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98" r:id="rId2"/>
    <p:sldId id="299" r:id="rId3"/>
    <p:sldId id="260" r:id="rId4"/>
    <p:sldId id="283" r:id="rId5"/>
    <p:sldId id="261" r:id="rId6"/>
    <p:sldId id="300" r:id="rId7"/>
    <p:sldId id="271" r:id="rId8"/>
    <p:sldId id="272" r:id="rId9"/>
    <p:sldId id="302" r:id="rId10"/>
    <p:sldId id="274" r:id="rId11"/>
    <p:sldId id="285" r:id="rId12"/>
    <p:sldId id="286" r:id="rId13"/>
    <p:sldId id="287" r:id="rId14"/>
    <p:sldId id="288" r:id="rId15"/>
    <p:sldId id="301" r:id="rId16"/>
    <p:sldId id="269" r:id="rId17"/>
    <p:sldId id="275" r:id="rId18"/>
    <p:sldId id="289" r:id="rId19"/>
    <p:sldId id="303" r:id="rId20"/>
    <p:sldId id="304" r:id="rId21"/>
    <p:sldId id="305" r:id="rId22"/>
    <p:sldId id="276" r:id="rId23"/>
    <p:sldId id="270" r:id="rId24"/>
    <p:sldId id="277" r:id="rId25"/>
    <p:sldId id="290" r:id="rId26"/>
    <p:sldId id="258" r:id="rId27"/>
    <p:sldId id="264" r:id="rId28"/>
    <p:sldId id="292" r:id="rId29"/>
    <p:sldId id="265" r:id="rId30"/>
    <p:sldId id="296" r:id="rId31"/>
    <p:sldId id="297" r:id="rId32"/>
    <p:sldId id="293" r:id="rId33"/>
    <p:sldId id="294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4" r:id="rId42"/>
    <p:sldId id="315" r:id="rId43"/>
    <p:sldId id="316" r:id="rId44"/>
    <p:sldId id="313" r:id="rId45"/>
    <p:sldId id="282" r:id="rId4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676A998E-FEB3-8D43-A0ED-56DD713EE735}">
          <p14:sldIdLst>
            <p14:sldId id="298"/>
            <p14:sldId id="299"/>
          </p14:sldIdLst>
        </p14:section>
        <p14:section name="Sección sin título" id="{A87F763E-359D-6045-A3DF-CD39E0D7B3EB}">
          <p14:sldIdLst>
            <p14:sldId id="260"/>
            <p14:sldId id="283"/>
            <p14:sldId id="261"/>
            <p14:sldId id="300"/>
            <p14:sldId id="271"/>
            <p14:sldId id="272"/>
            <p14:sldId id="302"/>
            <p14:sldId id="274"/>
            <p14:sldId id="285"/>
            <p14:sldId id="286"/>
            <p14:sldId id="287"/>
            <p14:sldId id="288"/>
            <p14:sldId id="301"/>
            <p14:sldId id="269"/>
            <p14:sldId id="275"/>
            <p14:sldId id="289"/>
            <p14:sldId id="303"/>
            <p14:sldId id="304"/>
            <p14:sldId id="305"/>
            <p14:sldId id="276"/>
            <p14:sldId id="270"/>
            <p14:sldId id="277"/>
            <p14:sldId id="290"/>
            <p14:sldId id="258"/>
            <p14:sldId id="264"/>
            <p14:sldId id="292"/>
            <p14:sldId id="265"/>
            <p14:sldId id="296"/>
            <p14:sldId id="297"/>
            <p14:sldId id="293"/>
            <p14:sldId id="294"/>
            <p14:sldId id="306"/>
            <p14:sldId id="307"/>
            <p14:sldId id="308"/>
            <p14:sldId id="309"/>
            <p14:sldId id="310"/>
            <p14:sldId id="311"/>
            <p14:sldId id="312"/>
            <p14:sldId id="314"/>
            <p14:sldId id="315"/>
            <p14:sldId id="316"/>
            <p14:sldId id="313"/>
            <p14:sldId id="28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55" autoAdjust="0"/>
    <p:restoredTop sz="86317" autoAdjust="0"/>
  </p:normalViewPr>
  <p:slideViewPr>
    <p:cSldViewPr snapToGrid="0" snapToObjects="1">
      <p:cViewPr varScale="1">
        <p:scale>
          <a:sx n="97" d="100"/>
          <a:sy n="97" d="100"/>
        </p:scale>
        <p:origin x="-13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6B805-C2D5-6945-90FF-91EF4A591DA3}" type="datetimeFigureOut">
              <a:rPr lang="es-ES" smtClean="0"/>
              <a:t>21/03/16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E6379-C65E-1940-8930-A8FA04F8551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8347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DC042-33CA-424F-8076-27F272682006}" type="datetimeFigureOut">
              <a:rPr lang="es-ES" smtClean="0"/>
              <a:t>21/03/16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AD357-E169-F145-9287-F10CE8FEE68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405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D357-E169-F145-9287-F10CE8FEE68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1595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D357-E169-F145-9287-F10CE8FEE68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1527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D357-E169-F145-9287-F10CE8FEE68B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455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26B4-2353-4B47-8D2C-5A489CF89781}" type="datetime1">
              <a:rPr lang="es-ES" smtClean="0"/>
              <a:t>21/03/16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17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5A3-20D3-D941-9FCB-1A0F2E5EDF8A}" type="datetime1">
              <a:rPr lang="es-ES" smtClean="0"/>
              <a:t>21/03/16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642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9AB8-1EC6-0142-B3BA-9A0C7A4615B0}" type="datetime1">
              <a:rPr lang="es-ES" smtClean="0"/>
              <a:t>21/03/16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543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725A-F917-2845-8574-7536D8704280}" type="datetime1">
              <a:rPr lang="es-ES" smtClean="0"/>
              <a:t>21/03/16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445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963D4-F7A7-1D4C-A162-B278A4BF442C}" type="datetime1">
              <a:rPr lang="es-ES" smtClean="0"/>
              <a:t>21/03/16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10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50A3-4C11-1046-B565-2D7DFC9CFFC1}" type="datetime1">
              <a:rPr lang="es-ES" smtClean="0"/>
              <a:t>21/03/16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485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19944-DE7F-A849-9AE7-74E61847E738}" type="datetime1">
              <a:rPr lang="es-ES" smtClean="0"/>
              <a:t>21/03/16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175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6509-ACBF-C448-9764-432CFE225F50}" type="datetime1">
              <a:rPr lang="es-ES" smtClean="0"/>
              <a:t>21/03/16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33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CD52-66D6-B649-91EE-6D762E750412}" type="datetime1">
              <a:rPr lang="es-ES" smtClean="0"/>
              <a:t>21/03/16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8727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FE3B-12BD-B249-93AD-71146E3F6E0B}" type="datetime1">
              <a:rPr lang="es-ES" smtClean="0"/>
              <a:t>21/03/16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527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A2804-A449-EB42-ABA5-50CAE7532CC8}" type="datetime1">
              <a:rPr lang="es-ES" smtClean="0"/>
              <a:t>21/03/16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56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99665" y="567729"/>
            <a:ext cx="8229600" cy="1972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M</a:t>
            </a:r>
            <a:r>
              <a:rPr lang="es-ES_tradnl" dirty="0" err="1" smtClean="0"/>
              <a:t>ethodological</a:t>
            </a:r>
            <a:r>
              <a:rPr lang="es-ES_tradnl" dirty="0" smtClean="0"/>
              <a:t> </a:t>
            </a:r>
            <a:r>
              <a:rPr lang="es-ES_tradnl" dirty="0" err="1" smtClean="0"/>
              <a:t>issues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</a:t>
            </a:r>
            <a:r>
              <a:rPr lang="es-ES_tradnl" dirty="0" err="1" smtClean="0"/>
              <a:t>DRDs</a:t>
            </a:r>
            <a:r>
              <a:rPr lang="es-ES_tradnl" dirty="0" smtClean="0"/>
              <a:t> </a:t>
            </a:r>
            <a:r>
              <a:rPr lang="es-ES_tradnl" dirty="0" err="1" smtClean="0"/>
              <a:t>dictionary</a:t>
            </a:r>
            <a:r>
              <a:rPr lang="es-ES_tradnl" dirty="0" smtClean="0"/>
              <a:t> </a:t>
            </a:r>
            <a:r>
              <a:rPr lang="es-ES_tradnl" dirty="0" err="1" smtClean="0"/>
              <a:t>construction</a:t>
            </a:r>
            <a:r>
              <a:rPr lang="es-ES_tradnl" dirty="0" smtClean="0"/>
              <a:t>: </a:t>
            </a:r>
            <a:r>
              <a:rPr lang="es-ES_tradnl" dirty="0" err="1" smtClean="0"/>
              <a:t>The</a:t>
            </a:r>
            <a:r>
              <a:rPr lang="es-ES_tradnl" dirty="0" smtClean="0"/>
              <a:t> case of </a:t>
            </a:r>
            <a:r>
              <a:rPr lang="es-ES_tradnl" dirty="0" err="1" smtClean="0"/>
              <a:t>the</a:t>
            </a:r>
            <a:r>
              <a:rPr lang="es-ES_tradnl" dirty="0" smtClean="0"/>
              <a:t> DPDE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3558972"/>
            <a:ext cx="8229600" cy="2567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s-ES_tradnl" dirty="0" smtClean="0"/>
              <a:t>Salvador Pons </a:t>
            </a:r>
            <a:r>
              <a:rPr lang="es-ES_tradnl" dirty="0" err="1" smtClean="0"/>
              <a:t>Bordería</a:t>
            </a:r>
            <a:endParaRPr lang="es-ES_tradnl" dirty="0" smtClean="0"/>
          </a:p>
          <a:p>
            <a:pPr lvl="1"/>
            <a:r>
              <a:rPr lang="es-ES_tradnl" dirty="0" smtClean="0"/>
              <a:t>Grupo </a:t>
            </a:r>
            <a:r>
              <a:rPr lang="es-ES_tradnl" dirty="0" err="1" smtClean="0"/>
              <a:t>Val.Es.Co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smtClean="0"/>
              <a:t>UV/IULMA</a:t>
            </a:r>
          </a:p>
          <a:p>
            <a:pPr lvl="1"/>
            <a:r>
              <a:rPr lang="es-ES_tradnl" dirty="0" smtClean="0"/>
              <a:t>COST Training </a:t>
            </a:r>
            <a:r>
              <a:rPr lang="es-ES_tradnl" dirty="0" err="1" smtClean="0"/>
              <a:t>School</a:t>
            </a:r>
            <a:endParaRPr lang="es-ES_tradnl" dirty="0" smtClean="0"/>
          </a:p>
          <a:p>
            <a:pPr lvl="1"/>
            <a:r>
              <a:rPr lang="es-ES_tradnl" dirty="0" smtClean="0"/>
              <a:t>Valencia, 21/01/2016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20B07-5628-D94F-B239-3DEDF5404FD6}" type="datetime1">
              <a:rPr lang="es-ES" smtClean="0"/>
              <a:t>21/03/16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823B3-011B-C649-9263-92F944BC98B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331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r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#_Hlt530132748"/><Relationship Id="rId4" Type="http://schemas.openxmlformats.org/officeDocument/2006/relationships/hyperlink" Target="#_Hlt530371140"/><Relationship Id="rId5" Type="http://schemas.openxmlformats.org/officeDocument/2006/relationships/hyperlink" Target="#_Hlt530365426"/><Relationship Id="rId6" Type="http://schemas.openxmlformats.org/officeDocument/2006/relationships/hyperlink" Target="#_Hlt530365432"/><Relationship Id="rId7" Type="http://schemas.openxmlformats.org/officeDocument/2006/relationships/hyperlink" Target="#_Hlt530545906"/><Relationship Id="rId8" Type="http://schemas.openxmlformats.org/officeDocument/2006/relationships/hyperlink" Target="#esquema"/><Relationship Id="rId9" Type="http://schemas.openxmlformats.org/officeDocument/2006/relationships/hyperlink" Target="file://localhost/Trabajos/comunicaciones%20y%20art%25C3%25ADculos/2001-2002/DPE/DPE%20bueno%23entonaci%C3%B3n%20marcada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#_Hlt530365374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hyperlink" Target="javascript:I('i4j')" TargetMode="External"/><Relationship Id="rId12" Type="http://schemas.openxmlformats.org/officeDocument/2006/relationships/hyperlink" Target="javascript:I('i4k')" TargetMode="Externa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2" Type="http://schemas.openxmlformats.org/officeDocument/2006/relationships/hyperlink" Target="javascript:I('i4a')" TargetMode="External"/><Relationship Id="rId3" Type="http://schemas.openxmlformats.org/officeDocument/2006/relationships/hyperlink" Target="javascript:I('i4b1')" TargetMode="External"/><Relationship Id="rId4" Type="http://schemas.openxmlformats.org/officeDocument/2006/relationships/hyperlink" Target="javascript:I('i4c')" TargetMode="External"/><Relationship Id="rId5" Type="http://schemas.openxmlformats.org/officeDocument/2006/relationships/hyperlink" Target="javascript:I('i4d')" TargetMode="External"/><Relationship Id="rId6" Type="http://schemas.openxmlformats.org/officeDocument/2006/relationships/hyperlink" Target="javascript:I('i4e')" TargetMode="External"/><Relationship Id="rId7" Type="http://schemas.openxmlformats.org/officeDocument/2006/relationships/hyperlink" Target="javascript:I('i4f')" TargetMode="External"/><Relationship Id="rId8" Type="http://schemas.openxmlformats.org/officeDocument/2006/relationships/hyperlink" Target="javascript:I('i4g')" TargetMode="External"/><Relationship Id="rId9" Type="http://schemas.openxmlformats.org/officeDocument/2006/relationships/hyperlink" Target="javascript:I('i4h')" TargetMode="External"/><Relationship Id="rId10" Type="http://schemas.openxmlformats.org/officeDocument/2006/relationships/hyperlink" Target="javascript:I('i4i')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hyperlink" Target="http://www.uv.es/foroele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dialnet.unirioja.es/servlet/autor?codigo=95608" TargetMode="External"/><Relationship Id="rId4" Type="http://schemas.openxmlformats.org/officeDocument/2006/relationships/hyperlink" Target="http://dialnet.unirioja.es/servlet/articulo?codigo=2990926" TargetMode="External"/><Relationship Id="rId5" Type="http://schemas.openxmlformats.org/officeDocument/2006/relationships/hyperlink" Target="http://dialnet.unirioja.es/servlet/revista?codigo=1297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alphaModFix amt="29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9112061" y="-806824"/>
            <a:ext cx="18556338" cy="912607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0349" y="1182610"/>
            <a:ext cx="7900793" cy="1895629"/>
          </a:xfrm>
        </p:spPr>
        <p:txBody>
          <a:bodyPr>
            <a:normAutofit fontScale="90000"/>
          </a:bodyPr>
          <a:lstStyle/>
          <a:p>
            <a:r>
              <a:rPr lang="es-ES" dirty="0">
                <a:latin typeface="American Typewriter" charset="0"/>
                <a:ea typeface="American Typewriter" charset="0"/>
                <a:cs typeface="American Typewriter" charset="0"/>
              </a:rPr>
              <a:t>M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ethodological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issues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on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DRDs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dictionary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construction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: </a:t>
            </a:r>
            <a:r>
              <a:rPr lang="es-ES_tradnl" dirty="0" smtClean="0">
                <a:latin typeface="American Typewriter" charset="0"/>
                <a:ea typeface="American Typewriter" charset="0"/>
                <a:cs typeface="American Typewriter" charset="0"/>
              </a:rPr>
              <a:t/>
            </a:r>
            <a:br>
              <a:rPr lang="es-ES_tradnl" dirty="0" smtClean="0">
                <a:latin typeface="American Typewriter" charset="0"/>
                <a:ea typeface="American Typewriter" charset="0"/>
                <a:cs typeface="American Typewriter" charset="0"/>
              </a:rPr>
            </a:br>
            <a:r>
              <a:rPr lang="es-ES_tradnl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The</a:t>
            </a:r>
            <a:r>
              <a:rPr lang="es-ES_tradnl" dirty="0" smtClean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case of </a:t>
            </a:r>
            <a:r>
              <a:rPr lang="es-ES_tradnl" dirty="0" err="1">
                <a:latin typeface="American Typewriter" charset="0"/>
                <a:ea typeface="American Typewriter" charset="0"/>
                <a:cs typeface="American Typewriter" charset="0"/>
              </a:rPr>
              <a:t>the</a:t>
            </a:r>
            <a:r>
              <a:rPr lang="es-ES_tradnl" dirty="0">
                <a:latin typeface="American Typewriter" charset="0"/>
                <a:ea typeface="American Typewriter" charset="0"/>
                <a:cs typeface="American Typewriter" charset="0"/>
              </a:rPr>
              <a:t> DPDE</a:t>
            </a:r>
            <a:endParaRPr lang="es-ES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20345" y="4459941"/>
            <a:ext cx="6400800" cy="1752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dirty="0" smtClean="0"/>
              <a:t>Salvador Pons </a:t>
            </a:r>
            <a:r>
              <a:rPr lang="es-ES" dirty="0" err="1" smtClean="0"/>
              <a:t>Bordería</a:t>
            </a:r>
            <a:endParaRPr lang="es-ES" dirty="0" smtClean="0"/>
          </a:p>
          <a:p>
            <a:pPr>
              <a:spcBef>
                <a:spcPts val="0"/>
              </a:spcBef>
            </a:pPr>
            <a:r>
              <a:rPr lang="es-ES" dirty="0" err="1" smtClean="0"/>
              <a:t>University</a:t>
            </a:r>
            <a:r>
              <a:rPr lang="es-ES" dirty="0" smtClean="0"/>
              <a:t> of </a:t>
            </a:r>
            <a:r>
              <a:rPr lang="es-ES" dirty="0" err="1" smtClean="0"/>
              <a:t>València</a:t>
            </a:r>
            <a:r>
              <a:rPr lang="es-ES" dirty="0" smtClean="0"/>
              <a:t>- </a:t>
            </a:r>
            <a:r>
              <a:rPr lang="es-ES" dirty="0" err="1" smtClean="0"/>
              <a:t>Val.Es.Co</a:t>
            </a:r>
            <a:r>
              <a:rPr lang="es-ES" dirty="0" smtClean="0"/>
              <a:t>.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/>
              <a:t>G</a:t>
            </a:r>
            <a:r>
              <a:rPr lang="es-ES" dirty="0" err="1" smtClean="0"/>
              <a:t>roup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37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55624" y="2741780"/>
            <a:ext cx="7405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DRDs</a:t>
            </a:r>
            <a:r>
              <a:rPr lang="es-ES" dirty="0" smtClean="0"/>
              <a:t> do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 (contra RT) (Pons </a:t>
            </a:r>
            <a:r>
              <a:rPr lang="es-ES" dirty="0" err="1" smtClean="0"/>
              <a:t>Bordería</a:t>
            </a:r>
            <a:r>
              <a:rPr lang="es-ES" dirty="0" smtClean="0"/>
              <a:t> 2008)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26981" y="3411728"/>
            <a:ext cx="8200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Monosemy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expected</a:t>
            </a:r>
            <a:r>
              <a:rPr lang="es-ES" dirty="0" smtClean="0"/>
              <a:t> in </a:t>
            </a:r>
            <a:r>
              <a:rPr lang="es-ES" dirty="0" err="1" smtClean="0"/>
              <a:t>written</a:t>
            </a:r>
            <a:r>
              <a:rPr lang="es-ES" dirty="0" smtClean="0"/>
              <a:t>, formal </a:t>
            </a:r>
            <a:r>
              <a:rPr lang="es-ES" dirty="0" err="1" smtClean="0"/>
              <a:t>register</a:t>
            </a:r>
            <a:r>
              <a:rPr lang="es-ES" dirty="0" smtClean="0"/>
              <a:t> </a:t>
            </a:r>
            <a:r>
              <a:rPr lang="es-ES" dirty="0" err="1" smtClean="0"/>
              <a:t>DRDs</a:t>
            </a:r>
            <a:r>
              <a:rPr lang="es-ES" dirty="0" smtClean="0"/>
              <a:t> (</a:t>
            </a:r>
            <a:r>
              <a:rPr lang="es-ES" i="1" dirty="0" smtClean="0"/>
              <a:t>por consiguiente, in sum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researcher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forced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seek</a:t>
            </a:r>
            <a:r>
              <a:rPr lang="es-ES" dirty="0" smtClean="0"/>
              <a:t> *</a:t>
            </a:r>
            <a:r>
              <a:rPr lang="es-ES" dirty="0" err="1" smtClean="0"/>
              <a:t>the</a:t>
            </a:r>
            <a:r>
              <a:rPr lang="es-ES" dirty="0" smtClean="0"/>
              <a:t>* </a:t>
            </a:r>
            <a:r>
              <a:rPr lang="es-ES" dirty="0" err="1" smtClean="0"/>
              <a:t>meaning</a:t>
            </a:r>
            <a:r>
              <a:rPr lang="es-ES" dirty="0" smtClean="0"/>
              <a:t>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data </a:t>
            </a:r>
            <a:r>
              <a:rPr lang="es-ES" dirty="0" err="1" smtClean="0"/>
              <a:t>point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directions</a:t>
            </a:r>
            <a:r>
              <a:rPr lang="es-ES" dirty="0" smtClean="0"/>
              <a:t> (</a:t>
            </a:r>
            <a:r>
              <a:rPr lang="es-ES" dirty="0" err="1" smtClean="0"/>
              <a:t>unless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secondary</a:t>
            </a:r>
            <a:r>
              <a:rPr lang="es-ES" dirty="0" smtClean="0"/>
              <a:t> </a:t>
            </a:r>
            <a:r>
              <a:rPr lang="es-ES" dirty="0" err="1" smtClean="0"/>
              <a:t>traits</a:t>
            </a:r>
            <a:r>
              <a:rPr lang="es-ES" dirty="0" smtClean="0"/>
              <a:t> </a:t>
            </a:r>
            <a:r>
              <a:rPr lang="es-ES" dirty="0" err="1" smtClean="0"/>
              <a:t>become</a:t>
            </a:r>
            <a:r>
              <a:rPr lang="es-ES" dirty="0" smtClean="0"/>
              <a:t> </a:t>
            </a:r>
            <a:r>
              <a:rPr lang="es-ES" dirty="0" err="1" smtClean="0"/>
              <a:t>criterial</a:t>
            </a:r>
            <a:r>
              <a:rPr lang="es-ES" dirty="0" smtClean="0"/>
              <a:t> – Hansen 1998 –)</a:t>
            </a:r>
            <a:endParaRPr lang="es-ES" dirty="0"/>
          </a:p>
        </p:txBody>
      </p:sp>
      <p:sp>
        <p:nvSpPr>
          <p:cNvPr id="7" name="Título 6"/>
          <p:cNvSpPr>
            <a:spLocks noGrp="1"/>
          </p:cNvSpPr>
          <p:nvPr>
            <p:ph type="title" idx="4294967295"/>
          </p:nvPr>
        </p:nvSpPr>
        <p:spPr>
          <a:xfrm>
            <a:off x="143746" y="1397000"/>
            <a:ext cx="8229600" cy="809625"/>
          </a:xfrm>
        </p:spPr>
        <p:txBody>
          <a:bodyPr/>
          <a:lstStyle/>
          <a:p>
            <a:pPr algn="l" rtl="0" eaLnBrk="1" latinLnBrk="0" hangingPunct="1"/>
            <a:r>
              <a:rPr lang="cs-CZ" sz="3200" b="1" kern="1200" dirty="0" smtClean="0">
                <a:solidFill>
                  <a:srgbClr val="0070C0"/>
                </a:solidFill>
                <a:effectLst/>
                <a:latin typeface="Calibri"/>
                <a:ea typeface="+mn-ea"/>
                <a:cs typeface="+mn-cs"/>
              </a:rPr>
              <a:t>2.2. </a:t>
            </a:r>
            <a:r>
              <a:rPr lang="cs-CZ" sz="3200" b="1" kern="1200" dirty="0" err="1" smtClean="0">
                <a:solidFill>
                  <a:srgbClr val="0070C0"/>
                </a:solidFill>
                <a:effectLst/>
                <a:latin typeface="Calibri"/>
                <a:ea typeface="+mn-ea"/>
                <a:cs typeface="+mn-cs"/>
              </a:rPr>
              <a:t>Polysemy</a:t>
            </a:r>
            <a:endParaRPr lang="cs-CZ" b="1" dirty="0" smtClean="0">
              <a:solidFill>
                <a:srgbClr val="0070C0"/>
              </a:solidFill>
              <a:effectLst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4094" y="1225679"/>
            <a:ext cx="8229600" cy="956270"/>
          </a:xfrm>
        </p:spPr>
        <p:txBody>
          <a:bodyPr>
            <a:normAutofit/>
          </a:bodyPr>
          <a:lstStyle/>
          <a:p>
            <a:pPr algn="l"/>
            <a:r>
              <a:rPr lang="es-ES" sz="3200" b="1" dirty="0" smtClean="0">
                <a:solidFill>
                  <a:srgbClr val="0070C0"/>
                </a:solidFill>
              </a:rPr>
              <a:t>2.3. </a:t>
            </a:r>
            <a:r>
              <a:rPr lang="es-ES" sz="3200" b="1" dirty="0" err="1" smtClean="0">
                <a:solidFill>
                  <a:srgbClr val="0070C0"/>
                </a:solidFill>
              </a:rPr>
              <a:t>Spoken</a:t>
            </a:r>
            <a:r>
              <a:rPr lang="es-ES" sz="3200" b="1" dirty="0" smtClean="0">
                <a:solidFill>
                  <a:srgbClr val="0070C0"/>
                </a:solidFill>
              </a:rPr>
              <a:t> </a:t>
            </a:r>
            <a:r>
              <a:rPr lang="es-ES" sz="3200" b="1" dirty="0" err="1" smtClean="0">
                <a:solidFill>
                  <a:srgbClr val="0070C0"/>
                </a:solidFill>
              </a:rPr>
              <a:t>language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46125" y="2349500"/>
            <a:ext cx="509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Perfect</a:t>
            </a:r>
            <a:r>
              <a:rPr lang="es-ES" dirty="0" smtClean="0"/>
              <a:t> locus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grasp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multifunctionality</a:t>
            </a:r>
            <a:r>
              <a:rPr lang="es-ES" dirty="0" smtClean="0"/>
              <a:t> of </a:t>
            </a:r>
            <a:r>
              <a:rPr lang="es-ES" dirty="0" err="1" smtClean="0"/>
              <a:t>DRDs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746125" y="3429000"/>
            <a:ext cx="52634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every</a:t>
            </a:r>
            <a:r>
              <a:rPr lang="es-ES" dirty="0" smtClean="0"/>
              <a:t> </a:t>
            </a:r>
            <a:r>
              <a:rPr lang="es-ES" dirty="0" err="1" smtClean="0"/>
              <a:t>usage</a:t>
            </a:r>
            <a:r>
              <a:rPr lang="es-ES" dirty="0" smtClean="0"/>
              <a:t> can be </a:t>
            </a:r>
            <a:r>
              <a:rPr lang="es-ES" dirty="0" err="1" smtClean="0"/>
              <a:t>found</a:t>
            </a:r>
            <a:r>
              <a:rPr lang="es-ES" dirty="0" smtClean="0"/>
              <a:t> in </a:t>
            </a:r>
            <a:r>
              <a:rPr lang="es-ES" dirty="0" err="1" smtClean="0"/>
              <a:t>spoken</a:t>
            </a:r>
            <a:r>
              <a:rPr lang="es-ES" dirty="0" smtClean="0"/>
              <a:t> </a:t>
            </a:r>
            <a:r>
              <a:rPr lang="es-ES" dirty="0" err="1" smtClean="0"/>
              <a:t>language</a:t>
            </a:r>
            <a:r>
              <a:rPr lang="es-ES" dirty="0" smtClean="0"/>
              <a:t>,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</a:p>
          <a:p>
            <a:endParaRPr lang="es-ES" dirty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difficult</a:t>
            </a:r>
            <a:r>
              <a:rPr lang="es-ES" dirty="0" smtClean="0"/>
              <a:t> </a:t>
            </a:r>
            <a:r>
              <a:rPr lang="es-ES" dirty="0" err="1" smtClean="0"/>
              <a:t>ones</a:t>
            </a:r>
            <a:r>
              <a:rPr lang="es-ES" dirty="0" smtClean="0"/>
              <a:t> </a:t>
            </a:r>
            <a:r>
              <a:rPr lang="es-ES" dirty="0" err="1" smtClean="0"/>
              <a:t>live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9665" y="369785"/>
            <a:ext cx="8229600" cy="713298"/>
          </a:xfrm>
        </p:spPr>
        <p:txBody>
          <a:bodyPr>
            <a:normAutofit/>
          </a:bodyPr>
          <a:lstStyle/>
          <a:p>
            <a:pPr algn="l"/>
            <a:r>
              <a:rPr lang="es-ES" sz="3200" b="1" dirty="0" smtClean="0">
                <a:solidFill>
                  <a:srgbClr val="0070C0"/>
                </a:solidFill>
              </a:rPr>
              <a:t>2.4. </a:t>
            </a:r>
            <a:r>
              <a:rPr lang="es-ES" sz="3200" b="1" dirty="0" err="1" smtClean="0">
                <a:solidFill>
                  <a:srgbClr val="0070C0"/>
                </a:solidFill>
              </a:rPr>
              <a:t>Discourse</a:t>
            </a:r>
            <a:r>
              <a:rPr lang="es-ES" sz="3200" b="1" baseline="0" dirty="0" smtClean="0">
                <a:solidFill>
                  <a:srgbClr val="0070C0"/>
                </a:solidFill>
              </a:rPr>
              <a:t> </a:t>
            </a:r>
            <a:r>
              <a:rPr lang="es-ES" sz="3200" b="1" baseline="0" dirty="0" err="1" smtClean="0">
                <a:solidFill>
                  <a:srgbClr val="0070C0"/>
                </a:solidFill>
              </a:rPr>
              <a:t>units</a:t>
            </a:r>
            <a:endParaRPr lang="es-ES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274194"/>
              </p:ext>
            </p:extLst>
          </p:nvPr>
        </p:nvGraphicFramePr>
        <p:xfrm>
          <a:off x="767800" y="1137334"/>
          <a:ext cx="7741200" cy="4894504"/>
        </p:xfrm>
        <a:graphic>
          <a:graphicData uri="http://schemas.openxmlformats.org/drawingml/2006/table">
            <a:tbl>
              <a:tblPr/>
              <a:tblGrid>
                <a:gridCol w="1089623"/>
                <a:gridCol w="878203"/>
                <a:gridCol w="554236"/>
                <a:gridCol w="994898"/>
                <a:gridCol w="1011208"/>
                <a:gridCol w="1092757"/>
                <a:gridCol w="1046915"/>
                <a:gridCol w="1073360"/>
              </a:tblGrid>
              <a:tr h="461449">
                <a:tc rowSpan="2">
                  <a:txBody>
                    <a:bodyPr/>
                    <a:lstStyle/>
                    <a:p>
                      <a:r>
                        <a:rPr lang="es-ES" dirty="0" smtClean="0"/>
                        <a:t>     </a:t>
                      </a:r>
                      <a:r>
                        <a:rPr lang="es-ES" dirty="0" err="1" smtClean="0"/>
                        <a:t>Unit</a:t>
                      </a:r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Position</a:t>
                      </a:r>
                      <a:endParaRPr lang="es-ES" dirty="0"/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dirty="0" err="1" smtClean="0"/>
                        <a:t>Subact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dirty="0" err="1" smtClean="0"/>
                        <a:t>Act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s-ES" dirty="0" err="1" smtClean="0"/>
                        <a:t>Intervention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s-ES" dirty="0" smtClean="0"/>
                        <a:t>Exchange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dirty="0" smtClean="0"/>
                        <a:t>Dialogue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s-ES" dirty="0" err="1" smtClean="0"/>
                        <a:t>Discourse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77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Initiative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Reactive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885138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Initial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094">
                <a:tc>
                  <a:txBody>
                    <a:bodyPr/>
                    <a:lstStyle/>
                    <a:p>
                      <a:r>
                        <a:rPr lang="es-ES" dirty="0" smtClean="0"/>
                        <a:t>Medial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310">
                <a:tc>
                  <a:txBody>
                    <a:bodyPr/>
                    <a:lstStyle/>
                    <a:p>
                      <a:r>
                        <a:rPr lang="es-ES" dirty="0" smtClean="0"/>
                        <a:t>Final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242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Indepen</a:t>
                      </a:r>
                      <a:endParaRPr lang="es-ES" dirty="0" smtClean="0"/>
                    </a:p>
                    <a:p>
                      <a:r>
                        <a:rPr lang="es-ES" dirty="0" err="1" smtClean="0"/>
                        <a:t>dent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577300" y="6339959"/>
            <a:ext cx="215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Pons </a:t>
            </a:r>
            <a:r>
              <a:rPr lang="es-ES" dirty="0" err="1" smtClean="0"/>
              <a:t>Bordería</a:t>
            </a:r>
            <a:r>
              <a:rPr lang="es-ES" dirty="0" smtClean="0"/>
              <a:t> (2010)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81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84891"/>
              </p:ext>
            </p:extLst>
          </p:nvPr>
        </p:nvGraphicFramePr>
        <p:xfrm>
          <a:off x="796925" y="533400"/>
          <a:ext cx="5613400" cy="5373688"/>
        </p:xfrm>
        <a:graphic>
          <a:graphicData uri="http://schemas.openxmlformats.org/drawingml/2006/table">
            <a:tbl>
              <a:tblPr/>
              <a:tblGrid>
                <a:gridCol w="1365250"/>
                <a:gridCol w="1782763"/>
                <a:gridCol w="1119187"/>
                <a:gridCol w="1346200"/>
              </a:tblGrid>
              <a:tr h="1030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¿EH?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Act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Intervention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Inic</a:t>
                      </a:r>
                      <a:r>
                        <a:rPr kumimoji="0" lang="es-ES_tradnl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.        </a:t>
                      </a:r>
                      <a:r>
                        <a:rPr kumimoji="0" lang="es-ES_tradnl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React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90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Initial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Medial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Formulative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Phatic</a:t>
                      </a:r>
                      <a:endParaRPr kumimoji="0" lang="es-ES_tradnl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90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Final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Apelative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Apelative</a:t>
                      </a:r>
                      <a:endParaRPr kumimoji="0" lang="es-ES_tradnl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95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Indep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Request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</a:t>
                      </a: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for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</a:t>
                      </a: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information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920281"/>
              </p:ext>
            </p:extLst>
          </p:nvPr>
        </p:nvGraphicFramePr>
        <p:xfrm>
          <a:off x="304800" y="533400"/>
          <a:ext cx="8610600" cy="5449878"/>
        </p:xfrm>
        <a:graphic>
          <a:graphicData uri="http://schemas.openxmlformats.org/drawingml/2006/table">
            <a:tbl>
              <a:tblPr/>
              <a:tblGrid>
                <a:gridCol w="1365250"/>
                <a:gridCol w="1301750"/>
                <a:gridCol w="1782763"/>
                <a:gridCol w="1036637"/>
                <a:gridCol w="1428750"/>
                <a:gridCol w="1695450"/>
              </a:tblGrid>
              <a:tr h="1030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BUE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NO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Sub-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act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Act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Intervention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Inic</a:t>
                      </a:r>
                      <a:r>
                        <a:rPr kumimoji="0" lang="es-ES_tradnl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.        </a:t>
                      </a:r>
                      <a:r>
                        <a:rPr kumimoji="0" lang="es-ES_tradnl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React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Dialogue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Initial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reformulation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Stressing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Agreement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/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disagreement</a:t>
                      </a:r>
                      <a:endParaRPr kumimoji="0" lang="es-ES_tradnl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Topic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</a:t>
                      </a: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shift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Medial</a:t>
                      </a:r>
                      <a:endParaRPr kumimoji="0" lang="es-ES_tradnl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Formulation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   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Final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Stressing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/ </a:t>
                      </a: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hedging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  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Indep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Agreement</a:t>
                      </a: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/ </a:t>
                      </a: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disagreement</a:t>
                      </a:r>
                      <a:endParaRPr kumimoji="0" lang="es-ES_tradn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    </a:t>
                      </a:r>
                      <a:r>
                        <a:rPr kumimoji="0" lang="es-ES_tradnl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</a:rPr>
                        <a:t>Ø</a:t>
                      </a:r>
                      <a:endParaRPr kumimoji="0" lang="es-ES_tradnl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37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32321" y="4490354"/>
            <a:ext cx="8229600" cy="1972399"/>
          </a:xfrm>
        </p:spPr>
        <p:txBody>
          <a:bodyPr/>
          <a:lstStyle/>
          <a:p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…to </a:t>
            </a:r>
            <a:r>
              <a:rPr lang="es-E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practice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alphaModFix amt="29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1"/>
            <a:ext cx="9144000" cy="449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1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73125" y="1873250"/>
            <a:ext cx="5549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A </a:t>
            </a:r>
            <a:r>
              <a:rPr lang="es-ES" sz="2000" dirty="0" err="1" smtClean="0"/>
              <a:t>dictionary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reversal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previous</a:t>
            </a:r>
            <a:r>
              <a:rPr lang="es-ES" sz="2000" dirty="0" smtClean="0"/>
              <a:t> </a:t>
            </a:r>
            <a:r>
              <a:rPr lang="es-ES" sz="2000" dirty="0" err="1" smtClean="0"/>
              <a:t>features</a:t>
            </a:r>
            <a:r>
              <a:rPr lang="es-ES" sz="2000" dirty="0" smtClean="0"/>
              <a:t> </a:t>
            </a:r>
            <a:endParaRPr lang="es-ES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74750" y="2936875"/>
            <a:ext cx="27561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 smtClean="0"/>
              <a:t>Semasiological</a:t>
            </a:r>
            <a:r>
              <a:rPr lang="es-ES" sz="2000" dirty="0" smtClean="0"/>
              <a:t> </a:t>
            </a:r>
            <a:r>
              <a:rPr lang="es-ES" sz="2000" dirty="0" err="1" smtClean="0"/>
              <a:t>approach</a:t>
            </a:r>
            <a:endParaRPr lang="es-ES" sz="2000" dirty="0" smtClean="0"/>
          </a:p>
          <a:p>
            <a:endParaRPr lang="es-ES" sz="2000" dirty="0"/>
          </a:p>
        </p:txBody>
      </p:sp>
      <p:sp>
        <p:nvSpPr>
          <p:cNvPr id="6" name="Rectángulo 5"/>
          <p:cNvSpPr/>
          <p:nvPr/>
        </p:nvSpPr>
        <p:spPr>
          <a:xfrm>
            <a:off x="1274099" y="358320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dirty="0" err="1"/>
              <a:t>Meanings</a:t>
            </a:r>
            <a:r>
              <a:rPr lang="es-ES" sz="2000" dirty="0"/>
              <a:t> in </a:t>
            </a:r>
            <a:r>
              <a:rPr lang="es-ES" sz="2000" dirty="0" err="1"/>
              <a:t>order</a:t>
            </a:r>
            <a:endParaRPr lang="es-ES" sz="2000" dirty="0"/>
          </a:p>
          <a:p>
            <a:endParaRPr lang="es-ES" sz="2000" dirty="0"/>
          </a:p>
        </p:txBody>
      </p:sp>
      <p:sp>
        <p:nvSpPr>
          <p:cNvPr id="7" name="Rectángulo 6"/>
          <p:cNvSpPr/>
          <p:nvPr/>
        </p:nvSpPr>
        <p:spPr>
          <a:xfrm>
            <a:off x="1274099" y="491412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000" dirty="0" err="1" smtClean="0"/>
              <a:t>Not</a:t>
            </a:r>
            <a:r>
              <a:rPr lang="es-ES" sz="2000" dirty="0" smtClean="0"/>
              <a:t> </a:t>
            </a:r>
            <a:r>
              <a:rPr lang="es-ES" sz="2000" dirty="0" err="1"/>
              <a:t>discourse</a:t>
            </a:r>
            <a:r>
              <a:rPr lang="es-ES" sz="2000" dirty="0"/>
              <a:t> </a:t>
            </a:r>
            <a:r>
              <a:rPr lang="es-ES" sz="2000" dirty="0" err="1"/>
              <a:t>units</a:t>
            </a:r>
            <a:endParaRPr lang="es-ES" sz="2000" dirty="0"/>
          </a:p>
          <a:p>
            <a:endParaRPr lang="es-ES" sz="2000" dirty="0"/>
          </a:p>
        </p:txBody>
      </p:sp>
      <p:sp>
        <p:nvSpPr>
          <p:cNvPr id="8" name="Rectángulo 7"/>
          <p:cNvSpPr/>
          <p:nvPr/>
        </p:nvSpPr>
        <p:spPr>
          <a:xfrm>
            <a:off x="1274099" y="4229537"/>
            <a:ext cx="3042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err="1"/>
              <a:t>Mainly</a:t>
            </a:r>
            <a:r>
              <a:rPr lang="es-ES" sz="2000" dirty="0"/>
              <a:t> </a:t>
            </a:r>
            <a:r>
              <a:rPr lang="es-ES" sz="2000" dirty="0" err="1"/>
              <a:t>on</a:t>
            </a:r>
            <a:r>
              <a:rPr lang="es-ES" sz="2000" dirty="0"/>
              <a:t> </a:t>
            </a:r>
            <a:r>
              <a:rPr lang="es-ES" sz="2000" dirty="0" err="1"/>
              <a:t>written</a:t>
            </a:r>
            <a:r>
              <a:rPr lang="es-ES" sz="2000" dirty="0"/>
              <a:t> </a:t>
            </a:r>
            <a:r>
              <a:rPr lang="es-ES" sz="2000" dirty="0" err="1"/>
              <a:t>language</a:t>
            </a:r>
            <a:endParaRPr lang="es-ES" sz="2000" dirty="0"/>
          </a:p>
        </p:txBody>
      </p:sp>
      <p:sp>
        <p:nvSpPr>
          <p:cNvPr id="9" name="Rectángulo 8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CuadroTexto 9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2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57250" y="1665100"/>
            <a:ext cx="4531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Plus </a:t>
            </a:r>
            <a:r>
              <a:rPr lang="es-ES" sz="2800" dirty="0" err="1" smtClean="0"/>
              <a:t>two</a:t>
            </a:r>
            <a:r>
              <a:rPr lang="es-ES" sz="2800" dirty="0" smtClean="0"/>
              <a:t> </a:t>
            </a:r>
            <a:r>
              <a:rPr lang="es-ES" sz="2800" dirty="0" err="1" smtClean="0"/>
              <a:t>additional</a:t>
            </a:r>
            <a:r>
              <a:rPr lang="es-ES" sz="2800" dirty="0" smtClean="0"/>
              <a:t> </a:t>
            </a:r>
            <a:r>
              <a:rPr lang="es-ES" sz="2800" dirty="0" err="1" smtClean="0"/>
              <a:t>problems</a:t>
            </a:r>
            <a:r>
              <a:rPr lang="es-ES" sz="2800" dirty="0" smtClean="0"/>
              <a:t>:</a:t>
            </a:r>
            <a:endParaRPr lang="es-ES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508000" y="2111375"/>
            <a:ext cx="78545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000" dirty="0" smtClean="0"/>
              <a:t>1. </a:t>
            </a:r>
            <a:r>
              <a:rPr lang="es-ES" sz="2000" dirty="0" err="1" smtClean="0"/>
              <a:t>Lexicographical</a:t>
            </a:r>
            <a:r>
              <a:rPr lang="es-ES" sz="2000" dirty="0" smtClean="0"/>
              <a:t> </a:t>
            </a:r>
            <a:r>
              <a:rPr lang="es-ES" sz="2000" dirty="0" err="1" smtClean="0"/>
              <a:t>theoryis</a:t>
            </a:r>
            <a:r>
              <a:rPr lang="es-ES" sz="2000" dirty="0" smtClean="0"/>
              <a:t> </a:t>
            </a:r>
            <a:r>
              <a:rPr lang="es-ES" sz="2000" dirty="0" err="1" smtClean="0"/>
              <a:t>based</a:t>
            </a:r>
            <a:r>
              <a:rPr lang="es-ES" sz="2000" dirty="0" smtClean="0"/>
              <a:t> </a:t>
            </a:r>
            <a:r>
              <a:rPr lang="es-ES" sz="2000" dirty="0" err="1" smtClean="0"/>
              <a:t>on</a:t>
            </a:r>
            <a:r>
              <a:rPr lang="es-ES" sz="2000" dirty="0" smtClean="0"/>
              <a:t> lexical </a:t>
            </a:r>
            <a:r>
              <a:rPr lang="es-ES" sz="2000" dirty="0" err="1" smtClean="0"/>
              <a:t>word</a:t>
            </a:r>
            <a:r>
              <a:rPr lang="es-ES" sz="2000" dirty="0" smtClean="0"/>
              <a:t> </a:t>
            </a:r>
            <a:r>
              <a:rPr lang="es-ES" sz="2000" dirty="0" err="1" smtClean="0"/>
              <a:t>classes</a:t>
            </a:r>
            <a:r>
              <a:rPr lang="es-ES" sz="2000" dirty="0" smtClean="0"/>
              <a:t> (</a:t>
            </a:r>
            <a:r>
              <a:rPr lang="es-ES" sz="2000" dirty="0" err="1" smtClean="0"/>
              <a:t>e.g</a:t>
            </a:r>
            <a:r>
              <a:rPr lang="es-ES" sz="2000" dirty="0" smtClean="0"/>
              <a:t>., substantives, </a:t>
            </a:r>
            <a:r>
              <a:rPr lang="es-ES" sz="2000" dirty="0" err="1" smtClean="0"/>
              <a:t>verbs</a:t>
            </a:r>
            <a:r>
              <a:rPr lang="es-ES" sz="20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s-ES" sz="2000" dirty="0" smtClean="0"/>
              <a:t>NOT </a:t>
            </a:r>
            <a:r>
              <a:rPr lang="es-ES" sz="2000" dirty="0" err="1" smtClean="0"/>
              <a:t>on</a:t>
            </a:r>
            <a:r>
              <a:rPr lang="es-ES" sz="2000" dirty="0" smtClean="0"/>
              <a:t> </a:t>
            </a:r>
            <a:r>
              <a:rPr lang="es-ES" sz="2000" dirty="0" err="1" smtClean="0"/>
              <a:t>DRDs</a:t>
            </a:r>
            <a:r>
              <a:rPr lang="es-ES" sz="2000" dirty="0" smtClean="0"/>
              <a:t> </a:t>
            </a:r>
          </a:p>
          <a:p>
            <a:pPr>
              <a:lnSpc>
                <a:spcPct val="150000"/>
              </a:lnSpc>
            </a:pPr>
            <a:endParaRPr lang="es-ES" sz="2800" dirty="0"/>
          </a:p>
        </p:txBody>
      </p:sp>
      <p:sp>
        <p:nvSpPr>
          <p:cNvPr id="4" name="Rectángulo 3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70000" y="1316883"/>
            <a:ext cx="731837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(</a:t>
            </a:r>
            <a:r>
              <a:rPr lang="es-ES" sz="2000" dirty="0" err="1"/>
              <a:t>e.g</a:t>
            </a:r>
            <a:r>
              <a:rPr lang="es-ES" sz="2000" dirty="0"/>
              <a:t>.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typology</a:t>
            </a:r>
            <a:r>
              <a:rPr lang="es-ES" sz="2000" dirty="0"/>
              <a:t> of </a:t>
            </a:r>
            <a:r>
              <a:rPr lang="es-ES" sz="2000" dirty="0" err="1"/>
              <a:t>definitions</a:t>
            </a:r>
            <a:r>
              <a:rPr lang="es-ES" sz="2000" dirty="0"/>
              <a:t> in Rey-</a:t>
            </a:r>
            <a:r>
              <a:rPr lang="es-ES" sz="2000" dirty="0" err="1"/>
              <a:t>Debove</a:t>
            </a:r>
            <a:r>
              <a:rPr lang="es-ES" sz="2000" dirty="0"/>
              <a:t> 1977)</a:t>
            </a:r>
          </a:p>
          <a:p>
            <a:pPr>
              <a:lnSpc>
                <a:spcPct val="130000"/>
              </a:lnSpc>
            </a:pPr>
            <a:endParaRPr lang="es-ES" sz="2000" dirty="0"/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s-ES" sz="2000" dirty="0" err="1" smtClean="0"/>
              <a:t>DRDs</a:t>
            </a:r>
            <a:r>
              <a:rPr lang="es-ES" sz="2000" dirty="0" smtClean="0"/>
              <a:t> </a:t>
            </a:r>
            <a:r>
              <a:rPr lang="es-ES" sz="2000" dirty="0" err="1"/>
              <a:t>cannot</a:t>
            </a:r>
            <a:r>
              <a:rPr lang="es-ES" sz="2000" dirty="0"/>
              <a:t> be </a:t>
            </a:r>
            <a:r>
              <a:rPr lang="es-ES" sz="2000" dirty="0" err="1"/>
              <a:t>defined</a:t>
            </a:r>
            <a:r>
              <a:rPr lang="es-ES" sz="2000" dirty="0"/>
              <a:t> </a:t>
            </a:r>
            <a:r>
              <a:rPr lang="es-ES" sz="2000" dirty="0" err="1"/>
              <a:t>by</a:t>
            </a:r>
            <a:r>
              <a:rPr lang="es-ES" sz="2000" dirty="0"/>
              <a:t> </a:t>
            </a:r>
            <a:r>
              <a:rPr lang="es-ES" sz="2000" dirty="0" err="1"/>
              <a:t>means</a:t>
            </a:r>
            <a:r>
              <a:rPr lang="es-ES" sz="2000" dirty="0"/>
              <a:t> of </a:t>
            </a:r>
            <a:r>
              <a:rPr lang="es-ES" sz="2000" dirty="0" err="1"/>
              <a:t>an</a:t>
            </a:r>
            <a:r>
              <a:rPr lang="es-ES" sz="2000" dirty="0"/>
              <a:t> “</a:t>
            </a:r>
            <a:r>
              <a:rPr lang="es-ES" sz="2000" dirty="0" err="1"/>
              <a:t>incluent</a:t>
            </a:r>
            <a:r>
              <a:rPr lang="es-ES" sz="2000" dirty="0"/>
              <a:t>”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s-ES" sz="2000" dirty="0" err="1" smtClean="0"/>
              <a:t>DRDs</a:t>
            </a:r>
            <a:r>
              <a:rPr lang="es-ES" sz="2000" dirty="0" smtClean="0"/>
              <a:t> </a:t>
            </a:r>
            <a:r>
              <a:rPr lang="es-ES" sz="2000" dirty="0" err="1"/>
              <a:t>cannot</a:t>
            </a:r>
            <a:r>
              <a:rPr lang="es-ES" sz="2000" dirty="0"/>
              <a:t> be </a:t>
            </a:r>
            <a:r>
              <a:rPr lang="es-ES" sz="2000" dirty="0" err="1"/>
              <a:t>defined</a:t>
            </a:r>
            <a:r>
              <a:rPr lang="es-ES" sz="2000" dirty="0"/>
              <a:t> </a:t>
            </a:r>
            <a:r>
              <a:rPr lang="es-ES" sz="2000" dirty="0" err="1"/>
              <a:t>by</a:t>
            </a:r>
            <a:r>
              <a:rPr lang="es-ES" sz="2000" dirty="0"/>
              <a:t> </a:t>
            </a:r>
            <a:r>
              <a:rPr lang="es-ES" sz="2000" dirty="0" err="1"/>
              <a:t>synonymy</a:t>
            </a:r>
            <a:endParaRPr lang="es-ES" sz="2000" dirty="0"/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s-ES" sz="2000" dirty="0" err="1" smtClean="0"/>
              <a:t>DRDs</a:t>
            </a:r>
            <a:r>
              <a:rPr lang="es-ES" sz="2000" dirty="0" smtClean="0"/>
              <a:t> </a:t>
            </a:r>
            <a:r>
              <a:rPr lang="es-ES" sz="2000" dirty="0" err="1" smtClean="0"/>
              <a:t>cannot</a:t>
            </a:r>
            <a:r>
              <a:rPr lang="es-ES" sz="2000" dirty="0" smtClean="0"/>
              <a:t> </a:t>
            </a:r>
            <a:r>
              <a:rPr lang="es-ES" sz="2000" dirty="0"/>
              <a:t>be </a:t>
            </a:r>
            <a:r>
              <a:rPr lang="es-ES" sz="2000" dirty="0" err="1"/>
              <a:t>defined</a:t>
            </a:r>
            <a:r>
              <a:rPr lang="es-ES" sz="2000" dirty="0"/>
              <a:t> </a:t>
            </a:r>
            <a:r>
              <a:rPr lang="es-ES" sz="2000" dirty="0" err="1"/>
              <a:t>by</a:t>
            </a:r>
            <a:r>
              <a:rPr lang="es-ES" sz="2000" dirty="0"/>
              <a:t> </a:t>
            </a:r>
            <a:r>
              <a:rPr lang="es-ES" sz="2000" dirty="0" err="1"/>
              <a:t>means</a:t>
            </a:r>
            <a:r>
              <a:rPr lang="es-ES" sz="2000" dirty="0"/>
              <a:t> of a positive </a:t>
            </a:r>
            <a:r>
              <a:rPr lang="es-ES" sz="2000" dirty="0" err="1"/>
              <a:t>or</a:t>
            </a:r>
            <a:r>
              <a:rPr lang="es-ES" sz="2000" dirty="0"/>
              <a:t> </a:t>
            </a:r>
            <a:r>
              <a:rPr lang="es-ES" sz="2000" dirty="0" err="1"/>
              <a:t>negative</a:t>
            </a:r>
            <a:r>
              <a:rPr lang="es-ES" sz="2000" dirty="0"/>
              <a:t> </a:t>
            </a:r>
            <a:r>
              <a:rPr lang="es-ES" sz="2000" dirty="0" err="1"/>
              <a:t>statement</a:t>
            </a:r>
            <a:r>
              <a:rPr lang="es-ES" sz="2000" dirty="0"/>
              <a:t> (X </a:t>
            </a:r>
            <a:r>
              <a:rPr lang="es-ES" sz="2000" dirty="0" err="1"/>
              <a:t>is</a:t>
            </a:r>
            <a:r>
              <a:rPr lang="es-ES" sz="2000" dirty="0"/>
              <a:t>/ </a:t>
            </a:r>
            <a:r>
              <a:rPr lang="es-ES" sz="2000" dirty="0" err="1"/>
              <a:t>is</a:t>
            </a:r>
            <a:r>
              <a:rPr lang="es-ES" sz="2000" dirty="0"/>
              <a:t> </a:t>
            </a:r>
            <a:r>
              <a:rPr lang="es-ES" sz="2000" dirty="0" err="1"/>
              <a:t>not</a:t>
            </a:r>
            <a:r>
              <a:rPr lang="es-ES" sz="2000" dirty="0"/>
              <a:t>)</a:t>
            </a:r>
          </a:p>
          <a:p>
            <a:pPr marL="342900" indent="-342900">
              <a:lnSpc>
                <a:spcPct val="130000"/>
              </a:lnSpc>
              <a:buFont typeface="Arial" charset="0"/>
              <a:buChar char="•"/>
            </a:pPr>
            <a:r>
              <a:rPr lang="es-ES" sz="2000" dirty="0" err="1" smtClean="0"/>
              <a:t>DRDs</a:t>
            </a:r>
            <a:r>
              <a:rPr lang="es-ES" sz="2000" dirty="0" smtClean="0"/>
              <a:t> </a:t>
            </a:r>
            <a:r>
              <a:rPr lang="es-ES" sz="2000" dirty="0"/>
              <a:t>are </a:t>
            </a:r>
            <a:r>
              <a:rPr lang="es-ES" sz="2000" dirty="0" err="1"/>
              <a:t>assigned</a:t>
            </a:r>
            <a:r>
              <a:rPr lang="es-ES" sz="2000" dirty="0"/>
              <a:t> a “</a:t>
            </a:r>
            <a:r>
              <a:rPr lang="es-ES" sz="2000" dirty="0" err="1"/>
              <a:t>grammatical</a:t>
            </a:r>
            <a:r>
              <a:rPr lang="es-ES" sz="2000" dirty="0"/>
              <a:t> </a:t>
            </a:r>
            <a:r>
              <a:rPr lang="es-ES" sz="2000" dirty="0" err="1"/>
              <a:t>meaning</a:t>
            </a:r>
            <a:r>
              <a:rPr lang="es-ES" sz="2000" dirty="0"/>
              <a:t>”</a:t>
            </a:r>
          </a:p>
        </p:txBody>
      </p:sp>
      <p:sp>
        <p:nvSpPr>
          <p:cNvPr id="3" name="Rectángulo 2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93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2120" y="1316883"/>
            <a:ext cx="7986256" cy="218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(</a:t>
            </a:r>
            <a:r>
              <a:rPr lang="es-ES" sz="2800" dirty="0" err="1"/>
              <a:t>e.g</a:t>
            </a:r>
            <a:r>
              <a:rPr lang="es-ES" sz="2800" dirty="0"/>
              <a:t>.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typology</a:t>
            </a:r>
            <a:r>
              <a:rPr lang="es-ES" sz="2800" dirty="0"/>
              <a:t> of </a:t>
            </a:r>
            <a:r>
              <a:rPr lang="es-ES" sz="2800" dirty="0" err="1"/>
              <a:t>definitions</a:t>
            </a:r>
            <a:r>
              <a:rPr lang="es-ES" sz="2800" dirty="0"/>
              <a:t> in Rey-</a:t>
            </a:r>
            <a:r>
              <a:rPr lang="es-ES" sz="2800" dirty="0" err="1"/>
              <a:t>Debove</a:t>
            </a:r>
            <a:r>
              <a:rPr lang="es-ES" sz="2800" dirty="0"/>
              <a:t> 1977)</a:t>
            </a:r>
          </a:p>
          <a:p>
            <a:pPr>
              <a:lnSpc>
                <a:spcPct val="130000"/>
              </a:lnSpc>
            </a:pPr>
            <a:endParaRPr lang="es-ES" sz="2800" dirty="0"/>
          </a:p>
          <a:p>
            <a:pPr>
              <a:lnSpc>
                <a:spcPct val="130000"/>
              </a:lnSpc>
            </a:pPr>
            <a:r>
              <a:rPr lang="es-ES" sz="2800" dirty="0" smtClean="0"/>
              <a:t>– </a:t>
            </a:r>
            <a:r>
              <a:rPr lang="es-ES" sz="2800" dirty="0" err="1" smtClean="0"/>
              <a:t>DRDs</a:t>
            </a:r>
            <a:r>
              <a:rPr lang="es-ES" sz="2800" dirty="0" smtClean="0"/>
              <a:t> </a:t>
            </a:r>
            <a:r>
              <a:rPr lang="es-ES" sz="2800" dirty="0" err="1"/>
              <a:t>cannot</a:t>
            </a:r>
            <a:r>
              <a:rPr lang="es-ES" sz="2800" dirty="0"/>
              <a:t> be </a:t>
            </a:r>
            <a:r>
              <a:rPr lang="es-ES" sz="2800" dirty="0" err="1"/>
              <a:t>defined</a:t>
            </a:r>
            <a:r>
              <a:rPr lang="es-ES" sz="2800" dirty="0"/>
              <a:t> </a:t>
            </a:r>
            <a:r>
              <a:rPr lang="es-ES" sz="2800" dirty="0" err="1"/>
              <a:t>by</a:t>
            </a:r>
            <a:r>
              <a:rPr lang="es-ES" sz="2800" dirty="0"/>
              <a:t> </a:t>
            </a:r>
            <a:r>
              <a:rPr lang="es-ES" sz="2800" dirty="0" err="1"/>
              <a:t>means</a:t>
            </a:r>
            <a:r>
              <a:rPr lang="es-ES" sz="2800" dirty="0"/>
              <a:t> of </a:t>
            </a:r>
            <a:r>
              <a:rPr lang="es-ES" sz="2800" dirty="0" err="1" smtClean="0"/>
              <a:t>an“</a:t>
            </a:r>
            <a:r>
              <a:rPr lang="es-ES" sz="2800" dirty="0" err="1"/>
              <a:t>incluent</a:t>
            </a:r>
            <a:r>
              <a:rPr lang="es-ES" sz="2800" dirty="0" smtClean="0"/>
              <a:t>”</a:t>
            </a:r>
          </a:p>
          <a:p>
            <a:pPr>
              <a:lnSpc>
                <a:spcPct val="130000"/>
              </a:lnSpc>
            </a:pPr>
            <a:endParaRPr lang="es-ES" sz="28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483040" y="3499019"/>
            <a:ext cx="4185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err="1" smtClean="0"/>
              <a:t>House</a:t>
            </a:r>
            <a:r>
              <a:rPr lang="es-ES" dirty="0" err="1" smtClean="0"/>
              <a:t>.N</a:t>
            </a:r>
            <a:r>
              <a:rPr lang="es-ES" dirty="0" smtClean="0"/>
              <a:t>.  A </a:t>
            </a:r>
            <a:r>
              <a:rPr lang="es-ES" dirty="0" err="1" smtClean="0"/>
              <a:t>building</a:t>
            </a:r>
            <a:r>
              <a:rPr lang="es-ES" dirty="0" smtClean="0"/>
              <a:t> in </a:t>
            </a:r>
            <a:r>
              <a:rPr lang="es-ES" dirty="0" err="1" smtClean="0"/>
              <a:t>which</a:t>
            </a:r>
            <a:r>
              <a:rPr lang="es-ES" dirty="0" smtClean="0"/>
              <a:t> a </a:t>
            </a:r>
            <a:r>
              <a:rPr lang="es-ES" dirty="0" err="1" smtClean="0"/>
              <a:t>family</a:t>
            </a:r>
            <a:r>
              <a:rPr lang="es-ES" dirty="0" smtClean="0"/>
              <a:t> </a:t>
            </a:r>
            <a:r>
              <a:rPr lang="es-ES" dirty="0" err="1" smtClean="0"/>
              <a:t>lives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1600443" y="4370477"/>
            <a:ext cx="4572000" cy="7986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s-ES" i="1" dirty="0"/>
              <a:t>Sino</a:t>
            </a:r>
            <a:r>
              <a:rPr lang="es-ES" dirty="0"/>
              <a:t>. </a:t>
            </a:r>
            <a:r>
              <a:rPr lang="es-ES" dirty="0" err="1"/>
              <a:t>Conj</a:t>
            </a:r>
            <a:r>
              <a:rPr lang="es-ES" dirty="0"/>
              <a:t>. *</a:t>
            </a:r>
            <a:r>
              <a:rPr lang="es-ES" i="1" dirty="0"/>
              <a:t>Pero</a:t>
            </a:r>
            <a:r>
              <a:rPr lang="es-ES" dirty="0"/>
              <a:t> que…</a:t>
            </a:r>
          </a:p>
          <a:p>
            <a:pPr>
              <a:lnSpc>
                <a:spcPct val="130000"/>
              </a:lnSpc>
            </a:pPr>
            <a:r>
              <a:rPr lang="es-ES" i="1" dirty="0" err="1"/>
              <a:t>Sondern</a:t>
            </a:r>
            <a:r>
              <a:rPr lang="es-ES" dirty="0"/>
              <a:t>. </a:t>
            </a:r>
            <a:r>
              <a:rPr lang="es-ES" dirty="0" err="1"/>
              <a:t>Konj</a:t>
            </a:r>
            <a:r>
              <a:rPr lang="es-ES" dirty="0"/>
              <a:t>. *</a:t>
            </a:r>
            <a:r>
              <a:rPr lang="es-ES" i="1" dirty="0" err="1"/>
              <a:t>Aber</a:t>
            </a:r>
            <a:r>
              <a:rPr lang="es-ES" dirty="0"/>
              <a:t> </a:t>
            </a:r>
            <a:r>
              <a:rPr lang="es-ES" dirty="0" err="1"/>
              <a:t>dass</a:t>
            </a:r>
            <a:r>
              <a:rPr lang="es-ES" dirty="0"/>
              <a:t>…</a:t>
            </a:r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6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32321" y="4490354"/>
            <a:ext cx="8229600" cy="1972399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es-E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Introduction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alphaModFix amt="29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1"/>
            <a:ext cx="9144000" cy="449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62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00182" y="1928710"/>
            <a:ext cx="5134739" cy="10341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s-ES" sz="2400" dirty="0" smtClean="0"/>
              <a:t>– </a:t>
            </a:r>
            <a:r>
              <a:rPr lang="es-ES" sz="2400" dirty="0" err="1" smtClean="0"/>
              <a:t>DRDs</a:t>
            </a:r>
            <a:r>
              <a:rPr lang="es-ES" sz="2400" dirty="0" smtClean="0"/>
              <a:t> </a:t>
            </a:r>
            <a:r>
              <a:rPr lang="es-ES" sz="2400" dirty="0" err="1"/>
              <a:t>cannot</a:t>
            </a:r>
            <a:r>
              <a:rPr lang="es-ES" sz="2400" dirty="0"/>
              <a:t> be </a:t>
            </a:r>
            <a:r>
              <a:rPr lang="es-ES" sz="2400" dirty="0" err="1"/>
              <a:t>defined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 smtClean="0"/>
              <a:t>synonymy</a:t>
            </a:r>
            <a:r>
              <a:rPr lang="es-ES" sz="2400" dirty="0" smtClean="0"/>
              <a:t> </a:t>
            </a:r>
          </a:p>
          <a:p>
            <a:pPr>
              <a:lnSpc>
                <a:spcPct val="130000"/>
              </a:lnSpc>
            </a:pPr>
            <a:r>
              <a:rPr lang="es-ES" sz="2400" dirty="0" smtClean="0"/>
              <a:t>        </a:t>
            </a:r>
            <a:endParaRPr lang="es-ES" sz="2400" dirty="0"/>
          </a:p>
        </p:txBody>
      </p:sp>
      <p:sp>
        <p:nvSpPr>
          <p:cNvPr id="3" name="Rectángulo 2"/>
          <p:cNvSpPr/>
          <p:nvPr/>
        </p:nvSpPr>
        <p:spPr>
          <a:xfrm>
            <a:off x="2027513" y="2958234"/>
            <a:ext cx="4572000" cy="7986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s-ES" dirty="0" err="1"/>
              <a:t>merry</a:t>
            </a:r>
            <a:r>
              <a:rPr lang="es-ES" dirty="0"/>
              <a:t>: </a:t>
            </a:r>
            <a:r>
              <a:rPr lang="es-ES" dirty="0" err="1"/>
              <a:t>happy</a:t>
            </a:r>
            <a:endParaRPr lang="es-ES" dirty="0"/>
          </a:p>
          <a:p>
            <a:pPr>
              <a:lnSpc>
                <a:spcPct val="130000"/>
              </a:lnSpc>
            </a:pPr>
            <a:r>
              <a:rPr lang="es-ES" dirty="0"/>
              <a:t>       </a:t>
            </a:r>
            <a:r>
              <a:rPr lang="es-ES" dirty="0" err="1"/>
              <a:t>Sure</a:t>
            </a:r>
            <a:r>
              <a:rPr lang="es-ES" dirty="0"/>
              <a:t>: </a:t>
            </a:r>
            <a:r>
              <a:rPr lang="es-ES" dirty="0" err="1"/>
              <a:t>well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2027513" y="4233279"/>
            <a:ext cx="5224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 </a:t>
            </a:r>
            <a:r>
              <a:rPr lang="es-ES" dirty="0" smtClean="0"/>
              <a:t>Así pues: en consecuencia</a:t>
            </a:r>
            <a:r>
              <a:rPr lang="es-ES" dirty="0"/>
              <a:t>			       Bon: </a:t>
            </a:r>
            <a:r>
              <a:rPr lang="es-ES" dirty="0" err="1" smtClean="0"/>
              <a:t>ouais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1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31867" y="2709428"/>
            <a:ext cx="5828264" cy="1518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s-ES" dirty="0" smtClean="0"/>
              <a:t>–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/>
              <a:t>cannto</a:t>
            </a:r>
            <a:r>
              <a:rPr lang="es-ES" dirty="0"/>
              <a:t> be </a:t>
            </a:r>
            <a:r>
              <a:rPr lang="es-ES" dirty="0" err="1"/>
              <a:t>defined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means</a:t>
            </a:r>
            <a:r>
              <a:rPr lang="es-ES" dirty="0"/>
              <a:t> of a positive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negative</a:t>
            </a:r>
            <a:r>
              <a:rPr lang="es-ES" dirty="0"/>
              <a:t> </a:t>
            </a:r>
            <a:r>
              <a:rPr lang="es-ES" dirty="0" err="1"/>
              <a:t>statement</a:t>
            </a:r>
            <a:r>
              <a:rPr lang="es-ES" dirty="0"/>
              <a:t> (X </a:t>
            </a:r>
            <a:r>
              <a:rPr lang="es-ES" dirty="0" err="1"/>
              <a:t>is</a:t>
            </a:r>
            <a:r>
              <a:rPr lang="es-ES" dirty="0"/>
              <a:t>/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 smtClean="0"/>
              <a:t>)</a:t>
            </a:r>
          </a:p>
          <a:p>
            <a:pPr>
              <a:lnSpc>
                <a:spcPct val="130000"/>
              </a:lnSpc>
            </a:pPr>
            <a:endParaRPr lang="es-ES" dirty="0"/>
          </a:p>
          <a:p>
            <a:pPr>
              <a:lnSpc>
                <a:spcPct val="130000"/>
              </a:lnSpc>
            </a:pPr>
            <a:r>
              <a:rPr lang="es-ES" dirty="0"/>
              <a:t>  </a:t>
            </a:r>
            <a:r>
              <a:rPr lang="es-ES" dirty="0" smtClean="0"/>
              <a:t>–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/>
              <a:t>are </a:t>
            </a:r>
            <a:r>
              <a:rPr lang="es-ES" dirty="0" err="1"/>
              <a:t>assigned</a:t>
            </a:r>
            <a:r>
              <a:rPr lang="es-ES" dirty="0"/>
              <a:t> a “</a:t>
            </a:r>
            <a:r>
              <a:rPr lang="es-ES" dirty="0" err="1"/>
              <a:t>grammatical</a:t>
            </a:r>
            <a:r>
              <a:rPr lang="es-ES" dirty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”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1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43000" y="1698625"/>
            <a:ext cx="7431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2. </a:t>
            </a:r>
            <a:r>
              <a:rPr lang="es-ES" dirty="0" err="1" smtClean="0"/>
              <a:t>Dictionaries</a:t>
            </a:r>
            <a:r>
              <a:rPr lang="es-ES" dirty="0" smtClean="0"/>
              <a:t> are </a:t>
            </a:r>
            <a:r>
              <a:rPr lang="es-ES" dirty="0" err="1" smtClean="0"/>
              <a:t>addressed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a </a:t>
            </a:r>
            <a:r>
              <a:rPr lang="es-ES" dirty="0" err="1" smtClean="0"/>
              <a:t>wide</a:t>
            </a:r>
            <a:r>
              <a:rPr lang="es-ES" dirty="0" smtClean="0"/>
              <a:t> </a:t>
            </a:r>
            <a:r>
              <a:rPr lang="es-ES" dirty="0" err="1" smtClean="0"/>
              <a:t>audience</a:t>
            </a:r>
            <a:r>
              <a:rPr lang="es-ES" dirty="0" smtClean="0"/>
              <a:t> (</a:t>
            </a:r>
            <a:r>
              <a:rPr lang="es-ES" dirty="0" err="1" smtClean="0"/>
              <a:t>average</a:t>
            </a:r>
            <a:r>
              <a:rPr lang="es-ES" dirty="0" smtClean="0"/>
              <a:t> </a:t>
            </a:r>
            <a:r>
              <a:rPr lang="es-ES" dirty="0" err="1" smtClean="0"/>
              <a:t>user</a:t>
            </a:r>
            <a:r>
              <a:rPr lang="es-ES" dirty="0" smtClean="0"/>
              <a:t> of a </a:t>
            </a:r>
            <a:r>
              <a:rPr lang="es-ES" dirty="0" err="1" smtClean="0"/>
              <a:t>language</a:t>
            </a:r>
            <a:r>
              <a:rPr lang="es-ES" dirty="0" smtClean="0"/>
              <a:t>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143000" y="3000375"/>
            <a:ext cx="70583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translate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metalanguage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research</a:t>
            </a:r>
            <a:r>
              <a:rPr lang="es-ES" dirty="0" smtClean="0"/>
              <a:t> of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a </a:t>
            </a:r>
          </a:p>
          <a:p>
            <a:r>
              <a:rPr lang="es-ES" dirty="0" smtClean="0"/>
              <a:t>“</a:t>
            </a:r>
            <a:r>
              <a:rPr lang="es-ES" dirty="0" err="1" smtClean="0"/>
              <a:t>soft</a:t>
            </a:r>
            <a:r>
              <a:rPr lang="es-ES" dirty="0" smtClean="0"/>
              <a:t> </a:t>
            </a:r>
            <a:r>
              <a:rPr lang="es-ES" dirty="0" err="1" smtClean="0"/>
              <a:t>metalanguage</a:t>
            </a:r>
            <a:r>
              <a:rPr lang="es-ES" dirty="0" smtClean="0"/>
              <a:t>” </a:t>
            </a:r>
            <a:r>
              <a:rPr lang="es-ES" dirty="0" err="1" smtClean="0"/>
              <a:t>understandable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specialists</a:t>
            </a:r>
            <a:r>
              <a:rPr lang="es-ES" dirty="0" smtClean="0"/>
              <a:t> and </a:t>
            </a:r>
            <a:r>
              <a:rPr lang="es-ES" dirty="0" err="1" smtClean="0"/>
              <a:t>by</a:t>
            </a:r>
            <a:r>
              <a:rPr lang="es-ES" dirty="0" smtClean="0"/>
              <a:t> non-</a:t>
            </a:r>
            <a:r>
              <a:rPr lang="es-ES" dirty="0" err="1" smtClean="0"/>
              <a:t>specialists</a:t>
            </a:r>
            <a:endParaRPr lang="es-ES" dirty="0" smtClean="0"/>
          </a:p>
          <a:p>
            <a:r>
              <a:rPr lang="es-ES" dirty="0"/>
              <a:t>a</a:t>
            </a:r>
            <a:r>
              <a:rPr lang="es-ES" dirty="0" smtClean="0"/>
              <a:t>nd </a:t>
            </a:r>
            <a:r>
              <a:rPr lang="es-ES" dirty="0" err="1" smtClean="0"/>
              <a:t>theoretically</a:t>
            </a:r>
            <a:r>
              <a:rPr lang="es-ES" dirty="0" smtClean="0"/>
              <a:t> neutral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571625" y="4095750"/>
            <a:ext cx="625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Utterance</a:t>
            </a:r>
            <a:r>
              <a:rPr lang="es-ES" dirty="0" smtClean="0"/>
              <a:t>, </a:t>
            </a:r>
            <a:r>
              <a:rPr lang="es-ES" dirty="0" err="1" smtClean="0"/>
              <a:t>proposition</a:t>
            </a:r>
            <a:r>
              <a:rPr lang="es-ES" dirty="0" smtClean="0"/>
              <a:t>, </a:t>
            </a:r>
            <a:r>
              <a:rPr lang="es-ES" dirty="0" err="1" smtClean="0"/>
              <a:t>intervention</a:t>
            </a:r>
            <a:r>
              <a:rPr lang="es-ES" dirty="0" smtClean="0"/>
              <a:t>, </a:t>
            </a:r>
            <a:r>
              <a:rPr lang="es-ES" dirty="0" err="1" smtClean="0"/>
              <a:t>act</a:t>
            </a:r>
            <a:r>
              <a:rPr lang="es-ES" dirty="0" smtClean="0"/>
              <a:t>… </a:t>
            </a:r>
            <a:r>
              <a:rPr lang="es-ES" dirty="0" smtClean="0">
                <a:sym typeface="Wingdings"/>
              </a:rPr>
              <a:t>  </a:t>
            </a:r>
            <a:r>
              <a:rPr lang="es-ES" dirty="0" err="1" smtClean="0">
                <a:sym typeface="Wingdings"/>
              </a:rPr>
              <a:t>discourse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member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698625" y="4815959"/>
            <a:ext cx="3371348" cy="369332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 err="1" smtClean="0"/>
              <a:t>Convey</a:t>
            </a:r>
            <a:r>
              <a:rPr lang="es-ES" dirty="0" smtClean="0"/>
              <a:t>, </a:t>
            </a:r>
            <a:r>
              <a:rPr lang="es-ES" dirty="0" err="1" smtClean="0"/>
              <a:t>display</a:t>
            </a:r>
            <a:r>
              <a:rPr lang="es-ES" dirty="0" smtClean="0"/>
              <a:t>, mean…   </a:t>
            </a:r>
            <a:r>
              <a:rPr lang="es-ES" dirty="0" smtClean="0">
                <a:sym typeface="Wingdings"/>
              </a:rPr>
              <a:t> show</a:t>
            </a:r>
            <a:endParaRPr lang="es-ES" dirty="0"/>
          </a:p>
        </p:txBody>
      </p:sp>
      <p:sp>
        <p:nvSpPr>
          <p:cNvPr id="6" name="Marco 5"/>
          <p:cNvSpPr/>
          <p:nvPr/>
        </p:nvSpPr>
        <p:spPr>
          <a:xfrm>
            <a:off x="3857625" y="4095750"/>
            <a:ext cx="1666875" cy="369332"/>
          </a:xfrm>
          <a:prstGeom prst="fram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CuadroTexto 7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84094" y="1377226"/>
            <a:ext cx="8229600" cy="1972399"/>
          </a:xfrm>
        </p:spPr>
        <p:txBody>
          <a:bodyPr/>
          <a:lstStyle/>
          <a:p>
            <a:pPr algn="l"/>
            <a:r>
              <a:rPr lang="es-ES" dirty="0" smtClean="0">
                <a:solidFill>
                  <a:srgbClr val="0070C0"/>
                </a:solidFill>
              </a:rPr>
              <a:t>3.1 </a:t>
            </a:r>
            <a:r>
              <a:rPr lang="es-ES" dirty="0" err="1" smtClean="0">
                <a:solidFill>
                  <a:srgbClr val="0070C0"/>
                </a:solidFill>
              </a:rPr>
              <a:t>Macrostructure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problems</a:t>
            </a:r>
            <a:r>
              <a:rPr lang="es-ES" dirty="0" smtClean="0">
                <a:solidFill>
                  <a:srgbClr val="0070C0"/>
                </a:solidFill>
              </a:rPr>
              <a:t>:</a:t>
            </a:r>
            <a:br>
              <a:rPr lang="es-ES" dirty="0" smtClean="0">
                <a:solidFill>
                  <a:srgbClr val="0070C0"/>
                </a:solidFill>
              </a:rPr>
            </a:br>
            <a:r>
              <a:rPr lang="es-ES" baseline="0" dirty="0" err="1" smtClean="0">
                <a:solidFill>
                  <a:srgbClr val="0070C0"/>
                </a:solidFill>
              </a:rPr>
              <a:t>list</a:t>
            </a:r>
            <a:r>
              <a:rPr lang="es-ES" baseline="0" dirty="0" smtClean="0">
                <a:solidFill>
                  <a:srgbClr val="0070C0"/>
                </a:solidFill>
              </a:rPr>
              <a:t> of </a:t>
            </a:r>
            <a:r>
              <a:rPr lang="es-ES" baseline="0" dirty="0" err="1" smtClean="0">
                <a:solidFill>
                  <a:srgbClr val="0070C0"/>
                </a:solidFill>
              </a:rPr>
              <a:t>DRDs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04875" y="3349625"/>
            <a:ext cx="563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counts</a:t>
            </a:r>
            <a:r>
              <a:rPr lang="es-ES" dirty="0" smtClean="0"/>
              <a:t> as a DRD and </a:t>
            </a:r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does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count</a:t>
            </a:r>
            <a:r>
              <a:rPr lang="es-ES" dirty="0" smtClean="0"/>
              <a:t> as a DRD?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904875" y="4635500"/>
            <a:ext cx="537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Problem</a:t>
            </a:r>
            <a:r>
              <a:rPr lang="es-ES" dirty="0" smtClean="0"/>
              <a:t> </a:t>
            </a:r>
            <a:r>
              <a:rPr lang="es-ES" dirty="0" err="1" smtClean="0"/>
              <a:t>solved</a:t>
            </a:r>
            <a:r>
              <a:rPr lang="es-ES" dirty="0" smtClean="0"/>
              <a:t>: Martín </a:t>
            </a:r>
            <a:r>
              <a:rPr lang="es-ES" dirty="0" err="1" smtClean="0"/>
              <a:t>Zorraquino</a:t>
            </a:r>
            <a:r>
              <a:rPr lang="es-ES" dirty="0" smtClean="0"/>
              <a:t> and </a:t>
            </a:r>
            <a:r>
              <a:rPr lang="es-ES" dirty="0" err="1" smtClean="0"/>
              <a:t>Portolés</a:t>
            </a:r>
            <a:r>
              <a:rPr lang="es-ES" dirty="0" smtClean="0"/>
              <a:t> (1999)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7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93750" y="1079500"/>
            <a:ext cx="939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Criteria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00124" y="2365375"/>
            <a:ext cx="7572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arguments</a:t>
            </a:r>
            <a:r>
              <a:rPr lang="es-ES" dirty="0" smtClean="0"/>
              <a:t>	                  a consecuencia </a:t>
            </a:r>
            <a:r>
              <a:rPr lang="es-ES" dirty="0" smtClean="0">
                <a:solidFill>
                  <a:srgbClr val="FF0000"/>
                </a:solidFill>
              </a:rPr>
              <a:t>de ello </a:t>
            </a:r>
            <a:r>
              <a:rPr lang="es-ES" dirty="0" smtClean="0"/>
              <a:t>~ a consecuencia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732904" y="3460750"/>
            <a:ext cx="394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Unless</a:t>
            </a:r>
            <a:r>
              <a:rPr lang="es-ES" dirty="0" smtClean="0"/>
              <a:t> </a:t>
            </a:r>
            <a:r>
              <a:rPr lang="es-ES" dirty="0" err="1" smtClean="0"/>
              <a:t>lexicalized</a:t>
            </a:r>
            <a:r>
              <a:rPr lang="es-ES" dirty="0"/>
              <a:t> </a:t>
            </a:r>
            <a:r>
              <a:rPr lang="es-ES" dirty="0" smtClean="0"/>
              <a:t>                          por ello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732904" y="2948543"/>
            <a:ext cx="4045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e</a:t>
            </a:r>
            <a:r>
              <a:rPr lang="es-ES" dirty="0" err="1" smtClean="0"/>
              <a:t>specially</a:t>
            </a:r>
            <a:r>
              <a:rPr lang="es-ES" dirty="0" smtClean="0"/>
              <a:t>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arguments</a:t>
            </a:r>
            <a:r>
              <a:rPr lang="es-ES" dirty="0" smtClean="0"/>
              <a:t> are </a:t>
            </a:r>
            <a:r>
              <a:rPr lang="es-ES" dirty="0" err="1" smtClean="0"/>
              <a:t>anaphoric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CuadroTexto 7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19124" y="4970502"/>
            <a:ext cx="6803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307 </a:t>
            </a:r>
            <a:r>
              <a:rPr lang="es-ES" dirty="0" err="1" smtClean="0"/>
              <a:t>DRDs</a:t>
            </a:r>
            <a:r>
              <a:rPr lang="es-ES" dirty="0" smtClean="0"/>
              <a:t> in Martín </a:t>
            </a:r>
            <a:r>
              <a:rPr lang="es-ES" dirty="0" err="1" smtClean="0"/>
              <a:t>Zorraquino</a:t>
            </a:r>
            <a:r>
              <a:rPr lang="es-ES" dirty="0" smtClean="0"/>
              <a:t> &amp; </a:t>
            </a:r>
            <a:r>
              <a:rPr lang="es-ES" dirty="0" err="1" smtClean="0"/>
              <a:t>Portolés</a:t>
            </a:r>
            <a:r>
              <a:rPr lang="es-ES" dirty="0" smtClean="0"/>
              <a:t> ~ 233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 smtClean="0"/>
              <a:t>described</a:t>
            </a:r>
            <a:r>
              <a:rPr lang="es-ES" dirty="0" smtClean="0"/>
              <a:t> so </a:t>
            </a:r>
            <a:r>
              <a:rPr lang="es-ES" dirty="0" err="1" smtClean="0"/>
              <a:t>far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723937" y="1349627"/>
            <a:ext cx="4135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 smtClean="0"/>
              <a:t>integrated</a:t>
            </a:r>
            <a:r>
              <a:rPr lang="es-ES" dirty="0" smtClean="0"/>
              <a:t> in </a:t>
            </a:r>
            <a:r>
              <a:rPr lang="es-ES" dirty="0" err="1" smtClean="0"/>
              <a:t>syntactic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r>
              <a:rPr lang="es-ES" dirty="0" smtClean="0"/>
              <a:t>	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730250" y="2113026"/>
            <a:ext cx="6072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Esta es, a grandes rasgos, la estructura del </a:t>
            </a:r>
            <a:r>
              <a:rPr lang="es-ES_tradnl" dirty="0" smtClean="0"/>
              <a:t>proyecto            DRD 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723937" y="2508443"/>
            <a:ext cx="7197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dirty="0"/>
              <a:t>Describe a grandes rasgos las estructura del </a:t>
            </a:r>
            <a:r>
              <a:rPr lang="es-ES_tradnl" dirty="0" smtClean="0"/>
              <a:t>proyecto          </a:t>
            </a:r>
            <a:r>
              <a:rPr lang="es-ES_tradnl" dirty="0" err="1" smtClean="0"/>
              <a:t>Not</a:t>
            </a:r>
            <a:r>
              <a:rPr lang="es-ES_tradnl" dirty="0" smtClean="0"/>
              <a:t> DRD</a:t>
            </a:r>
            <a:endParaRPr lang="es-ES_tradnl" dirty="0"/>
          </a:p>
        </p:txBody>
      </p:sp>
      <p:sp>
        <p:nvSpPr>
          <p:cNvPr id="6" name="CuadroTexto 5"/>
          <p:cNvSpPr txBox="1"/>
          <p:nvPr/>
        </p:nvSpPr>
        <p:spPr>
          <a:xfrm>
            <a:off x="730250" y="3289210"/>
            <a:ext cx="5417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DRDs</a:t>
            </a:r>
            <a:r>
              <a:rPr lang="es-ES" dirty="0" smtClean="0"/>
              <a:t>                                 </a:t>
            </a:r>
            <a:r>
              <a:rPr lang="es-ES" dirty="0" err="1" smtClean="0"/>
              <a:t>connectives</a:t>
            </a:r>
            <a:r>
              <a:rPr lang="es-ES" dirty="0" smtClean="0"/>
              <a:t>		(</a:t>
            </a:r>
            <a:r>
              <a:rPr lang="es-ES" dirty="0" err="1" smtClean="0"/>
              <a:t>therefore</a:t>
            </a:r>
            <a:r>
              <a:rPr lang="es-ES" dirty="0" smtClean="0"/>
              <a:t>)</a:t>
            </a:r>
          </a:p>
          <a:p>
            <a:r>
              <a:rPr lang="es-ES" dirty="0"/>
              <a:t>	</a:t>
            </a:r>
            <a:r>
              <a:rPr lang="es-ES" dirty="0" smtClean="0"/>
              <a:t>			      </a:t>
            </a:r>
            <a:r>
              <a:rPr lang="es-ES" dirty="0" err="1" smtClean="0"/>
              <a:t>modalizers</a:t>
            </a:r>
            <a:r>
              <a:rPr lang="es-ES" dirty="0" smtClean="0"/>
              <a:t>			(</a:t>
            </a:r>
            <a:r>
              <a:rPr lang="es-ES" dirty="0" err="1" smtClean="0"/>
              <a:t>well</a:t>
            </a:r>
            <a:r>
              <a:rPr lang="es-ES" dirty="0" smtClean="0"/>
              <a:t>)</a:t>
            </a:r>
          </a:p>
          <a:p>
            <a:r>
              <a:rPr lang="es-ES" dirty="0"/>
              <a:t>	</a:t>
            </a:r>
            <a:r>
              <a:rPr lang="es-ES" dirty="0" smtClean="0"/>
              <a:t>			      </a:t>
            </a:r>
            <a:r>
              <a:rPr lang="es-ES" dirty="0" err="1" smtClean="0"/>
              <a:t>interactive</a:t>
            </a:r>
            <a:r>
              <a:rPr lang="es-ES" dirty="0" smtClean="0"/>
              <a:t> </a:t>
            </a:r>
            <a:r>
              <a:rPr lang="es-ES" dirty="0" err="1" smtClean="0"/>
              <a:t>markers</a:t>
            </a:r>
            <a:r>
              <a:rPr lang="es-ES" dirty="0" smtClean="0"/>
              <a:t> 	(look, </a:t>
            </a:r>
            <a:r>
              <a:rPr lang="es-ES" dirty="0" err="1" smtClean="0"/>
              <a:t>hear</a:t>
            </a:r>
            <a:r>
              <a:rPr lang="es-ES" dirty="0" smtClean="0"/>
              <a:t>)	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CuadroTexto 10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6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17953" y="1143308"/>
            <a:ext cx="8229600" cy="1972399"/>
          </a:xfrm>
        </p:spPr>
        <p:txBody>
          <a:bodyPr/>
          <a:lstStyle/>
          <a:p>
            <a:pPr algn="l"/>
            <a:r>
              <a:rPr lang="es-ES" b="1" dirty="0" smtClean="0">
                <a:solidFill>
                  <a:srgbClr val="0070C0"/>
                </a:solidFill>
              </a:rPr>
              <a:t>3.2. </a:t>
            </a:r>
            <a:r>
              <a:rPr lang="es-ES" b="1" dirty="0" err="1" smtClean="0">
                <a:solidFill>
                  <a:srgbClr val="0070C0"/>
                </a:solidFill>
              </a:rPr>
              <a:t>Macrostructure</a:t>
            </a:r>
            <a:r>
              <a:rPr lang="es-ES" b="1" dirty="0" smtClean="0">
                <a:solidFill>
                  <a:srgbClr val="0070C0"/>
                </a:solidFill>
              </a:rPr>
              <a:t>: </a:t>
            </a:r>
            <a:r>
              <a:rPr lang="es-ES" b="1" dirty="0" err="1" smtClean="0">
                <a:solidFill>
                  <a:srgbClr val="0070C0"/>
                </a:solidFill>
              </a:rPr>
              <a:t>dictionary</a:t>
            </a:r>
            <a:r>
              <a:rPr lang="es-ES" b="1" dirty="0" smtClean="0">
                <a:solidFill>
                  <a:srgbClr val="0070C0"/>
                </a:solidFill>
              </a:rPr>
              <a:t> </a:t>
            </a:r>
            <a:r>
              <a:rPr lang="es-ES" b="1" dirty="0" err="1" smtClean="0">
                <a:solidFill>
                  <a:srgbClr val="0070C0"/>
                </a:solidFill>
              </a:rPr>
              <a:t>design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016000" y="2746375"/>
            <a:ext cx="4178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How</a:t>
            </a:r>
            <a:r>
              <a:rPr lang="es-ES" dirty="0" smtClean="0"/>
              <a:t> can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entry</a:t>
            </a:r>
            <a:r>
              <a:rPr lang="es-ES" dirty="0" smtClean="0"/>
              <a:t> of a DRD </a:t>
            </a:r>
            <a:r>
              <a:rPr lang="es-ES" dirty="0" err="1" smtClean="0"/>
              <a:t>dictionary</a:t>
            </a:r>
            <a:r>
              <a:rPr lang="es-ES" dirty="0" smtClean="0"/>
              <a:t> be?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27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71500" y="2047428"/>
            <a:ext cx="8223250" cy="4404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s-ES_tradnl" b="1" smtClean="0"/>
              <a:t>bueno</a:t>
            </a:r>
            <a:r>
              <a:rPr lang="es-ES_tradnl" smtClean="0"/>
              <a:t> </a:t>
            </a:r>
            <a:r>
              <a:rPr lang="es-ES_tradnl" u="sng" smtClean="0">
                <a:hlinkClick r:id="rId2" action="ppaction://hlinkfile"/>
              </a:rPr>
              <a:t>ei/ep</a:t>
            </a:r>
            <a:r>
              <a:rPr lang="es-ES_tradnl" smtClean="0"/>
              <a:t> </a:t>
            </a:r>
            <a:r>
              <a:rPr lang="es-ES_tradnl" u="sng" smtClean="0">
                <a:hlinkClick r:id="rId3" action="ppaction://hlinkfile"/>
              </a:rPr>
              <a:t>inv</a:t>
            </a:r>
            <a:r>
              <a:rPr lang="es-ES_tradnl" smtClean="0"/>
              <a:t> </a:t>
            </a:r>
            <a:r>
              <a:rPr lang="es-ES_tradnl" u="sng" strike="sngStrike" smtClean="0">
                <a:hlinkClick r:id="rId4" action="ppaction://hlinkfile"/>
              </a:rPr>
              <a:t>int</a:t>
            </a:r>
            <a:r>
              <a:rPr lang="es-ES_tradnl" smtClean="0"/>
              <a:t> </a:t>
            </a:r>
            <a:r>
              <a:rPr lang="es-ES_tradnl" u="sng" smtClean="0">
                <a:hlinkClick r:id="rId5" action="ppaction://hlinkfile"/>
              </a:rPr>
              <a:t>inf</a:t>
            </a:r>
            <a:r>
              <a:rPr lang="es-ES_tradnl" smtClean="0"/>
              <a:t>.</a:t>
            </a:r>
            <a:r>
              <a:rPr lang="es-ES_tradnl" u="sng" smtClean="0">
                <a:hlinkClick r:id="rId6" action="ppaction://hlinkfile"/>
              </a:rPr>
              <a:t>pos</a:t>
            </a:r>
            <a:r>
              <a:rPr lang="es-ES_tradnl" smtClean="0"/>
              <a:t> </a:t>
            </a:r>
            <a:r>
              <a:rPr lang="es-ES_tradnl" u="sng" smtClean="0">
                <a:hlinkClick r:id="rId7" action="ppaction://hlinkfile"/>
              </a:rPr>
              <a:t>sint</a:t>
            </a:r>
            <a:r>
              <a:rPr lang="es-ES_tradnl" smtClean="0"/>
              <a:t>: 1. </a:t>
            </a:r>
            <a:r>
              <a:rPr lang="es-ES_tradnl" i="1" smtClean="0"/>
              <a:t>mon</a:t>
            </a:r>
            <a:r>
              <a:rPr lang="es-ES_tradnl" smtClean="0"/>
              <a:t> señala la continuación del mensaje, sobre todo después de pausas o vacilaciones: ‘A :¿cómo sabías la dirección? B: yo sabía que era esta la dirección// </a:t>
            </a:r>
            <a:r>
              <a:rPr lang="es-ES_tradnl" b="1" smtClean="0"/>
              <a:t>bueno</a:t>
            </a:r>
            <a:r>
              <a:rPr lang="es-ES_tradnl" smtClean="0"/>
              <a:t> pues por lo que me acuerdo de cuando estuve’. | indica la sustitución de algún elemento del discurso precedente por otro nuevo, que se considera más apropiado para la prosecución del mensaje: ‘A: lo conozco desde que vino a Zaragoza/ </a:t>
            </a:r>
            <a:r>
              <a:rPr lang="es-ES_tradnl" b="1" smtClean="0"/>
              <a:t>bueno </a:t>
            </a:r>
            <a:r>
              <a:rPr lang="es-ES_tradnl" smtClean="0"/>
              <a:t>desde que entró en la universidad’ (</a:t>
            </a:r>
            <a:r>
              <a:rPr lang="es-ES_tradnl" u="sng" smtClean="0">
                <a:hlinkClick r:id="rId8" action="ppaction://hlinkfile"/>
              </a:rPr>
              <a:t>esquema</a:t>
            </a:r>
            <a:r>
              <a:rPr lang="es-ES_tradnl" smtClean="0"/>
              <a:t>). 2. indica aceptación, total o parcial, de algo dicho o implicado (sugerido) anteriormente (indica acuerdo con lo dicho o implicado (sugerido) en el enunciado o por otro hablante): ‘A: si congelas caldo siempre tendrás qué comer B: </a:t>
            </a:r>
            <a:r>
              <a:rPr lang="es-ES_tradnl" b="1" smtClean="0"/>
              <a:t>bueno</a:t>
            </a:r>
            <a:r>
              <a:rPr lang="es-ES_tradnl" smtClean="0"/>
              <a:t>/ así sí’ | la aceptación precede en ocasiones a una matización a lo dicho antes: ‘A: en enero sí que te puedes comprar un bañador// en unos grandes almacenes. B: bueno/ pero de natación y yo busco bañadores normales’ 3. </a:t>
            </a:r>
            <a:r>
              <a:rPr lang="es-ES_tradnl" i="1" smtClean="0"/>
              <a:t>irón</a:t>
            </a:r>
            <a:r>
              <a:rPr lang="es-ES_tradnl" smtClean="0"/>
              <a:t> indica desacuerdo | el desacuerdo se puede indicar también, sin valor irónico, mediante una </a:t>
            </a:r>
            <a:r>
              <a:rPr lang="es-ES_tradnl" u="sng" smtClean="0">
                <a:hlinkClick r:id="rId9" action="ppaction://hlinkfile"/>
              </a:rPr>
              <a:t>entonación marcada</a:t>
            </a:r>
            <a:r>
              <a:rPr lang="es-ES_tradnl" smtClean="0"/>
              <a:t>.</a:t>
            </a:r>
            <a:endParaRPr lang="es-ES_tradnl" dirty="0"/>
          </a:p>
        </p:txBody>
      </p:sp>
      <p:sp>
        <p:nvSpPr>
          <p:cNvPr id="3" name="CuadroTexto 2"/>
          <p:cNvSpPr txBox="1"/>
          <p:nvPr/>
        </p:nvSpPr>
        <p:spPr>
          <a:xfrm>
            <a:off x="571500" y="396875"/>
            <a:ext cx="943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Prosody</a:t>
            </a:r>
            <a:endParaRPr lang="es-ES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873125" y="766207"/>
            <a:ext cx="793750" cy="142454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1124461" y="87895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Morphology</a:t>
            </a:r>
            <a:endParaRPr lang="es-ES" dirty="0"/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1515388" y="1135539"/>
            <a:ext cx="453112" cy="105521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1968500" y="1248291"/>
            <a:ext cx="102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Modality</a:t>
            </a:r>
            <a:endParaRPr lang="es-ES" dirty="0"/>
          </a:p>
        </p:txBody>
      </p:sp>
      <p:cxnSp>
        <p:nvCxnSpPr>
          <p:cNvPr id="13" name="Conector recto de flecha 12"/>
          <p:cNvCxnSpPr>
            <a:stCxn id="10" idx="2"/>
          </p:cNvCxnSpPr>
          <p:nvPr/>
        </p:nvCxnSpPr>
        <p:spPr>
          <a:xfrm flipH="1">
            <a:off x="2333625" y="1617623"/>
            <a:ext cx="146550" cy="57312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3460750" y="878959"/>
            <a:ext cx="949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Register</a:t>
            </a:r>
            <a:endParaRPr lang="es-ES" dirty="0"/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2635250" y="1248291"/>
            <a:ext cx="1000125" cy="94245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3968750" y="1252498"/>
            <a:ext cx="940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Position</a:t>
            </a:r>
            <a:endParaRPr lang="es-ES" dirty="0"/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2991850" y="1617623"/>
            <a:ext cx="1199150" cy="57312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5302250" y="143716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Sintax</a:t>
            </a:r>
            <a:endParaRPr lang="es-ES" dirty="0"/>
          </a:p>
        </p:txBody>
      </p:sp>
      <p:cxnSp>
        <p:nvCxnSpPr>
          <p:cNvPr id="22" name="Conector recto de flecha 21"/>
          <p:cNvCxnSpPr/>
          <p:nvPr/>
        </p:nvCxnSpPr>
        <p:spPr>
          <a:xfrm flipH="1">
            <a:off x="3460750" y="1806496"/>
            <a:ext cx="1968500" cy="38425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6953250" y="1722467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Monologic</a:t>
            </a:r>
            <a:endParaRPr lang="es-ES" dirty="0"/>
          </a:p>
        </p:txBody>
      </p:sp>
      <p:cxnSp>
        <p:nvCxnSpPr>
          <p:cNvPr id="25" name="Conector recto de flecha 24"/>
          <p:cNvCxnSpPr/>
          <p:nvPr/>
        </p:nvCxnSpPr>
        <p:spPr>
          <a:xfrm flipH="1">
            <a:off x="4191000" y="2047428"/>
            <a:ext cx="2762250" cy="1433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0" grpId="0"/>
      <p:bldP spid="14" grpId="0"/>
      <p:bldP spid="17" grpId="0"/>
      <p:bldP spid="20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90674" y="1684137"/>
            <a:ext cx="4572000" cy="48320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800" dirty="0">
                <a:solidFill>
                  <a:srgbClr val="000000"/>
                </a:solidFill>
                <a:hlinkClick r:id="rId2"/>
              </a:rPr>
              <a:t>A. </a:t>
            </a:r>
            <a:r>
              <a:rPr lang="es-ES_tradnl" sz="2800" dirty="0" smtClean="0">
                <a:solidFill>
                  <a:srgbClr val="000000"/>
                </a:solidFill>
                <a:hlinkClick r:id="rId2"/>
              </a:rPr>
              <a:t>Definition</a:t>
            </a:r>
            <a:endParaRPr lang="es-ES_tradnl" sz="2800" dirty="0">
              <a:solidFill>
                <a:srgbClr val="000000"/>
              </a:solidFill>
              <a:hlinkClick r:id="rId2"/>
            </a:endParaRPr>
          </a:p>
          <a:p>
            <a:r>
              <a:rPr lang="es-ES_tradnl" sz="2800" dirty="0" smtClean="0">
                <a:solidFill>
                  <a:srgbClr val="000000"/>
                </a:solidFill>
                <a:hlinkClick r:id="rId3"/>
              </a:rPr>
              <a:t>B. More examples</a:t>
            </a:r>
            <a:endParaRPr lang="es-ES_tradnl" sz="2800" dirty="0">
              <a:solidFill>
                <a:srgbClr val="000000"/>
              </a:solidFill>
              <a:hlinkClick r:id="rId3"/>
            </a:endParaRPr>
          </a:p>
          <a:p>
            <a:r>
              <a:rPr lang="es-ES_tradnl" sz="2800" dirty="0" smtClean="0">
                <a:solidFill>
                  <a:srgbClr val="000000"/>
                </a:solidFill>
                <a:hlinkClick r:id="rId4"/>
              </a:rPr>
              <a:t>C</a:t>
            </a:r>
            <a:r>
              <a:rPr lang="es-ES_tradnl" sz="2800" dirty="0">
                <a:solidFill>
                  <a:srgbClr val="000000"/>
                </a:solidFill>
                <a:hlinkClick r:id="rId4"/>
              </a:rPr>
              <a:t>. </a:t>
            </a:r>
            <a:r>
              <a:rPr lang="es-ES" sz="2800" dirty="0" smtClean="0">
                <a:solidFill>
                  <a:srgbClr val="000000"/>
                </a:solidFill>
                <a:hlinkClick r:id="rId4"/>
              </a:rPr>
              <a:t>P</a:t>
            </a:r>
            <a:r>
              <a:rPr lang="es-ES_tradnl" sz="2800" dirty="0" smtClean="0">
                <a:solidFill>
                  <a:srgbClr val="000000"/>
                </a:solidFill>
                <a:hlinkClick r:id="rId4"/>
              </a:rPr>
              <a:t>rosody and punctuation</a:t>
            </a:r>
            <a:endParaRPr lang="es-ES_tradnl" sz="2800" dirty="0">
              <a:solidFill>
                <a:srgbClr val="000000"/>
              </a:solidFill>
              <a:hlinkClick r:id="rId4"/>
            </a:endParaRPr>
          </a:p>
          <a:p>
            <a:r>
              <a:rPr lang="es-ES_tradnl" sz="2800" dirty="0">
                <a:solidFill>
                  <a:srgbClr val="000000"/>
                </a:solidFill>
                <a:hlinkClick r:id="rId5"/>
              </a:rPr>
              <a:t>D. </a:t>
            </a:r>
            <a:r>
              <a:rPr lang="es-ES_tradnl" sz="2800" dirty="0" smtClean="0">
                <a:solidFill>
                  <a:srgbClr val="000000"/>
                </a:solidFill>
                <a:hlinkClick r:id="rId5"/>
              </a:rPr>
              <a:t>Other usages</a:t>
            </a:r>
            <a:endParaRPr lang="es-ES_tradnl" sz="2800" dirty="0">
              <a:solidFill>
                <a:srgbClr val="000000"/>
              </a:solidFill>
              <a:hlinkClick r:id="rId5"/>
            </a:endParaRPr>
          </a:p>
          <a:p>
            <a:r>
              <a:rPr lang="es-ES_tradnl" sz="2800" dirty="0">
                <a:solidFill>
                  <a:srgbClr val="000000"/>
                </a:solidFill>
                <a:hlinkClick r:id="rId6"/>
              </a:rPr>
              <a:t>E. </a:t>
            </a:r>
            <a:r>
              <a:rPr lang="es-ES_tradnl" sz="2800" dirty="0" smtClean="0">
                <a:solidFill>
                  <a:srgbClr val="000000"/>
                </a:solidFill>
                <a:hlinkClick r:id="rId6"/>
              </a:rPr>
              <a:t>Position</a:t>
            </a:r>
            <a:endParaRPr lang="es-ES_tradnl" sz="2800" dirty="0">
              <a:solidFill>
                <a:srgbClr val="000000"/>
              </a:solidFill>
              <a:hlinkClick r:id="rId6"/>
            </a:endParaRPr>
          </a:p>
          <a:p>
            <a:r>
              <a:rPr lang="en-US" sz="2800" dirty="0">
                <a:solidFill>
                  <a:srgbClr val="000000"/>
                </a:solidFill>
                <a:hlinkClick r:id="rId7"/>
              </a:rPr>
              <a:t>F. </a:t>
            </a:r>
            <a:r>
              <a:rPr lang="en-US" sz="2800" dirty="0" smtClean="0">
                <a:solidFill>
                  <a:srgbClr val="000000"/>
                </a:solidFill>
                <a:hlinkClick r:id="rId7"/>
              </a:rPr>
              <a:t>Sintax</a:t>
            </a:r>
            <a:endParaRPr lang="en-US" sz="2800" dirty="0">
              <a:solidFill>
                <a:srgbClr val="000000"/>
              </a:solidFill>
              <a:hlinkClick r:id="rId7"/>
            </a:endParaRPr>
          </a:p>
          <a:p>
            <a:r>
              <a:rPr lang="de-DE" sz="2800" dirty="0">
                <a:solidFill>
                  <a:srgbClr val="000000"/>
                </a:solidFill>
                <a:hlinkClick r:id="rId8"/>
              </a:rPr>
              <a:t>G. </a:t>
            </a:r>
            <a:r>
              <a:rPr lang="de-DE" sz="2800" dirty="0" smtClean="0">
                <a:solidFill>
                  <a:srgbClr val="000000"/>
                </a:solidFill>
                <a:hlinkClick r:id="rId8"/>
              </a:rPr>
              <a:t>Register</a:t>
            </a:r>
            <a:endParaRPr lang="de-DE" sz="2800" dirty="0">
              <a:solidFill>
                <a:srgbClr val="000000"/>
              </a:solidFill>
              <a:hlinkClick r:id="rId8"/>
            </a:endParaRPr>
          </a:p>
          <a:p>
            <a:r>
              <a:rPr lang="es-ES_tradnl" sz="2800" dirty="0">
                <a:solidFill>
                  <a:srgbClr val="000000"/>
                </a:solidFill>
                <a:hlinkClick r:id="rId9"/>
              </a:rPr>
              <a:t>H. </a:t>
            </a:r>
            <a:r>
              <a:rPr lang="es-ES_tradnl" sz="2800" dirty="0" smtClean="0">
                <a:solidFill>
                  <a:srgbClr val="000000"/>
                </a:solidFill>
                <a:hlinkClick r:id="rId9"/>
              </a:rPr>
              <a:t>Less frequent variants</a:t>
            </a:r>
            <a:endParaRPr lang="es-ES_tradnl" sz="2800" dirty="0">
              <a:solidFill>
                <a:srgbClr val="000000"/>
              </a:solidFill>
              <a:hlinkClick r:id="rId9"/>
            </a:endParaRPr>
          </a:p>
          <a:p>
            <a:r>
              <a:rPr lang="es-ES_tradnl" sz="2800" dirty="0">
                <a:solidFill>
                  <a:srgbClr val="000000"/>
                </a:solidFill>
                <a:hlinkClick r:id="rId10"/>
              </a:rPr>
              <a:t>I. </a:t>
            </a:r>
            <a:r>
              <a:rPr lang="es-ES_tradnl" sz="2800" dirty="0" smtClean="0">
                <a:solidFill>
                  <a:srgbClr val="000000"/>
                </a:solidFill>
                <a:hlinkClick r:id="rId10"/>
              </a:rPr>
              <a:t>Conversational formulae</a:t>
            </a:r>
            <a:endParaRPr lang="es-ES_tradnl" sz="2800" dirty="0">
              <a:solidFill>
                <a:srgbClr val="000000"/>
              </a:solidFill>
              <a:hlinkClick r:id="rId10"/>
            </a:endParaRPr>
          </a:p>
          <a:p>
            <a:r>
              <a:rPr lang="es-ES_tradnl" sz="2800" dirty="0">
                <a:solidFill>
                  <a:srgbClr val="000000"/>
                </a:solidFill>
                <a:hlinkClick r:id="rId11"/>
              </a:rPr>
              <a:t>J. </a:t>
            </a:r>
            <a:r>
              <a:rPr lang="es-ES_tradnl" sz="2800" dirty="0" smtClean="0">
                <a:solidFill>
                  <a:srgbClr val="000000"/>
                </a:solidFill>
                <a:hlinkClick r:id="rId11"/>
              </a:rPr>
              <a:t>Similar DRDs</a:t>
            </a:r>
            <a:endParaRPr lang="es-ES_tradnl" sz="2800" dirty="0">
              <a:solidFill>
                <a:srgbClr val="000000"/>
              </a:solidFill>
              <a:hlinkClick r:id="rId11"/>
            </a:endParaRPr>
          </a:p>
          <a:p>
            <a:r>
              <a:rPr lang="es-ES_tradnl" sz="2800" dirty="0">
                <a:solidFill>
                  <a:srgbClr val="000000"/>
                </a:solidFill>
                <a:hlinkClick r:id="rId12"/>
              </a:rPr>
              <a:t>K. </a:t>
            </a:r>
            <a:r>
              <a:rPr lang="es-ES_tradnl" sz="2800" u="sng" dirty="0" err="1" smtClean="0">
                <a:solidFill>
                  <a:srgbClr val="0000FF"/>
                </a:solidFill>
              </a:rPr>
              <a:t>Not</a:t>
            </a:r>
            <a:r>
              <a:rPr lang="es-ES_tradnl" sz="2800" u="sng" dirty="0" smtClean="0">
                <a:solidFill>
                  <a:srgbClr val="0000FF"/>
                </a:solidFill>
              </a:rPr>
              <a:t> a DRD in</a:t>
            </a:r>
            <a:endParaRPr lang="es-ES" sz="2800" u="sng" dirty="0">
              <a:solidFill>
                <a:srgbClr val="0000FF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65137" y="1372401"/>
            <a:ext cx="8229600" cy="1972399"/>
          </a:xfrm>
        </p:spPr>
        <p:txBody>
          <a:bodyPr/>
          <a:lstStyle/>
          <a:p>
            <a:pPr algn="l"/>
            <a:r>
              <a:rPr lang="es-ES" b="1" dirty="0" smtClean="0">
                <a:solidFill>
                  <a:srgbClr val="0070C0"/>
                </a:solidFill>
              </a:rPr>
              <a:t>3.3. </a:t>
            </a:r>
            <a:r>
              <a:rPr lang="es-ES" b="1" dirty="0" err="1" smtClean="0">
                <a:solidFill>
                  <a:srgbClr val="0070C0"/>
                </a:solidFill>
              </a:rPr>
              <a:t>Microstructure</a:t>
            </a:r>
            <a:r>
              <a:rPr lang="es-ES" b="1" dirty="0" smtClean="0">
                <a:solidFill>
                  <a:srgbClr val="0070C0"/>
                </a:solidFill>
              </a:rPr>
              <a:t> </a:t>
            </a:r>
            <a:r>
              <a:rPr lang="es-ES" b="1" dirty="0" err="1" smtClean="0">
                <a:solidFill>
                  <a:srgbClr val="0070C0"/>
                </a:solidFill>
              </a:rPr>
              <a:t>issues</a:t>
            </a:r>
            <a:r>
              <a:rPr lang="es-ES" b="1" dirty="0" smtClean="0">
                <a:solidFill>
                  <a:srgbClr val="0070C0"/>
                </a:solidFill>
              </a:rPr>
              <a:t/>
            </a:r>
            <a:br>
              <a:rPr lang="es-ES" b="1" dirty="0" smtClean="0">
                <a:solidFill>
                  <a:srgbClr val="0070C0"/>
                </a:solidFill>
              </a:rPr>
            </a:br>
            <a:r>
              <a:rPr lang="es-ES" b="1" dirty="0" smtClean="0">
                <a:solidFill>
                  <a:srgbClr val="0070C0"/>
                </a:solidFill>
              </a:rPr>
              <a:t>			</a:t>
            </a:r>
            <a:r>
              <a:rPr lang="es-ES" sz="3600" b="1" dirty="0" smtClean="0">
                <a:solidFill>
                  <a:srgbClr val="0070C0"/>
                </a:solidFill>
              </a:rPr>
              <a:t>3.3.1. </a:t>
            </a:r>
            <a:r>
              <a:rPr lang="es-ES" sz="3600" b="1" dirty="0" err="1" smtClean="0">
                <a:solidFill>
                  <a:srgbClr val="0070C0"/>
                </a:solidFill>
              </a:rPr>
              <a:t>Definition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20750" y="3752166"/>
            <a:ext cx="73183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/>
              <a:t>finalmente</a:t>
            </a:r>
          </a:p>
          <a:p>
            <a:r>
              <a:rPr lang="es-ES_tradnl" sz="2800" dirty="0" smtClean="0"/>
              <a:t>Introduces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final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of a series of </a:t>
            </a:r>
            <a:r>
              <a:rPr lang="es-ES_tradnl" sz="2800" dirty="0" err="1" smtClean="0"/>
              <a:t>events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ordered</a:t>
            </a:r>
            <a:r>
              <a:rPr lang="es-ES_tradnl" sz="2800" dirty="0" smtClean="0"/>
              <a:t> as </a:t>
            </a:r>
            <a:r>
              <a:rPr lang="es-ES_tradnl" sz="2800" dirty="0" err="1" smtClean="0"/>
              <a:t>different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aspects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one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same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subject</a:t>
            </a:r>
            <a:endParaRPr lang="es-ES" sz="2800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20750" y="2823339"/>
            <a:ext cx="746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kind</a:t>
            </a:r>
            <a:r>
              <a:rPr lang="es-ES" dirty="0" smtClean="0"/>
              <a:t> of </a:t>
            </a:r>
            <a:r>
              <a:rPr lang="es-ES" dirty="0" err="1" smtClean="0"/>
              <a:t>dictionary</a:t>
            </a:r>
            <a:r>
              <a:rPr lang="es-ES" dirty="0" smtClean="0"/>
              <a:t> a </a:t>
            </a:r>
            <a:r>
              <a:rPr lang="es-ES" dirty="0" err="1" smtClean="0"/>
              <a:t>pragmatics</a:t>
            </a:r>
            <a:r>
              <a:rPr lang="es-ES" dirty="0" smtClean="0"/>
              <a:t> can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probably</a:t>
            </a:r>
            <a:r>
              <a:rPr lang="es-ES" dirty="0" smtClean="0"/>
              <a:t> be </a:t>
            </a:r>
            <a:r>
              <a:rPr lang="es-ES" dirty="0" err="1" smtClean="0"/>
              <a:t>engaged</a:t>
            </a:r>
            <a:r>
              <a:rPr lang="es-ES" dirty="0" smtClean="0"/>
              <a:t> in?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920750" y="3286125"/>
            <a:ext cx="4325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 </a:t>
            </a:r>
            <a:r>
              <a:rPr lang="es-ES" dirty="0" err="1" smtClean="0"/>
              <a:t>dictionary</a:t>
            </a:r>
            <a:r>
              <a:rPr lang="es-ES" dirty="0" smtClean="0"/>
              <a:t> of </a:t>
            </a:r>
            <a:r>
              <a:rPr lang="es-ES" dirty="0" err="1" smtClean="0"/>
              <a:t>discourse</a:t>
            </a:r>
            <a:r>
              <a:rPr lang="es-ES" dirty="0" smtClean="0"/>
              <a:t> </a:t>
            </a:r>
            <a:r>
              <a:rPr lang="es-ES" dirty="0" err="1" smtClean="0"/>
              <a:t>particles</a:t>
            </a:r>
            <a:r>
              <a:rPr lang="es-ES" dirty="0" smtClean="0"/>
              <a:t>, of </a:t>
            </a:r>
            <a:r>
              <a:rPr lang="es-ES" dirty="0" err="1" smtClean="0"/>
              <a:t>course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0" y="-35271"/>
            <a:ext cx="9144000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9665" y="1683297"/>
            <a:ext cx="8229600" cy="1972399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El día anterior había pillado al pequeño Xavier con el arma y se asustó. Primero decidió enterrarla en el jardín, recordó, luego pensó en regalarla a su cuñado Juan, y </a:t>
            </a:r>
            <a:r>
              <a:rPr lang="es-ES_tradnl" sz="2000" b="1" dirty="0" smtClean="0">
                <a:solidFill>
                  <a:srgbClr val="000180"/>
                </a:solidFill>
                <a:latin typeface="ArialMT"/>
              </a:rPr>
              <a:t>finalmente</a:t>
            </a: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 optó por tirarla al pantano.</a:t>
            </a:r>
            <a:br>
              <a:rPr lang="es-ES_tradnl" sz="2000" b="0" dirty="0" smtClean="0">
                <a:solidFill>
                  <a:srgbClr val="000180"/>
                </a:solidFill>
                <a:latin typeface="ArialMT"/>
              </a:rPr>
            </a:br>
            <a:r>
              <a:rPr lang="es-ES_tradnl" sz="2000" dirty="0">
                <a:solidFill>
                  <a:srgbClr val="000180"/>
                </a:solidFill>
                <a:latin typeface="ArialMT"/>
              </a:rPr>
              <a:t/>
            </a:r>
            <a:br>
              <a:rPr lang="es-ES_tradnl" sz="2000" dirty="0">
                <a:solidFill>
                  <a:srgbClr val="000180"/>
                </a:solidFill>
                <a:latin typeface="ArialMT"/>
              </a:rPr>
            </a:b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The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day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before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he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had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jammed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little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Xavier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with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a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gun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and he 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scared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.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First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, he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decided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to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bury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it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in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the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garden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,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then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he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thought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of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given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it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to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his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brother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-in-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law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, and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finallly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he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decided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to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throw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it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into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the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sz="2000" dirty="0" err="1" smtClean="0">
                <a:solidFill>
                  <a:srgbClr val="000180"/>
                </a:solidFill>
                <a:latin typeface="ArialMT"/>
              </a:rPr>
              <a:t>pond</a:t>
            </a:r>
            <a:r>
              <a:rPr lang="es-ES_tradnl" sz="1400" b="0" dirty="0" smtClean="0">
                <a:solidFill>
                  <a:srgbClr val="000180"/>
                </a:solidFill>
                <a:latin typeface="ArialMT"/>
              </a:rPr>
              <a:t/>
            </a:r>
            <a:br>
              <a:rPr lang="es-ES_tradnl" sz="1400" b="0" dirty="0" smtClean="0">
                <a:solidFill>
                  <a:srgbClr val="000180"/>
                </a:solidFill>
                <a:latin typeface="ArialMT"/>
              </a:rPr>
            </a:br>
            <a:endParaRPr lang="es-ES_tradnl" sz="1400" b="0" dirty="0" smtClean="0">
              <a:solidFill>
                <a:srgbClr val="000180"/>
              </a:solidFill>
              <a:latin typeface="ArialM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9665" y="3811863"/>
            <a:ext cx="82296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000000"/>
                </a:solidFill>
                <a:latin typeface="ArialMT"/>
              </a:rPr>
              <a:t>F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irst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element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</a:t>
            </a:r>
          </a:p>
          <a:p>
            <a:r>
              <a:rPr lang="es-ES" b="1" dirty="0" smtClean="0">
                <a:solidFill>
                  <a:srgbClr val="000000"/>
                </a:solidFill>
                <a:latin typeface="ArialMT"/>
              </a:rPr>
              <a:t>I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n 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the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series</a:t>
            </a:r>
            <a:r>
              <a:rPr lang="es-ES_tradnl" b="1" dirty="0">
                <a:solidFill>
                  <a:srgbClr val="AEC4DE"/>
                </a:solidFill>
                <a:latin typeface="ArialMT"/>
              </a:rPr>
              <a:t>	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 	 	</a:t>
            </a:r>
          </a:p>
          <a:p>
            <a:r>
              <a:rPr lang="es-ES_tradnl" dirty="0">
                <a:solidFill>
                  <a:srgbClr val="000180"/>
                </a:solidFill>
                <a:latin typeface="ArialMT"/>
              </a:rPr>
              <a:t>Primero decidió enterrarla </a:t>
            </a:r>
            <a:endParaRPr lang="es-ES_tradnl" dirty="0" smtClean="0">
              <a:solidFill>
                <a:srgbClr val="000180"/>
              </a:solidFill>
              <a:latin typeface="ArialMT"/>
            </a:endParaRPr>
          </a:p>
          <a:p>
            <a:r>
              <a:rPr lang="es-ES_tradnl" dirty="0">
                <a:solidFill>
                  <a:srgbClr val="000180"/>
                </a:solidFill>
                <a:latin typeface="ArialMT"/>
              </a:rPr>
              <a:t>en el </a:t>
            </a:r>
            <a:r>
              <a:rPr lang="es-ES_tradnl" dirty="0" err="1">
                <a:solidFill>
                  <a:srgbClr val="000180"/>
                </a:solidFill>
                <a:latin typeface="ArialMT"/>
              </a:rPr>
              <a:t>jardín</a:t>
            </a:r>
            <a:r>
              <a:rPr lang="es-ES_tradnl" dirty="0" err="1" smtClean="0">
                <a:solidFill>
                  <a:srgbClr val="000180"/>
                </a:solidFill>
                <a:latin typeface="ArialMT"/>
              </a:rPr>
              <a:t>,recordó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	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	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Second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element</a:t>
            </a:r>
            <a:endParaRPr lang="es-ES_tradnl" b="1" dirty="0" smtClean="0">
              <a:solidFill>
                <a:srgbClr val="000000"/>
              </a:solidFill>
              <a:latin typeface="ArialMT"/>
            </a:endParaRPr>
          </a:p>
          <a:p>
            <a:r>
              <a:rPr lang="es-ES_tradnl" b="1" dirty="0">
                <a:solidFill>
                  <a:srgbClr val="000000"/>
                </a:solidFill>
                <a:latin typeface="ArialMT"/>
              </a:rPr>
              <a:t>	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					in 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the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series</a:t>
            </a:r>
            <a:r>
              <a:rPr lang="es-ES_tradnl" b="1" dirty="0">
                <a:solidFill>
                  <a:srgbClr val="AEC4DE"/>
                </a:solidFill>
                <a:latin typeface="ArialMT"/>
              </a:rPr>
              <a:t>	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 	</a:t>
            </a:r>
          </a:p>
          <a:p>
            <a:r>
              <a:rPr lang="es-ES_tradnl" dirty="0">
                <a:solidFill>
                  <a:srgbClr val="000180"/>
                </a:solidFill>
                <a:latin typeface="ArialMT"/>
              </a:rPr>
              <a:t> 	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					luego 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pensó en 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regalarla</a:t>
            </a:r>
          </a:p>
          <a:p>
            <a:r>
              <a:rPr lang="es-ES_tradnl" dirty="0">
                <a:solidFill>
                  <a:srgbClr val="000180"/>
                </a:solidFill>
                <a:latin typeface="ArialMT"/>
              </a:rPr>
              <a:t>	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					 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a su cuñado Juan	</a:t>
            </a:r>
            <a:r>
              <a:rPr lang="es-ES_tradnl" b="1" dirty="0" err="1">
                <a:solidFill>
                  <a:srgbClr val="000000"/>
                </a:solidFill>
                <a:latin typeface="ArialMT"/>
              </a:rPr>
              <a:t>L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ast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element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in </a:t>
            </a:r>
            <a:r>
              <a:rPr lang="es-ES_tradnl" b="1" dirty="0" err="1" smtClean="0">
                <a:solidFill>
                  <a:srgbClr val="000000"/>
                </a:solidFill>
                <a:latin typeface="ArialMT"/>
              </a:rPr>
              <a:t>the</a:t>
            </a:r>
            <a:r>
              <a:rPr lang="es-ES_tradnl" b="1" dirty="0" smtClean="0">
                <a:solidFill>
                  <a:srgbClr val="000000"/>
                </a:solidFill>
                <a:latin typeface="ArialMT"/>
              </a:rPr>
              <a:t> series</a:t>
            </a:r>
            <a:r>
              <a:rPr lang="es-ES_tradnl" b="1" dirty="0">
                <a:solidFill>
                  <a:srgbClr val="AEC4DE"/>
                </a:solidFill>
                <a:latin typeface="ArialMT"/>
              </a:rPr>
              <a:t>	</a:t>
            </a:r>
          </a:p>
          <a:p>
            <a:r>
              <a:rPr lang="es-ES_tradnl" dirty="0">
                <a:solidFill>
                  <a:srgbClr val="000180"/>
                </a:solidFill>
                <a:latin typeface="ArialMT"/>
              </a:rPr>
              <a:t> 	 	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									</a:t>
            </a:r>
            <a:r>
              <a:rPr lang="es-ES_tradnl" b="1" dirty="0" smtClean="0">
                <a:solidFill>
                  <a:srgbClr val="000180"/>
                </a:solidFill>
                <a:latin typeface="ArialMT"/>
              </a:rPr>
              <a:t>finalmente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 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optó por tirarla </a:t>
            </a:r>
            <a:endParaRPr lang="es-ES_tradnl" dirty="0" smtClean="0">
              <a:solidFill>
                <a:srgbClr val="000180"/>
              </a:solidFill>
              <a:latin typeface="ArialMT"/>
            </a:endParaRPr>
          </a:p>
          <a:p>
            <a:r>
              <a:rPr lang="es-ES_tradnl" dirty="0">
                <a:solidFill>
                  <a:srgbClr val="000180"/>
                </a:solidFill>
                <a:latin typeface="ArialMT"/>
              </a:rPr>
              <a:t>	</a:t>
            </a:r>
            <a:r>
              <a:rPr lang="es-ES_tradnl" dirty="0" smtClean="0">
                <a:solidFill>
                  <a:srgbClr val="000180"/>
                </a:solidFill>
                <a:latin typeface="ArialMT"/>
              </a:rPr>
              <a:t>										al </a:t>
            </a:r>
            <a:r>
              <a:rPr lang="es-ES_tradnl" dirty="0">
                <a:solidFill>
                  <a:srgbClr val="000180"/>
                </a:solidFill>
                <a:latin typeface="ArialMT"/>
              </a:rPr>
              <a:t>pantano	</a:t>
            </a:r>
          </a:p>
        </p:txBody>
      </p:sp>
      <p:sp>
        <p:nvSpPr>
          <p:cNvPr id="4" name="Rectángulo 3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42087" y="1934998"/>
            <a:ext cx="8001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smtClean="0"/>
              <a:t>A </a:t>
            </a:r>
            <a:r>
              <a:rPr lang="es-ES_tradnl" sz="2800" dirty="0" err="1" smtClean="0"/>
              <a:t>sequence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events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established</a:t>
            </a:r>
            <a:r>
              <a:rPr lang="es-ES_tradnl" sz="2800" dirty="0" smtClean="0"/>
              <a:t>. </a:t>
            </a:r>
            <a:r>
              <a:rPr lang="es-ES_tradnl" sz="2800" dirty="0" err="1" smtClean="0"/>
              <a:t>Such</a:t>
            </a:r>
            <a:r>
              <a:rPr lang="es-ES_tradnl" sz="2800" dirty="0" smtClean="0"/>
              <a:t> a </a:t>
            </a:r>
            <a:r>
              <a:rPr lang="es-ES_tradnl" sz="2800" dirty="0" err="1" smtClean="0"/>
              <a:t>sequence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indicated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by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DRDs</a:t>
            </a:r>
            <a:r>
              <a:rPr lang="es-ES_tradnl" sz="2800" dirty="0" smtClean="0"/>
              <a:t> </a:t>
            </a:r>
            <a:r>
              <a:rPr lang="es-ES_tradnl" sz="2800" i="1" dirty="0" smtClean="0"/>
              <a:t>primero</a:t>
            </a:r>
            <a:r>
              <a:rPr lang="es-ES_tradnl" sz="2800" dirty="0" smtClean="0"/>
              <a:t> (</a:t>
            </a:r>
            <a:r>
              <a:rPr lang="es-ES_tradnl" sz="2800" dirty="0" err="1" smtClean="0"/>
              <a:t>indicating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first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discourse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in a series), </a:t>
            </a:r>
            <a:r>
              <a:rPr lang="es-ES_tradnl" sz="2800" i="1" dirty="0" err="1" smtClean="0"/>
              <a:t>then</a:t>
            </a:r>
            <a:r>
              <a:rPr lang="es-ES_tradnl" sz="2800" dirty="0" smtClean="0"/>
              <a:t> (</a:t>
            </a:r>
            <a:r>
              <a:rPr lang="es-ES_tradnl" sz="2800" dirty="0" err="1"/>
              <a:t>indicating</a:t>
            </a:r>
            <a:r>
              <a:rPr lang="es-ES_tradnl" sz="2800" dirty="0"/>
              <a:t> </a:t>
            </a:r>
            <a:r>
              <a:rPr lang="es-ES_tradnl" sz="2800" dirty="0" err="1" smtClean="0"/>
              <a:t>continuity</a:t>
            </a:r>
            <a:r>
              <a:rPr lang="es-ES_tradnl" sz="2800" dirty="0" smtClean="0"/>
              <a:t>) and </a:t>
            </a:r>
            <a:r>
              <a:rPr lang="es-ES_tradnl" sz="2800" i="1" dirty="0" smtClean="0"/>
              <a:t>finalmente</a:t>
            </a:r>
            <a:r>
              <a:rPr lang="es-ES_tradnl" sz="2800" dirty="0" smtClean="0"/>
              <a:t> (</a:t>
            </a:r>
            <a:r>
              <a:rPr lang="es-ES_tradnl" sz="2800" dirty="0" err="1" smtClean="0"/>
              <a:t>indicating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last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series). </a:t>
            </a:r>
            <a:endParaRPr lang="es-ES" sz="2800" dirty="0"/>
          </a:p>
        </p:txBody>
      </p:sp>
      <p:sp>
        <p:nvSpPr>
          <p:cNvPr id="3" name="Rectángulo 2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0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9665" y="2349500"/>
            <a:ext cx="8229600" cy="4159249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it-IT" sz="1400" b="1" dirty="0" smtClean="0">
                <a:solidFill>
                  <a:srgbClr val="AEC4DE"/>
                </a:solidFill>
                <a:latin typeface="ArialMT"/>
              </a:rPr>
              <a:t/>
            </a:r>
            <a:br>
              <a:rPr lang="it-IT" sz="1400" b="1" dirty="0" smtClean="0">
                <a:solidFill>
                  <a:srgbClr val="AEC4DE"/>
                </a:solidFill>
                <a:latin typeface="ArialMT"/>
              </a:rPr>
            </a:br>
            <a:r>
              <a:rPr lang="it-IT" sz="2000" b="1" dirty="0" smtClean="0">
                <a:latin typeface="ArialMT"/>
              </a:rPr>
              <a:t>lo </a:t>
            </a:r>
            <a:r>
              <a:rPr lang="it-IT" sz="2000" b="1" dirty="0" err="1" smtClean="0">
                <a:latin typeface="ArialMT"/>
              </a:rPr>
              <a:t>dicho</a:t>
            </a:r>
            <a:r>
              <a:rPr lang="it-IT" sz="2000" b="1" dirty="0" smtClean="0">
                <a:solidFill>
                  <a:srgbClr val="AEC4DE"/>
                </a:solidFill>
                <a:latin typeface="ArialMT"/>
              </a:rPr>
              <a:t>		</a:t>
            </a:r>
            <a:r>
              <a:rPr lang="it-IT" sz="2000" b="0" dirty="0" smtClean="0">
                <a:solidFill>
                  <a:srgbClr val="000180"/>
                </a:solidFill>
                <a:latin typeface="ArialMT"/>
              </a:rPr>
              <a:t>A: MI SOBRINA VIVE EN EL QUINTO↑</a:t>
            </a:r>
          </a:p>
          <a:p>
            <a:pPr algn="l">
              <a:lnSpc>
                <a:spcPct val="150000"/>
              </a:lnSpc>
            </a:pPr>
            <a:r>
              <a:rPr lang="is-IS" sz="2000" b="0" dirty="0" smtClean="0">
                <a:solidFill>
                  <a:srgbClr val="000180"/>
                </a:solidFill>
                <a:latin typeface="ArialMT"/>
              </a:rPr>
              <a:t>				M: sí</a:t>
            </a:r>
          </a:p>
          <a:p>
            <a:pPr algn="l">
              <a:lnSpc>
                <a:spcPct val="150000"/>
              </a:lnSpc>
            </a:pP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				A: y está diez años LUCHANDO↑// y ahora que se han</a:t>
            </a:r>
            <a:br>
              <a:rPr lang="es-ES_tradnl" sz="2000" b="0" dirty="0" smtClean="0">
                <a:solidFill>
                  <a:srgbClr val="000180"/>
                </a:solidFill>
                <a:latin typeface="ArialMT"/>
              </a:rPr>
            </a:br>
            <a:r>
              <a:rPr lang="es-ES_tradnl" sz="2000" dirty="0">
                <a:solidFill>
                  <a:srgbClr val="000180"/>
                </a:solidFill>
                <a:latin typeface="ArialMT"/>
              </a:rPr>
              <a:t>	</a:t>
            </a:r>
            <a:r>
              <a:rPr lang="es-ES_tradnl" sz="2000" dirty="0" smtClean="0">
                <a:solidFill>
                  <a:srgbClr val="000180"/>
                </a:solidFill>
                <a:latin typeface="ArialMT"/>
              </a:rPr>
              <a:t>			</a:t>
            </a: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 hecho mayores↑</a:t>
            </a:r>
          </a:p>
          <a:p>
            <a:pPr algn="l">
              <a:lnSpc>
                <a:spcPct val="150000"/>
              </a:lnSpc>
            </a:pPr>
            <a:r>
              <a:rPr lang="is-IS" sz="2000" b="0" dirty="0" smtClean="0">
                <a:solidFill>
                  <a:srgbClr val="000180"/>
                </a:solidFill>
                <a:latin typeface="ArialMT"/>
              </a:rPr>
              <a:t>				M: sí</a:t>
            </a:r>
          </a:p>
          <a:p>
            <a:pPr algn="l">
              <a:lnSpc>
                <a:spcPct val="150000"/>
              </a:lnSpc>
            </a:pP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				A: los de-ahora le han </a:t>
            </a:r>
            <a:r>
              <a:rPr lang="es-ES_tradnl" sz="2000" b="0" dirty="0" err="1" smtClean="0">
                <a:solidFill>
                  <a:srgbClr val="000180"/>
                </a:solidFill>
                <a:latin typeface="ArialMT"/>
              </a:rPr>
              <a:t>dao</a:t>
            </a: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 permiso/ ahora lo han puesto</a:t>
            </a:r>
          </a:p>
          <a:p>
            <a:pPr algn="l">
              <a:lnSpc>
                <a:spcPct val="150000"/>
              </a:lnSpc>
            </a:pPr>
            <a:r>
              <a:rPr lang="nl-NL" sz="2000" b="0" dirty="0" smtClean="0">
                <a:solidFill>
                  <a:srgbClr val="000180"/>
                </a:solidFill>
                <a:latin typeface="ArialMT"/>
              </a:rPr>
              <a:t>				M: ¡</a:t>
            </a:r>
            <a:r>
              <a:rPr lang="nl-NL" sz="2000" b="0" dirty="0" err="1" smtClean="0">
                <a:solidFill>
                  <a:srgbClr val="000180"/>
                </a:solidFill>
                <a:latin typeface="ArialMT"/>
              </a:rPr>
              <a:t>Ay</a:t>
            </a:r>
            <a:r>
              <a:rPr lang="nl-NL" sz="2000" b="0" dirty="0" smtClean="0">
                <a:solidFill>
                  <a:srgbClr val="000180"/>
                </a:solidFill>
                <a:latin typeface="ArialMT"/>
              </a:rPr>
              <a:t>! ¿vees?§//	 	</a:t>
            </a:r>
          </a:p>
          <a:p>
            <a:pPr algn="l">
              <a:lnSpc>
                <a:spcPct val="150000"/>
              </a:lnSpc>
            </a:pPr>
            <a:r>
              <a:rPr lang="es-ES_tradnl" sz="2000" b="1" dirty="0" smtClean="0">
                <a:solidFill>
                  <a:srgbClr val="000000"/>
                </a:solidFill>
                <a:latin typeface="ArialMT"/>
              </a:rPr>
              <a:t>aceptación</a:t>
            </a:r>
            <a:r>
              <a:rPr lang="es-ES_tradnl" sz="2000" b="1" dirty="0" smtClean="0">
                <a:solidFill>
                  <a:srgbClr val="AEC4DE"/>
                </a:solidFill>
                <a:latin typeface="ArialMT"/>
              </a:rPr>
              <a:t>	</a:t>
            </a: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 	A: </a:t>
            </a:r>
            <a:r>
              <a:rPr lang="es-ES_tradnl" sz="2000" b="1" dirty="0" smtClean="0">
                <a:solidFill>
                  <a:srgbClr val="000180"/>
                </a:solidFill>
                <a:latin typeface="ArialMT"/>
              </a:rPr>
              <a:t>bueno</a:t>
            </a:r>
            <a:r>
              <a:rPr lang="es-ES_tradnl" sz="2000" b="0" dirty="0" smtClean="0">
                <a:solidFill>
                  <a:srgbClr val="000180"/>
                </a:solidFill>
                <a:latin typeface="ArialMT"/>
              </a:rPr>
              <a:t>	</a:t>
            </a:r>
          </a:p>
          <a:p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555625" y="1426170"/>
            <a:ext cx="8073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bueno²</a:t>
            </a:r>
          </a:p>
          <a:p>
            <a:r>
              <a:rPr lang="es-ES_tradnl" dirty="0" err="1" smtClean="0"/>
              <a:t>It</a:t>
            </a:r>
            <a:r>
              <a:rPr lang="es-ES_tradnl" dirty="0" smtClean="0"/>
              <a:t> shows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spearker’s</a:t>
            </a:r>
            <a:r>
              <a:rPr lang="es-ES_tradnl" dirty="0" smtClean="0"/>
              <a:t> (total </a:t>
            </a:r>
            <a:r>
              <a:rPr lang="es-ES_tradnl" dirty="0" err="1" smtClean="0"/>
              <a:t>or</a:t>
            </a:r>
            <a:r>
              <a:rPr lang="es-ES_tradnl" dirty="0" smtClean="0"/>
              <a:t> </a:t>
            </a:r>
            <a:r>
              <a:rPr lang="es-ES_tradnl" dirty="0" err="1" smtClean="0"/>
              <a:t>partial</a:t>
            </a:r>
            <a:r>
              <a:rPr lang="es-ES_tradnl" dirty="0" smtClean="0"/>
              <a:t>) </a:t>
            </a:r>
            <a:r>
              <a:rPr lang="es-ES_tradnl" dirty="0" err="1" smtClean="0"/>
              <a:t>agreement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something</a:t>
            </a:r>
            <a:r>
              <a:rPr lang="es-ES_tradnl" dirty="0" smtClean="0"/>
              <a:t> </a:t>
            </a:r>
            <a:r>
              <a:rPr lang="es-ES_tradnl" dirty="0" err="1"/>
              <a:t>previously</a:t>
            </a:r>
            <a:r>
              <a:rPr lang="es-ES_tradnl" dirty="0" smtClean="0"/>
              <a:t> </a:t>
            </a:r>
            <a:r>
              <a:rPr lang="es-ES_tradnl" dirty="0" err="1" smtClean="0"/>
              <a:t>said</a:t>
            </a:r>
            <a:r>
              <a:rPr lang="es-ES_tradnl" dirty="0" smtClean="0"/>
              <a:t> </a:t>
            </a:r>
            <a:r>
              <a:rPr lang="es-ES_tradnl" dirty="0" err="1" smtClean="0"/>
              <a:t>or</a:t>
            </a:r>
            <a:r>
              <a:rPr lang="es-ES_tradnl" dirty="0" smtClean="0"/>
              <a:t> </a:t>
            </a:r>
            <a:r>
              <a:rPr lang="es-ES_tradnl" dirty="0" err="1" smtClean="0"/>
              <a:t>inferred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5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66749" y="1443841"/>
            <a:ext cx="788987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smtClean="0"/>
              <a:t>Speaker A </a:t>
            </a:r>
            <a:r>
              <a:rPr lang="es-ES_tradnl" sz="2800" dirty="0" err="1" smtClean="0"/>
              <a:t>argues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against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installing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elevator</a:t>
            </a:r>
            <a:r>
              <a:rPr lang="es-ES_tradnl" sz="2800" dirty="0" smtClean="0"/>
              <a:t> in a block </a:t>
            </a:r>
            <a:r>
              <a:rPr lang="es-ES_tradnl" sz="2800" dirty="0" err="1" smtClean="0"/>
              <a:t>because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considers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that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very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difficult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convince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all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neighbours</a:t>
            </a:r>
            <a:r>
              <a:rPr lang="es-ES_tradnl" sz="2800" dirty="0" smtClean="0"/>
              <a:t>. </a:t>
            </a:r>
            <a:r>
              <a:rPr lang="es-ES_tradnl" sz="2800" dirty="0" err="1" smtClean="0"/>
              <a:t>M’s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answer</a:t>
            </a:r>
            <a:r>
              <a:rPr lang="es-ES_tradnl" sz="2800" dirty="0" smtClean="0"/>
              <a:t> (</a:t>
            </a:r>
            <a:r>
              <a:rPr lang="es-ES_tradnl" sz="2800" i="1" dirty="0" err="1" smtClean="0"/>
              <a:t>Hey</a:t>
            </a:r>
            <a:r>
              <a:rPr lang="es-ES_tradnl" sz="2800" i="1" dirty="0" smtClean="0"/>
              <a:t>! </a:t>
            </a:r>
            <a:r>
              <a:rPr lang="es-ES" sz="2800" i="1" dirty="0"/>
              <a:t>s</a:t>
            </a:r>
            <a:r>
              <a:rPr lang="es-ES_tradnl" sz="2800" i="1" dirty="0" err="1" smtClean="0"/>
              <a:t>ee</a:t>
            </a:r>
            <a:r>
              <a:rPr lang="es-ES_tradnl" sz="2800" i="1" dirty="0" smtClean="0"/>
              <a:t> </a:t>
            </a:r>
            <a:r>
              <a:rPr lang="es-ES_tradnl" sz="2800" i="1" dirty="0" err="1" smtClean="0"/>
              <a:t>it</a:t>
            </a:r>
            <a:r>
              <a:rPr lang="es-ES_tradnl" sz="2800" i="1" dirty="0" smtClean="0"/>
              <a:t>?</a:t>
            </a:r>
            <a:r>
              <a:rPr lang="es-ES_tradnl" sz="2800" dirty="0" smtClean="0"/>
              <a:t>) </a:t>
            </a:r>
            <a:r>
              <a:rPr lang="es-ES_tradnl" sz="2800" dirty="0" err="1" smtClean="0"/>
              <a:t>points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implicit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argument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A’s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last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intervention</a:t>
            </a:r>
            <a:r>
              <a:rPr lang="es-ES_tradnl" sz="2800" dirty="0" smtClean="0"/>
              <a:t> (as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neighbours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have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grown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old</a:t>
            </a:r>
            <a:r>
              <a:rPr lang="es-ES_tradnl" sz="2800" dirty="0" smtClean="0"/>
              <a:t>, </a:t>
            </a:r>
            <a:r>
              <a:rPr lang="es-ES_tradnl" sz="2800" dirty="0" err="1" smtClean="0"/>
              <a:t>they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have</a:t>
            </a:r>
            <a:r>
              <a:rPr lang="es-ES_tradnl" sz="2800" dirty="0" smtClean="0"/>
              <a:t>  </a:t>
            </a:r>
            <a:r>
              <a:rPr lang="es-ES_tradnl" sz="2800" dirty="0" err="1" smtClean="0"/>
              <a:t>installed</a:t>
            </a:r>
            <a:r>
              <a:rPr lang="es-ES_tradnl" sz="2800" dirty="0" smtClean="0"/>
              <a:t> a </a:t>
            </a:r>
            <a:r>
              <a:rPr lang="es-ES_tradnl" sz="2800" dirty="0" err="1" smtClean="0"/>
              <a:t>lift</a:t>
            </a:r>
            <a:r>
              <a:rPr lang="es-ES_tradnl" sz="2800" dirty="0" smtClean="0"/>
              <a:t> ). </a:t>
            </a:r>
          </a:p>
          <a:p>
            <a:endParaRPr lang="es-ES_tradnl" sz="2800" dirty="0"/>
          </a:p>
          <a:p>
            <a:r>
              <a:rPr lang="es-ES_tradnl" sz="2800" dirty="0" err="1" smtClean="0"/>
              <a:t>By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using</a:t>
            </a:r>
            <a:r>
              <a:rPr lang="es-ES_tradnl" sz="2800" dirty="0" smtClean="0"/>
              <a:t> </a:t>
            </a:r>
            <a:r>
              <a:rPr lang="es-ES_tradnl" sz="2800" i="1" dirty="0" smtClean="0"/>
              <a:t>bueno</a:t>
            </a:r>
            <a:r>
              <a:rPr lang="es-ES_tradnl" sz="2800" dirty="0" smtClean="0"/>
              <a:t>, A </a:t>
            </a:r>
            <a:r>
              <a:rPr lang="es-ES_tradnl" sz="2800" dirty="0" err="1" smtClean="0"/>
              <a:t>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showing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that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accepts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this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last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argument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that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had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not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taken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account</a:t>
            </a:r>
            <a:r>
              <a:rPr lang="es-ES_tradnl" sz="2800" dirty="0" smtClean="0"/>
              <a:t> </a:t>
            </a:r>
            <a:r>
              <a:rPr lang="es-ES_tradnl" sz="2800" dirty="0" err="1"/>
              <a:t>previously</a:t>
            </a:r>
            <a:endParaRPr lang="es-ES_tradnl" sz="2800" dirty="0" smtClean="0"/>
          </a:p>
          <a:p>
            <a:endParaRPr lang="es-ES_tradnl" dirty="0"/>
          </a:p>
          <a:p>
            <a:r>
              <a:rPr lang="es-ES_tradnl" dirty="0" smtClean="0"/>
              <a:t> 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uadroTexto 3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9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914400" y="1043677"/>
            <a:ext cx="8229600" cy="1264068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3.3.2.</a:t>
            </a:r>
            <a:r>
              <a:rPr lang="es-ES" sz="3600" b="1" baseline="0" dirty="0" smtClean="0">
                <a:solidFill>
                  <a:srgbClr val="0070C0"/>
                </a:solidFill>
              </a:rPr>
              <a:t> </a:t>
            </a:r>
            <a:r>
              <a:rPr lang="es-ES" sz="3600" b="1" baseline="0" dirty="0" err="1" smtClean="0">
                <a:solidFill>
                  <a:srgbClr val="0070C0"/>
                </a:solidFill>
              </a:rPr>
              <a:t>Monosemy</a:t>
            </a:r>
            <a:r>
              <a:rPr lang="es-ES" sz="3600" b="1" baseline="0" dirty="0" smtClean="0">
                <a:solidFill>
                  <a:srgbClr val="0070C0"/>
                </a:solidFill>
              </a:rPr>
              <a:t> ~ </a:t>
            </a:r>
            <a:r>
              <a:rPr lang="es-ES" sz="3600" b="1" baseline="0" dirty="0" err="1" smtClean="0">
                <a:solidFill>
                  <a:srgbClr val="0070C0"/>
                </a:solidFill>
              </a:rPr>
              <a:t>polysemy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46336" y="2087830"/>
            <a:ext cx="3627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meanings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146336" y="2528554"/>
            <a:ext cx="629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Shall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search</a:t>
            </a:r>
            <a:r>
              <a:rPr lang="es-ES" dirty="0" smtClean="0"/>
              <a:t> *</a:t>
            </a:r>
            <a:r>
              <a:rPr lang="es-ES" dirty="0" err="1" smtClean="0"/>
              <a:t>the</a:t>
            </a:r>
            <a:r>
              <a:rPr lang="es-ES" dirty="0" smtClean="0"/>
              <a:t>* </a:t>
            </a:r>
            <a:r>
              <a:rPr lang="es-ES" dirty="0" err="1" smtClean="0"/>
              <a:t>instruction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a </a:t>
            </a:r>
            <a:r>
              <a:rPr lang="es-ES" dirty="0" err="1" smtClean="0"/>
              <a:t>network</a:t>
            </a:r>
            <a:r>
              <a:rPr lang="es-ES" dirty="0" smtClean="0"/>
              <a:t> of </a:t>
            </a:r>
            <a:r>
              <a:rPr lang="es-ES" dirty="0" err="1" smtClean="0"/>
              <a:t>related</a:t>
            </a:r>
            <a:r>
              <a:rPr lang="es-ES" dirty="0" smtClean="0"/>
              <a:t> </a:t>
            </a:r>
            <a:r>
              <a:rPr lang="es-ES" dirty="0" err="1" smtClean="0"/>
              <a:t>senses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146336" y="3247786"/>
            <a:ext cx="247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If</a:t>
            </a:r>
            <a:r>
              <a:rPr lang="es-ES" dirty="0" smtClean="0"/>
              <a:t> so, </a:t>
            </a:r>
            <a:r>
              <a:rPr lang="es-ES" dirty="0" err="1" smtClean="0"/>
              <a:t>how</a:t>
            </a:r>
            <a:r>
              <a:rPr lang="es-ES" dirty="0" smtClean="0"/>
              <a:t> can </a:t>
            </a:r>
            <a:r>
              <a:rPr lang="es-ES" dirty="0" err="1" smtClean="0"/>
              <a:t>secondary</a:t>
            </a:r>
            <a:r>
              <a:rPr lang="es-ES" dirty="0" smtClean="0"/>
              <a:t> </a:t>
            </a:r>
            <a:r>
              <a:rPr lang="es-ES" dirty="0" err="1" smtClean="0"/>
              <a:t>meanings</a:t>
            </a:r>
            <a:r>
              <a:rPr lang="es-ES" dirty="0" smtClean="0"/>
              <a:t> be </a:t>
            </a:r>
            <a:r>
              <a:rPr lang="es-ES" dirty="0" err="1" smtClean="0"/>
              <a:t>explained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146336" y="4135591"/>
            <a:ext cx="3450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happens</a:t>
            </a:r>
            <a:r>
              <a:rPr lang="es-ES" dirty="0" smtClean="0"/>
              <a:t> </a:t>
            </a:r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*</a:t>
            </a:r>
            <a:r>
              <a:rPr lang="es-ES" dirty="0" err="1" smtClean="0"/>
              <a:t>the</a:t>
            </a:r>
            <a:r>
              <a:rPr lang="es-ES" dirty="0" smtClean="0"/>
              <a:t>* </a:t>
            </a:r>
            <a:r>
              <a:rPr lang="es-ES" dirty="0" err="1" smtClean="0"/>
              <a:t>instructions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found</a:t>
            </a:r>
            <a:r>
              <a:rPr lang="es-ES" dirty="0" smtClean="0"/>
              <a:t>?</a:t>
            </a:r>
          </a:p>
          <a:p>
            <a:r>
              <a:rPr lang="es-ES" dirty="0" smtClean="0"/>
              <a:t>(</a:t>
            </a:r>
            <a:r>
              <a:rPr lang="es-ES" dirty="0" err="1" smtClean="0"/>
              <a:t>e.g</a:t>
            </a:r>
            <a:r>
              <a:rPr lang="es-ES" dirty="0" smtClean="0"/>
              <a:t>. </a:t>
            </a:r>
            <a:r>
              <a:rPr lang="es-ES" dirty="0" err="1" smtClean="0"/>
              <a:t>Well</a:t>
            </a:r>
            <a:r>
              <a:rPr lang="es-ES" dirty="0" smtClean="0"/>
              <a:t> </a:t>
            </a:r>
            <a:r>
              <a:rPr lang="es-ES" dirty="0" err="1" smtClean="0"/>
              <a:t>Jucker</a:t>
            </a:r>
            <a:r>
              <a:rPr lang="es-ES" dirty="0" smtClean="0"/>
              <a:t> 1996 “</a:t>
            </a:r>
            <a:r>
              <a:rPr lang="es-ES" dirty="0" err="1" smtClean="0"/>
              <a:t>everything</a:t>
            </a:r>
            <a:r>
              <a:rPr lang="es-ES" dirty="0" smtClean="0"/>
              <a:t> </a:t>
            </a:r>
            <a:r>
              <a:rPr lang="es-ES" dirty="0" err="1" smtClean="0"/>
              <a:t>goes</a:t>
            </a:r>
            <a:r>
              <a:rPr lang="es-ES" dirty="0" smtClean="0"/>
              <a:t> </a:t>
            </a:r>
            <a:r>
              <a:rPr lang="es-ES" dirty="0" err="1" smtClean="0"/>
              <a:t>right</a:t>
            </a:r>
            <a:r>
              <a:rPr lang="es-ES" dirty="0" smtClean="0"/>
              <a:t>”</a:t>
            </a:r>
          </a:p>
          <a:p>
            <a:r>
              <a:rPr lang="es-ES" dirty="0" smtClean="0"/>
              <a:t> ~ </a:t>
            </a:r>
            <a:r>
              <a:rPr lang="es-ES" dirty="0" err="1" smtClean="0"/>
              <a:t>Blakemore</a:t>
            </a:r>
            <a:r>
              <a:rPr lang="es-ES" dirty="0" smtClean="0"/>
              <a:t> 2002 </a:t>
            </a:r>
            <a:r>
              <a:rPr lang="es-ES" dirty="0"/>
              <a:t>“</a:t>
            </a:r>
            <a:r>
              <a:rPr lang="es-ES" dirty="0" err="1"/>
              <a:t>everything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 smtClean="0"/>
              <a:t>wrong</a:t>
            </a:r>
            <a:r>
              <a:rPr lang="es-ES" dirty="0" smtClean="0"/>
              <a:t>”</a:t>
            </a:r>
            <a:endParaRPr lang="es-ES" dirty="0"/>
          </a:p>
          <a:p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5630778" y="3303976"/>
            <a:ext cx="31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If</a:t>
            </a:r>
            <a:r>
              <a:rPr lang="es-ES" dirty="0" smtClean="0"/>
              <a:t> so, </a:t>
            </a:r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related</a:t>
            </a:r>
            <a:r>
              <a:rPr lang="es-ES" dirty="0" smtClean="0"/>
              <a:t> </a:t>
            </a:r>
            <a:r>
              <a:rPr lang="es-ES" dirty="0" err="1" smtClean="0"/>
              <a:t>senses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5787875" y="4158066"/>
            <a:ext cx="3016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How</a:t>
            </a:r>
            <a:r>
              <a:rPr lang="es-ES" dirty="0" smtClean="0"/>
              <a:t> can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researcher</a:t>
            </a:r>
            <a:r>
              <a:rPr lang="es-ES" dirty="0" smtClean="0"/>
              <a:t> be </a:t>
            </a:r>
            <a:r>
              <a:rPr lang="es-ES" dirty="0" err="1" smtClean="0"/>
              <a:t>sure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stop?</a:t>
            </a:r>
          </a:p>
          <a:p>
            <a:r>
              <a:rPr lang="es-ES" dirty="0" smtClean="0"/>
              <a:t>(</a:t>
            </a:r>
            <a:r>
              <a:rPr lang="es-ES" dirty="0" err="1" smtClean="0"/>
              <a:t>why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meanings</a:t>
            </a:r>
            <a:r>
              <a:rPr lang="es-ES" dirty="0" smtClean="0"/>
              <a:t>,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three</a:t>
            </a:r>
            <a:r>
              <a:rPr lang="es-ES" dirty="0" smtClean="0"/>
              <a:t>?)</a:t>
            </a:r>
            <a:endParaRPr lang="es-ES" dirty="0"/>
          </a:p>
        </p:txBody>
      </p:sp>
      <p:cxnSp>
        <p:nvCxnSpPr>
          <p:cNvPr id="10" name="Conector recto de flecha 9"/>
          <p:cNvCxnSpPr>
            <a:stCxn id="4" idx="2"/>
          </p:cNvCxnSpPr>
          <p:nvPr/>
        </p:nvCxnSpPr>
        <p:spPr>
          <a:xfrm flipH="1">
            <a:off x="2034185" y="2897886"/>
            <a:ext cx="2258731" cy="40609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stCxn id="4" idx="2"/>
          </p:cNvCxnSpPr>
          <p:nvPr/>
        </p:nvCxnSpPr>
        <p:spPr>
          <a:xfrm>
            <a:off x="4292916" y="2897886"/>
            <a:ext cx="2955976" cy="3499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CuadroTexto 12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5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08031" y="1348562"/>
            <a:ext cx="42391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DPDE: rule of </a:t>
            </a:r>
            <a:r>
              <a:rPr lang="es-ES" dirty="0" err="1" smtClean="0"/>
              <a:t>thumb</a:t>
            </a:r>
            <a:r>
              <a:rPr lang="es-ES" dirty="0" smtClean="0"/>
              <a:t>. </a:t>
            </a:r>
            <a:r>
              <a:rPr lang="es-ES" dirty="0" err="1" smtClean="0"/>
              <a:t>Monosemy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seeked</a:t>
            </a:r>
            <a:r>
              <a:rPr lang="es-ES" dirty="0" smtClean="0"/>
              <a:t>,</a:t>
            </a:r>
          </a:p>
          <a:p>
            <a:endParaRPr lang="es-ES" dirty="0"/>
          </a:p>
          <a:p>
            <a:r>
              <a:rPr lang="es-ES" dirty="0" smtClean="0"/>
              <a:t>        </a:t>
            </a:r>
            <a:r>
              <a:rPr lang="es-ES" dirty="0" err="1" smtClean="0"/>
              <a:t>but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899087" y="2843218"/>
            <a:ext cx="6228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cannot</a:t>
            </a:r>
            <a:r>
              <a:rPr lang="es-ES" dirty="0" smtClean="0"/>
              <a:t> </a:t>
            </a:r>
            <a:r>
              <a:rPr lang="es-ES" dirty="0" err="1" smtClean="0"/>
              <a:t>accomodate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new </a:t>
            </a:r>
            <a:r>
              <a:rPr lang="es-ES" dirty="0" err="1" smtClean="0"/>
              <a:t>meaning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previous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, </a:t>
            </a:r>
          </a:p>
          <a:p>
            <a:r>
              <a:rPr lang="es-ES" dirty="0" err="1" smtClean="0"/>
              <a:t>Then</a:t>
            </a:r>
            <a:r>
              <a:rPr lang="es-ES" dirty="0" smtClean="0"/>
              <a:t> </a:t>
            </a:r>
            <a:r>
              <a:rPr lang="es-ES" dirty="0" err="1" smtClean="0"/>
              <a:t>create</a:t>
            </a:r>
            <a:r>
              <a:rPr lang="es-ES" dirty="0" smtClean="0"/>
              <a:t> a </a:t>
            </a:r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67666" y="4146828"/>
            <a:ext cx="138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E.G. </a:t>
            </a:r>
            <a:r>
              <a:rPr lang="es-ES" i="1" dirty="0" smtClean="0"/>
              <a:t>hombre</a:t>
            </a:r>
            <a:endParaRPr lang="es-ES" i="1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53361" y="1447630"/>
            <a:ext cx="8229600" cy="1050545"/>
          </a:xfrm>
        </p:spPr>
        <p:txBody>
          <a:bodyPr/>
          <a:lstStyle/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3.3.3. </a:t>
            </a:r>
            <a:r>
              <a:rPr lang="es-ES" sz="3600" b="1" dirty="0" err="1" smtClean="0">
                <a:solidFill>
                  <a:srgbClr val="0070C0"/>
                </a:solidFill>
              </a:rPr>
              <a:t>Secondary</a:t>
            </a:r>
            <a:r>
              <a:rPr lang="es-ES" sz="3600" b="1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0070C0"/>
                </a:solidFill>
              </a:rPr>
              <a:t>meanings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76610" y="2787028"/>
            <a:ext cx="8012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 </a:t>
            </a:r>
            <a:r>
              <a:rPr lang="es-ES" dirty="0" err="1" smtClean="0"/>
              <a:t>secondary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nuance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can be </a:t>
            </a:r>
            <a:r>
              <a:rPr lang="es-ES" dirty="0" err="1" smtClean="0"/>
              <a:t>fitted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basic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 of a DRD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876610" y="3899592"/>
            <a:ext cx="532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smtClean="0"/>
              <a:t>Finalmente</a:t>
            </a:r>
            <a:r>
              <a:rPr lang="es-ES" dirty="0" smtClean="0"/>
              <a:t>: </a:t>
            </a:r>
            <a:r>
              <a:rPr lang="es-ES" dirty="0" err="1" smtClean="0"/>
              <a:t>last</a:t>
            </a:r>
            <a:r>
              <a:rPr lang="es-ES" dirty="0" smtClean="0"/>
              <a:t> </a:t>
            </a:r>
            <a:r>
              <a:rPr lang="es-ES" dirty="0" err="1" smtClean="0"/>
              <a:t>term</a:t>
            </a:r>
            <a:r>
              <a:rPr lang="es-ES" dirty="0" smtClean="0"/>
              <a:t> in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ordered</a:t>
            </a:r>
            <a:r>
              <a:rPr lang="es-ES" dirty="0" smtClean="0"/>
              <a:t>  series of </a:t>
            </a:r>
            <a:r>
              <a:rPr lang="es-ES" dirty="0" err="1" smtClean="0"/>
              <a:t>elements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2112855" y="4557777"/>
            <a:ext cx="5121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Last</a:t>
            </a:r>
            <a:r>
              <a:rPr lang="es-ES" dirty="0" smtClean="0"/>
              <a:t> </a:t>
            </a:r>
            <a:r>
              <a:rPr lang="es-ES" dirty="0" err="1" smtClean="0"/>
              <a:t>term</a:t>
            </a:r>
            <a:r>
              <a:rPr lang="es-ES" dirty="0" smtClean="0"/>
              <a:t> in a </a:t>
            </a:r>
            <a:r>
              <a:rPr lang="es-ES" dirty="0" err="1" smtClean="0"/>
              <a:t>row</a:t>
            </a:r>
            <a:r>
              <a:rPr lang="es-ES" dirty="0" smtClean="0"/>
              <a:t> of </a:t>
            </a:r>
            <a:r>
              <a:rPr lang="es-ES" dirty="0" err="1" smtClean="0"/>
              <a:t>actions</a:t>
            </a:r>
            <a:r>
              <a:rPr lang="es-ES" dirty="0" smtClean="0"/>
              <a:t>,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considered</a:t>
            </a:r>
            <a:r>
              <a:rPr lang="es-ES" dirty="0" smtClean="0"/>
              <a:t> a series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2214002" y="5171010"/>
            <a:ext cx="367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End</a:t>
            </a:r>
            <a:r>
              <a:rPr lang="es-ES" dirty="0" smtClean="0"/>
              <a:t> of a </a:t>
            </a:r>
            <a:r>
              <a:rPr lang="es-ES" dirty="0" err="1" smtClean="0"/>
              <a:t>process</a:t>
            </a:r>
            <a:r>
              <a:rPr lang="es-ES" dirty="0" smtClean="0"/>
              <a:t>, </a:t>
            </a:r>
            <a:r>
              <a:rPr lang="es-ES" dirty="0" err="1" smtClean="0"/>
              <a:t>especially</a:t>
            </a:r>
            <a:r>
              <a:rPr lang="es-ES" dirty="0" smtClean="0"/>
              <a:t>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difficult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2214002" y="5810055"/>
            <a:ext cx="547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Final </a:t>
            </a:r>
            <a:r>
              <a:rPr lang="es-ES" dirty="0" err="1" smtClean="0"/>
              <a:t>decision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possibilities</a:t>
            </a:r>
            <a:r>
              <a:rPr lang="es-ES" dirty="0" smtClean="0"/>
              <a:t> </a:t>
            </a:r>
            <a:r>
              <a:rPr lang="es-ES" dirty="0" err="1" smtClean="0"/>
              <a:t>taken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</a:t>
            </a:r>
            <a:r>
              <a:rPr lang="es-ES" dirty="0" err="1" smtClean="0"/>
              <a:t>account</a:t>
            </a:r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CuadroTexto 8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63089" y="1282736"/>
            <a:ext cx="8229600" cy="1050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3.3.4. </a:t>
            </a:r>
            <a:r>
              <a:rPr lang="es-ES" sz="3600" b="1" dirty="0" err="1" smtClean="0">
                <a:solidFill>
                  <a:srgbClr val="0070C0"/>
                </a:solidFill>
              </a:rPr>
              <a:t>Less</a:t>
            </a:r>
            <a:r>
              <a:rPr lang="es-ES" sz="3600" b="1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0070C0"/>
                </a:solidFill>
              </a:rPr>
              <a:t>frequent</a:t>
            </a:r>
            <a:r>
              <a:rPr lang="es-ES" sz="3600" b="1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0070C0"/>
                </a:solidFill>
              </a:rPr>
              <a:t>variants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06884" y="2371222"/>
            <a:ext cx="4107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Sometimes</a:t>
            </a:r>
            <a:r>
              <a:rPr lang="es-ES" dirty="0" smtClean="0"/>
              <a:t>, formal </a:t>
            </a:r>
            <a:r>
              <a:rPr lang="es-ES" dirty="0" err="1" smtClean="0"/>
              <a:t>variation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formal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225007" y="3214073"/>
            <a:ext cx="414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De todas formas -&gt;  de todas las formas</a:t>
            </a:r>
          </a:p>
          <a:p>
            <a:r>
              <a:rPr lang="es-ES" dirty="0" smtClean="0"/>
              <a:t>De todas maneras -&gt; de todas las maneras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606884" y="4305683"/>
            <a:ext cx="2042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Sometimes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438540" y="4911013"/>
            <a:ext cx="278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Digamos ≠ digamos de paso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517210" y="5866245"/>
            <a:ext cx="313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Approximation</a:t>
            </a:r>
            <a:r>
              <a:rPr lang="es-ES" dirty="0" smtClean="0"/>
              <a:t> ~ </a:t>
            </a:r>
            <a:r>
              <a:rPr lang="es-ES" dirty="0" err="1" smtClean="0"/>
              <a:t>side</a:t>
            </a:r>
            <a:r>
              <a:rPr lang="es-ES" dirty="0" smtClean="0"/>
              <a:t> </a:t>
            </a:r>
            <a:r>
              <a:rPr lang="es-ES" dirty="0" err="1" smtClean="0"/>
              <a:t>comment</a:t>
            </a:r>
            <a:endParaRPr lang="es-ES" dirty="0"/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034185" y="5280345"/>
            <a:ext cx="0" cy="6870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3798644" y="5280345"/>
            <a:ext cx="22478" cy="6870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CuadroTexto 11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66928" y="1230772"/>
            <a:ext cx="8229600" cy="1050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3.3.5. </a:t>
            </a:r>
            <a:r>
              <a:rPr lang="es-ES" sz="3600" b="1" dirty="0" err="1" smtClean="0">
                <a:solidFill>
                  <a:srgbClr val="0070C0"/>
                </a:solidFill>
              </a:rPr>
              <a:t>Conversational</a:t>
            </a:r>
            <a:r>
              <a:rPr lang="es-ES" sz="3600" b="1" dirty="0" smtClean="0">
                <a:solidFill>
                  <a:srgbClr val="0070C0"/>
                </a:solidFill>
              </a:rPr>
              <a:t> </a:t>
            </a:r>
            <a:r>
              <a:rPr lang="es-ES" sz="3600" b="1" dirty="0" err="1" smtClean="0">
                <a:solidFill>
                  <a:srgbClr val="0070C0"/>
                </a:solidFill>
              </a:rPr>
              <a:t>formulae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42894" y="2281317"/>
            <a:ext cx="570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Fixed</a:t>
            </a:r>
            <a:r>
              <a:rPr lang="es-ES" dirty="0" smtClean="0"/>
              <a:t> </a:t>
            </a:r>
            <a:r>
              <a:rPr lang="es-ES" dirty="0" err="1" smtClean="0"/>
              <a:t>combinations</a:t>
            </a:r>
            <a:r>
              <a:rPr lang="es-ES" dirty="0" smtClean="0"/>
              <a:t> of </a:t>
            </a:r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a </a:t>
            </a:r>
            <a:r>
              <a:rPr lang="es-ES" dirty="0" err="1" smtClean="0"/>
              <a:t>unitary</a:t>
            </a:r>
            <a:r>
              <a:rPr lang="es-ES" dirty="0" smtClean="0"/>
              <a:t> </a:t>
            </a:r>
            <a:r>
              <a:rPr lang="es-ES" dirty="0" err="1" smtClean="0"/>
              <a:t>pragmatic</a:t>
            </a:r>
            <a:r>
              <a:rPr lang="es-ES" dirty="0" smtClean="0"/>
              <a:t> </a:t>
            </a:r>
            <a:r>
              <a:rPr lang="es-ES" dirty="0" err="1" smtClean="0"/>
              <a:t>value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483494" y="3270263"/>
            <a:ext cx="2917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Bueno                 ¡pero bueno!</a:t>
            </a:r>
          </a:p>
          <a:p>
            <a:r>
              <a:rPr lang="es-ES" dirty="0"/>
              <a:t>	</a:t>
            </a:r>
            <a:r>
              <a:rPr lang="es-ES" dirty="0" smtClean="0"/>
              <a:t>		  pues bueno</a:t>
            </a:r>
          </a:p>
          <a:p>
            <a:r>
              <a:rPr lang="es-ES" dirty="0"/>
              <a:t>	</a:t>
            </a:r>
            <a:r>
              <a:rPr lang="es-ES" dirty="0" smtClean="0"/>
              <a:t>		  bueno y qué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3045658" y="4670157"/>
            <a:ext cx="1136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Yeah</a:t>
            </a:r>
            <a:r>
              <a:rPr lang="es-ES" dirty="0" smtClean="0"/>
              <a:t> </a:t>
            </a:r>
            <a:r>
              <a:rPr lang="es-ES" dirty="0" err="1" smtClean="0"/>
              <a:t>right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8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34306" y="1361192"/>
            <a:ext cx="8229600" cy="1050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3.3.6. Similar </a:t>
            </a:r>
            <a:r>
              <a:rPr lang="es-ES" sz="3600" b="1" dirty="0" err="1" smtClean="0">
                <a:solidFill>
                  <a:srgbClr val="0070C0"/>
                </a:solidFill>
              </a:rPr>
              <a:t>DRDs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44042" y="2528554"/>
            <a:ext cx="2050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Less</a:t>
            </a:r>
            <a:r>
              <a:rPr lang="es-ES" dirty="0" smtClean="0"/>
              <a:t> </a:t>
            </a:r>
            <a:r>
              <a:rPr lang="es-ES" dirty="0" err="1" smtClean="0"/>
              <a:t>than</a:t>
            </a:r>
            <a:r>
              <a:rPr lang="es-ES" dirty="0" smtClean="0"/>
              <a:t> </a:t>
            </a:r>
            <a:r>
              <a:rPr lang="es-ES" dirty="0" err="1" smtClean="0"/>
              <a:t>synonyms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56428" y="3539975"/>
            <a:ext cx="6385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DRDs</a:t>
            </a:r>
            <a:r>
              <a:rPr lang="es-ES" dirty="0" smtClean="0"/>
              <a:t> </a:t>
            </a:r>
            <a:r>
              <a:rPr lang="es-ES" dirty="0" err="1" smtClean="0"/>
              <a:t>performing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pragmatic</a:t>
            </a:r>
            <a:r>
              <a:rPr lang="es-ES" dirty="0" smtClean="0"/>
              <a:t> </a:t>
            </a:r>
            <a:r>
              <a:rPr lang="es-ES" dirty="0" err="1" smtClean="0"/>
              <a:t>function</a:t>
            </a:r>
            <a:r>
              <a:rPr lang="es-ES" dirty="0" smtClean="0"/>
              <a:t> (in a </a:t>
            </a:r>
            <a:r>
              <a:rPr lang="es-ES" dirty="0" err="1" smtClean="0"/>
              <a:t>given</a:t>
            </a:r>
            <a:r>
              <a:rPr lang="es-ES" dirty="0" smtClean="0"/>
              <a:t> </a:t>
            </a:r>
            <a:r>
              <a:rPr lang="es-ES" dirty="0" err="1" smtClean="0"/>
              <a:t>context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674550" y="4416541"/>
            <a:ext cx="355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En consecuencia. Por tanto, por ello 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2641069" y="5203202"/>
            <a:ext cx="3326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Consequence</a:t>
            </a:r>
            <a:r>
              <a:rPr lang="es-ES" dirty="0" smtClean="0"/>
              <a:t> </a:t>
            </a:r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reasoning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4324260" y="5572534"/>
            <a:ext cx="4464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Presupposed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, </a:t>
            </a:r>
            <a:r>
              <a:rPr lang="es-ES" dirty="0" err="1" smtClean="0"/>
              <a:t>consequence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cause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previous</a:t>
            </a:r>
            <a:endParaRPr lang="es-ES" dirty="0" smtClean="0"/>
          </a:p>
          <a:p>
            <a:r>
              <a:rPr lang="es-ES" dirty="0" err="1" smtClean="0"/>
              <a:t>Discourse</a:t>
            </a:r>
            <a:r>
              <a:rPr lang="es-ES" dirty="0" smtClean="0"/>
              <a:t> </a:t>
            </a:r>
            <a:r>
              <a:rPr lang="es-ES" dirty="0" err="1" smtClean="0"/>
              <a:t>member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550691" y="4833870"/>
            <a:ext cx="5627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Objective</a:t>
            </a:r>
            <a:r>
              <a:rPr lang="es-ES" dirty="0" smtClean="0"/>
              <a:t> </a:t>
            </a:r>
            <a:r>
              <a:rPr lang="es-ES" dirty="0" err="1" smtClean="0"/>
              <a:t>consequence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previous</a:t>
            </a:r>
            <a:r>
              <a:rPr lang="es-ES" dirty="0" smtClean="0"/>
              <a:t> </a:t>
            </a:r>
            <a:r>
              <a:rPr lang="es-ES" dirty="0" err="1" smtClean="0"/>
              <a:t>discourse</a:t>
            </a:r>
            <a:r>
              <a:rPr lang="es-ES" dirty="0" smtClean="0"/>
              <a:t> </a:t>
            </a:r>
            <a:r>
              <a:rPr lang="es-ES" dirty="0" err="1" smtClean="0"/>
              <a:t>member</a:t>
            </a:r>
            <a:endParaRPr lang="es-ES" dirty="0"/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899792" y="4785873"/>
            <a:ext cx="22477" cy="55218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4798879" y="4785873"/>
            <a:ext cx="33716" cy="9679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CuadroTexto 12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5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16000" y="1770400"/>
            <a:ext cx="5683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Lexicographical</a:t>
            </a:r>
            <a:r>
              <a:rPr lang="es-ES" dirty="0" smtClean="0"/>
              <a:t> </a:t>
            </a:r>
            <a:r>
              <a:rPr lang="es-ES" dirty="0" err="1" smtClean="0"/>
              <a:t>description</a:t>
            </a:r>
            <a:r>
              <a:rPr lang="es-ES" dirty="0" smtClean="0"/>
              <a:t> of </a:t>
            </a:r>
            <a:r>
              <a:rPr lang="es-ES" dirty="0" err="1" smtClean="0"/>
              <a:t>DRDs</a:t>
            </a:r>
            <a:r>
              <a:rPr lang="es-ES" dirty="0" smtClean="0"/>
              <a:t>, a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special</a:t>
            </a:r>
            <a:r>
              <a:rPr lang="es-ES" dirty="0" smtClean="0"/>
              <a:t> </a:t>
            </a:r>
            <a:r>
              <a:rPr lang="es-ES" dirty="0" err="1" smtClean="0"/>
              <a:t>activity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1514373" y="2813555"/>
            <a:ext cx="217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Language-dependent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16000" y="34766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513465" y="3107293"/>
            <a:ext cx="2028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Concrete </a:t>
            </a:r>
            <a:r>
              <a:rPr lang="es-ES" dirty="0" err="1" smtClean="0"/>
              <a:t>but</a:t>
            </a:r>
            <a:r>
              <a:rPr lang="es-ES" dirty="0" smtClean="0"/>
              <a:t> global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513465" y="3401031"/>
            <a:ext cx="5798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Translation</a:t>
            </a:r>
            <a:r>
              <a:rPr lang="es-ES" dirty="0" smtClean="0"/>
              <a:t> of </a:t>
            </a:r>
            <a:r>
              <a:rPr lang="es-ES" dirty="0" err="1" smtClean="0"/>
              <a:t>pragmatic</a:t>
            </a:r>
            <a:r>
              <a:rPr lang="es-ES" dirty="0" smtClean="0"/>
              <a:t> </a:t>
            </a:r>
            <a:r>
              <a:rPr lang="es-ES" dirty="0" err="1" smtClean="0"/>
              <a:t>description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a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domain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CuadroTexto 7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99665" y="1140107"/>
            <a:ext cx="8229600" cy="1050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70C0"/>
                </a:solidFill>
              </a:rPr>
              <a:t>4. </a:t>
            </a:r>
            <a:r>
              <a:rPr lang="es-ES" sz="3600" b="1" dirty="0" err="1" smtClean="0">
                <a:solidFill>
                  <a:srgbClr val="0070C0"/>
                </a:solidFill>
              </a:rPr>
              <a:t>Conclusions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97940" y="2393698"/>
            <a:ext cx="7103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– A </a:t>
            </a:r>
            <a:r>
              <a:rPr lang="es-ES" dirty="0" err="1" smtClean="0"/>
              <a:t>dictionary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practical</a:t>
            </a:r>
            <a:r>
              <a:rPr lang="es-ES" dirty="0" smtClean="0"/>
              <a:t> </a:t>
            </a:r>
            <a:r>
              <a:rPr lang="es-ES" dirty="0" err="1" smtClean="0"/>
              <a:t>endeavour</a:t>
            </a:r>
            <a:r>
              <a:rPr lang="es-ES" dirty="0" smtClean="0"/>
              <a:t> 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forces</a:t>
            </a:r>
            <a:r>
              <a:rPr lang="es-ES" dirty="0" smtClean="0"/>
              <a:t> </a:t>
            </a:r>
            <a:r>
              <a:rPr lang="es-ES" dirty="0" err="1" smtClean="0"/>
              <a:t>researchers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</a:t>
            </a:r>
          </a:p>
          <a:p>
            <a:r>
              <a:rPr lang="es-ES" dirty="0"/>
              <a:t>c</a:t>
            </a:r>
            <a:r>
              <a:rPr lang="es-ES" dirty="0" smtClean="0"/>
              <a:t>oncrete </a:t>
            </a:r>
            <a:r>
              <a:rPr lang="es-ES" dirty="0" err="1" smtClean="0"/>
              <a:t>answers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concrete </a:t>
            </a:r>
            <a:r>
              <a:rPr lang="es-ES" dirty="0" err="1" smtClean="0"/>
              <a:t>problems</a:t>
            </a:r>
            <a:r>
              <a:rPr lang="es-ES" dirty="0" smtClean="0"/>
              <a:t> (no gaps </a:t>
            </a:r>
            <a:r>
              <a:rPr lang="es-ES" dirty="0" err="1" smtClean="0"/>
              <a:t>allowed</a:t>
            </a:r>
            <a:r>
              <a:rPr lang="es-ES" dirty="0"/>
              <a:t>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99088" y="4101876"/>
            <a:ext cx="46356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– Can be </a:t>
            </a:r>
            <a:r>
              <a:rPr lang="es-ES" dirty="0" err="1" smtClean="0"/>
              <a:t>seen</a:t>
            </a:r>
            <a:r>
              <a:rPr lang="es-ES" dirty="0" smtClean="0"/>
              <a:t> as </a:t>
            </a:r>
            <a:r>
              <a:rPr lang="es-ES" dirty="0" err="1" smtClean="0"/>
              <a:t>the</a:t>
            </a:r>
            <a:r>
              <a:rPr lang="es-ES" dirty="0" smtClean="0"/>
              <a:t> final </a:t>
            </a:r>
            <a:r>
              <a:rPr lang="es-ES" dirty="0" err="1" smtClean="0"/>
              <a:t>point</a:t>
            </a:r>
            <a:r>
              <a:rPr lang="es-ES" dirty="0" smtClean="0"/>
              <a:t> of a </a:t>
            </a:r>
            <a:r>
              <a:rPr lang="es-ES" dirty="0" err="1" smtClean="0"/>
              <a:t>process</a:t>
            </a:r>
            <a:endParaRPr lang="es-ES" dirty="0" smtClean="0"/>
          </a:p>
          <a:p>
            <a:r>
              <a:rPr lang="es-ES" dirty="0" err="1" smtClean="0"/>
              <a:t>Or</a:t>
            </a:r>
            <a:endParaRPr lang="es-ES" dirty="0" smtClean="0"/>
          </a:p>
          <a:p>
            <a:r>
              <a:rPr lang="es-ES" dirty="0" smtClean="0"/>
              <a:t>As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starting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boost</a:t>
            </a:r>
            <a:r>
              <a:rPr lang="es-ES" dirty="0" smtClean="0"/>
              <a:t>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DRDs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899088" y="3326453"/>
            <a:ext cx="430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– </a:t>
            </a:r>
            <a:r>
              <a:rPr lang="es-ES" dirty="0" err="1" smtClean="0"/>
              <a:t>Compromise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theory</a:t>
            </a:r>
            <a:r>
              <a:rPr lang="es-ES" dirty="0" smtClean="0"/>
              <a:t> and </a:t>
            </a:r>
            <a:r>
              <a:rPr lang="es-ES" dirty="0" err="1" smtClean="0"/>
              <a:t>practice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7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99665" y="1140107"/>
            <a:ext cx="8229600" cy="1050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>
                <a:solidFill>
                  <a:srgbClr val="0070C0"/>
                </a:solidFill>
              </a:rPr>
              <a:t>5</a:t>
            </a:r>
            <a:r>
              <a:rPr lang="es-ES" sz="3600" b="1" dirty="0" smtClean="0">
                <a:solidFill>
                  <a:srgbClr val="0070C0"/>
                </a:solidFill>
              </a:rPr>
              <a:t>. </a:t>
            </a:r>
            <a:r>
              <a:rPr lang="es-ES" sz="3600" b="1" dirty="0" err="1" smtClean="0">
                <a:solidFill>
                  <a:srgbClr val="0070C0"/>
                </a:solidFill>
              </a:rPr>
              <a:t>References</a:t>
            </a:r>
            <a:endParaRPr lang="es-ES" sz="3600" b="1" dirty="0">
              <a:solidFill>
                <a:srgbClr val="0070C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  <p:sp>
        <p:nvSpPr>
          <p:cNvPr id="9" name="Rectángulo 2"/>
          <p:cNvSpPr>
            <a:spLocks noChangeArrowheads="1"/>
          </p:cNvSpPr>
          <p:nvPr/>
        </p:nvSpPr>
        <p:spPr bwMode="auto">
          <a:xfrm>
            <a:off x="457200" y="2190652"/>
            <a:ext cx="817206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400" dirty="0" err="1"/>
              <a:t>Albelda</a:t>
            </a:r>
            <a:r>
              <a:rPr lang="es-ES" sz="1400" dirty="0"/>
              <a:t>, Marta (2005). Aportaciones del operador modal fijo al estudio de la intensificación.  </a:t>
            </a:r>
            <a:r>
              <a:rPr lang="es-ES" sz="1400" i="1" dirty="0"/>
              <a:t>Actas del XXX Congreso de la Sociedad Española de Lingüística, </a:t>
            </a:r>
            <a:r>
              <a:rPr lang="es-ES" sz="1400" dirty="0"/>
              <a:t>Madrid, Gredos</a:t>
            </a:r>
            <a:endParaRPr lang="es-ES_tradnl" sz="1400" dirty="0"/>
          </a:p>
          <a:p>
            <a:r>
              <a:rPr lang="es-ES" sz="1400" dirty="0" err="1"/>
              <a:t>Albelda</a:t>
            </a:r>
            <a:r>
              <a:rPr lang="es-ES" sz="1400" dirty="0"/>
              <a:t>, Marta (2007). </a:t>
            </a:r>
            <a:r>
              <a:rPr lang="es-ES" sz="1400" i="1" dirty="0"/>
              <a:t>La intensificación como categoría pragmática: revisión y propuesta</a:t>
            </a:r>
            <a:r>
              <a:rPr lang="es-ES" sz="1400" dirty="0"/>
              <a:t>. Frankfurt am </a:t>
            </a:r>
            <a:r>
              <a:rPr lang="es-ES" sz="1400" dirty="0" err="1"/>
              <a:t>Main</a:t>
            </a:r>
            <a:r>
              <a:rPr lang="es-ES" sz="1400" dirty="0"/>
              <a:t>, Peter </a:t>
            </a:r>
            <a:r>
              <a:rPr lang="es-ES" sz="1400" dirty="0" err="1"/>
              <a:t>Lang</a:t>
            </a:r>
            <a:endParaRPr lang="es-ES_tradnl" sz="1400" dirty="0"/>
          </a:p>
          <a:p>
            <a:r>
              <a:rPr lang="es-ES" sz="1400" dirty="0" err="1"/>
              <a:t>Albelda</a:t>
            </a:r>
            <a:r>
              <a:rPr lang="es-ES" sz="1400" dirty="0"/>
              <a:t>, Marta - Pedro Gras (2011). </a:t>
            </a:r>
            <a:r>
              <a:rPr lang="es-ES" sz="1400" i="1" dirty="0"/>
              <a:t>La partícula escalar </a:t>
            </a:r>
            <a:r>
              <a:rPr lang="es-ES" sz="1400" dirty="0"/>
              <a:t>ni </a:t>
            </a:r>
            <a:r>
              <a:rPr lang="es-ES" sz="1400" i="1" dirty="0"/>
              <a:t>en español coloquial</a:t>
            </a:r>
            <a:r>
              <a:rPr lang="es-ES" sz="1400" dirty="0"/>
              <a:t>, in </a:t>
            </a:r>
            <a:r>
              <a:rPr lang="es-ES" sz="1400" i="1" dirty="0"/>
              <a:t>Gramática y discurso. Nuevas aportaciones sobre partículas discursivas del español</a:t>
            </a:r>
            <a:r>
              <a:rPr lang="es-ES" sz="1400" dirty="0"/>
              <a:t>, Ramón González y Carmen Llamas (eds.), Pamplona, EUNSA, pp. 11-30</a:t>
            </a:r>
            <a:endParaRPr lang="es-ES_tradnl" sz="1400" dirty="0"/>
          </a:p>
          <a:p>
            <a:r>
              <a:rPr lang="en-GB" sz="1400" dirty="0" err="1"/>
              <a:t>Briz</a:t>
            </a:r>
            <a:r>
              <a:rPr lang="en-GB" sz="1400" dirty="0"/>
              <a:t>, Antonio. 1998. </a:t>
            </a:r>
            <a:r>
              <a:rPr lang="en-GB" sz="1400" i="1" dirty="0"/>
              <a:t>El </a:t>
            </a:r>
            <a:r>
              <a:rPr lang="en-GB" sz="1400" i="1" dirty="0" err="1"/>
              <a:t>español</a:t>
            </a:r>
            <a:r>
              <a:rPr lang="en-GB" sz="1400" i="1" dirty="0"/>
              <a:t> </a:t>
            </a:r>
            <a:r>
              <a:rPr lang="en-GB" sz="1400" i="1" dirty="0" err="1"/>
              <a:t>coloquial</a:t>
            </a:r>
            <a:r>
              <a:rPr lang="en-GB" sz="1400" i="1" dirty="0"/>
              <a:t> en la </a:t>
            </a:r>
            <a:r>
              <a:rPr lang="en-GB" sz="1400" i="1" dirty="0" err="1"/>
              <a:t>conversación</a:t>
            </a:r>
            <a:r>
              <a:rPr lang="en-GB" sz="1400" i="1" dirty="0"/>
              <a:t>. </a:t>
            </a:r>
            <a:r>
              <a:rPr lang="en-GB" sz="1400" i="1" dirty="0" err="1"/>
              <a:t>Esbozo</a:t>
            </a:r>
            <a:r>
              <a:rPr lang="en-GB" sz="1400" i="1" dirty="0"/>
              <a:t> de </a:t>
            </a:r>
            <a:r>
              <a:rPr lang="en-GB" sz="1400" i="1" dirty="0" err="1"/>
              <a:t>pragmagramática</a:t>
            </a:r>
            <a:r>
              <a:rPr lang="en-GB" sz="1400" dirty="0"/>
              <a:t>. Barcelona, Ariel.</a:t>
            </a:r>
          </a:p>
          <a:p>
            <a:r>
              <a:rPr lang="en-GB" sz="1400" dirty="0" err="1"/>
              <a:t>Briz</a:t>
            </a:r>
            <a:r>
              <a:rPr lang="en-GB" sz="1400" dirty="0"/>
              <a:t>, Antonio et al. 1995. </a:t>
            </a:r>
            <a:r>
              <a:rPr lang="en-GB" sz="1400" i="1" dirty="0"/>
              <a:t>La </a:t>
            </a:r>
            <a:r>
              <a:rPr lang="en-GB" sz="1400" i="1" dirty="0" err="1"/>
              <a:t>conversación</a:t>
            </a:r>
            <a:r>
              <a:rPr lang="en-GB" sz="1400" i="1" dirty="0"/>
              <a:t> </a:t>
            </a:r>
            <a:r>
              <a:rPr lang="en-GB" sz="1400" i="1" dirty="0" err="1"/>
              <a:t>coloquial</a:t>
            </a:r>
            <a:r>
              <a:rPr lang="en-GB" sz="1400" i="1" dirty="0"/>
              <a:t>. </a:t>
            </a:r>
            <a:r>
              <a:rPr lang="en-GB" sz="1400" i="1" dirty="0" err="1"/>
              <a:t>Materiales</a:t>
            </a:r>
            <a:r>
              <a:rPr lang="en-GB" sz="1400" i="1" dirty="0"/>
              <a:t> </a:t>
            </a:r>
            <a:r>
              <a:rPr lang="en-GB" sz="1400" i="1" dirty="0" err="1"/>
              <a:t>para</a:t>
            </a:r>
            <a:r>
              <a:rPr lang="en-GB" sz="1400" i="1" dirty="0"/>
              <a:t> </a:t>
            </a:r>
            <a:r>
              <a:rPr lang="en-GB" sz="1400" i="1" dirty="0" err="1"/>
              <a:t>su</a:t>
            </a:r>
            <a:r>
              <a:rPr lang="en-GB" sz="1400" i="1" dirty="0"/>
              <a:t> </a:t>
            </a:r>
            <a:r>
              <a:rPr lang="en-GB" sz="1400" i="1" dirty="0" err="1"/>
              <a:t>estudio</a:t>
            </a:r>
            <a:r>
              <a:rPr lang="en-GB" sz="1400" dirty="0"/>
              <a:t>. </a:t>
            </a:r>
            <a:r>
              <a:rPr lang="en-GB" sz="1400" dirty="0" err="1"/>
              <a:t>València</a:t>
            </a:r>
            <a:r>
              <a:rPr lang="en-GB" sz="1400" dirty="0"/>
              <a:t>, Universidad. </a:t>
            </a:r>
            <a:r>
              <a:rPr lang="en-GB" sz="1400" dirty="0" err="1"/>
              <a:t>Anejo</a:t>
            </a:r>
            <a:r>
              <a:rPr lang="en-GB" sz="1400" dirty="0"/>
              <a:t> XVI de </a:t>
            </a:r>
            <a:r>
              <a:rPr lang="en-GB" sz="1400" i="1" dirty="0" err="1"/>
              <a:t>Cuadernos</a:t>
            </a:r>
            <a:r>
              <a:rPr lang="en-GB" sz="1400" i="1" dirty="0"/>
              <a:t> de </a:t>
            </a:r>
            <a:r>
              <a:rPr lang="en-GB" sz="1400" i="1" dirty="0" err="1"/>
              <a:t>Filología</a:t>
            </a:r>
            <a:r>
              <a:rPr lang="en-GB" sz="1400" i="1" dirty="0"/>
              <a:t>.</a:t>
            </a:r>
          </a:p>
          <a:p>
            <a:r>
              <a:rPr lang="es-ES_tradnl" sz="1400" dirty="0"/>
              <a:t>Briz Gómez, Antonio (2000): "Turno y alternancia de turno en la conversación". </a:t>
            </a:r>
            <a:r>
              <a:rPr lang="es-ES_tradnl" sz="1400" i="1" dirty="0"/>
              <a:t>Revista Argentina de Lingüística</a:t>
            </a:r>
            <a:r>
              <a:rPr lang="es-ES_tradnl" sz="1400" dirty="0"/>
              <a:t> 16, 3-27.</a:t>
            </a:r>
          </a:p>
          <a:p>
            <a:r>
              <a:rPr lang="es-ES_tradnl" sz="1400" dirty="0"/>
              <a:t>Briz Gómez, Antonio (2006): "La segmentación de una conversación en diálogos". </a:t>
            </a:r>
            <a:r>
              <a:rPr lang="es-ES_tradnl" sz="1400" i="1" dirty="0"/>
              <a:t>Oralia</a:t>
            </a:r>
            <a:r>
              <a:rPr lang="es-ES_tradnl" sz="1400" dirty="0"/>
              <a:t> 9, 45-72.</a:t>
            </a:r>
          </a:p>
          <a:p>
            <a:r>
              <a:rPr lang="es-ES_tradnl" sz="1400" dirty="0"/>
              <a:t>Briz Gómez, Antonio (2007): "La unidad superior del discurso conversacional: el diálogo". </a:t>
            </a:r>
            <a:r>
              <a:rPr lang="es-ES_tradnl" sz="1400" i="1" dirty="0"/>
              <a:t>Actas del Congreso Internacional 'Análisis del discurso oral'. Homenaje al profesor José Jesús de Bustos Tovar</a:t>
            </a:r>
            <a:r>
              <a:rPr lang="es-ES_tradnl" sz="1400" dirty="0"/>
              <a:t>. Universidad, Almería.</a:t>
            </a:r>
          </a:p>
          <a:p>
            <a:r>
              <a:rPr lang="es-ES_tradnl" sz="1400" dirty="0"/>
              <a:t>Briz Gómez, Antonio y Salvador Pons </a:t>
            </a:r>
            <a:r>
              <a:rPr lang="es-ES_tradnl" sz="1400" dirty="0" err="1"/>
              <a:t>Bordería</a:t>
            </a:r>
            <a:r>
              <a:rPr lang="es-ES_tradnl" sz="1400" dirty="0"/>
              <a:t> (2010): "Unidades, marcadores discursivos y posición". In: </a:t>
            </a:r>
            <a:r>
              <a:rPr lang="es-ES_tradnl" sz="1400" dirty="0" err="1"/>
              <a:t>Loureda</a:t>
            </a:r>
            <a:r>
              <a:rPr lang="es-ES_tradnl" sz="1400" dirty="0"/>
              <a:t> Lamas, Óscar y Esperanza </a:t>
            </a:r>
            <a:r>
              <a:rPr lang="es-ES_tradnl" sz="1400" dirty="0" err="1"/>
              <a:t>Acín</a:t>
            </a:r>
            <a:r>
              <a:rPr lang="es-ES_tradnl" sz="1400" dirty="0"/>
              <a:t> (eds.): </a:t>
            </a:r>
            <a:r>
              <a:rPr lang="es-ES_tradnl" sz="1400" i="1" dirty="0"/>
              <a:t>Los estudios sobre marcadores del discurso en español, hoy</a:t>
            </a:r>
            <a:r>
              <a:rPr lang="es-ES_tradnl" sz="1400" dirty="0"/>
              <a:t>. Arco Libros, Madrid. 327-358.</a:t>
            </a:r>
          </a:p>
          <a:p>
            <a:r>
              <a:rPr lang="en-GB" sz="1400" dirty="0" err="1"/>
              <a:t>Briz</a:t>
            </a:r>
            <a:r>
              <a:rPr lang="en-GB" sz="1400" dirty="0"/>
              <a:t> Gómez, Antonio, y </a:t>
            </a:r>
            <a:r>
              <a:rPr lang="en-GB" sz="1400" dirty="0" err="1"/>
              <a:t>Grupo</a:t>
            </a:r>
            <a:r>
              <a:rPr lang="en-GB" sz="1400" dirty="0"/>
              <a:t> </a:t>
            </a:r>
            <a:r>
              <a:rPr lang="en-GB" sz="1400" dirty="0" err="1"/>
              <a:t>Val.Es.Co</a:t>
            </a:r>
            <a:r>
              <a:rPr lang="en-GB" sz="1400" dirty="0"/>
              <a:t> 2003. "Un </a:t>
            </a:r>
            <a:r>
              <a:rPr lang="en-GB" sz="1400" dirty="0" err="1"/>
              <a:t>sistema</a:t>
            </a:r>
            <a:r>
              <a:rPr lang="en-GB" sz="1400" dirty="0"/>
              <a:t> de </a:t>
            </a:r>
            <a:r>
              <a:rPr lang="en-GB" sz="1400" dirty="0" err="1"/>
              <a:t>unidades</a:t>
            </a:r>
            <a:r>
              <a:rPr lang="en-GB" sz="1400" dirty="0"/>
              <a:t> </a:t>
            </a:r>
            <a:r>
              <a:rPr lang="en-GB" sz="1400" dirty="0" err="1"/>
              <a:t>para</a:t>
            </a:r>
            <a:r>
              <a:rPr lang="en-GB" sz="1400" dirty="0"/>
              <a:t> el </a:t>
            </a:r>
            <a:r>
              <a:rPr lang="en-GB" sz="1400" dirty="0" err="1"/>
              <a:t>estudio</a:t>
            </a:r>
            <a:r>
              <a:rPr lang="en-GB" sz="1400" dirty="0"/>
              <a:t> del </a:t>
            </a:r>
            <a:r>
              <a:rPr lang="en-GB" sz="1400" dirty="0" err="1"/>
              <a:t>lenguaje</a:t>
            </a:r>
            <a:r>
              <a:rPr lang="en-GB" sz="1400" dirty="0"/>
              <a:t> </a:t>
            </a:r>
            <a:r>
              <a:rPr lang="en-GB" sz="1400" dirty="0" err="1"/>
              <a:t>coloquial</a:t>
            </a:r>
            <a:r>
              <a:rPr lang="en-GB" sz="1400" dirty="0"/>
              <a:t>". </a:t>
            </a:r>
            <a:r>
              <a:rPr lang="en-GB" sz="1400" dirty="0" err="1"/>
              <a:t>Oralia</a:t>
            </a:r>
            <a:r>
              <a:rPr lang="en-GB" sz="1400" dirty="0"/>
              <a:t> 6, 7-61.</a:t>
            </a:r>
          </a:p>
          <a:p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831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  <p:sp>
        <p:nvSpPr>
          <p:cNvPr id="10" name="Rectángulo 2"/>
          <p:cNvSpPr>
            <a:spLocks noChangeArrowheads="1"/>
          </p:cNvSpPr>
          <p:nvPr/>
        </p:nvSpPr>
        <p:spPr bwMode="auto">
          <a:xfrm>
            <a:off x="338138" y="1879744"/>
            <a:ext cx="7910611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400" dirty="0" err="1"/>
              <a:t>Estellés</a:t>
            </a:r>
            <a:r>
              <a:rPr lang="es-ES" sz="1400" dirty="0"/>
              <a:t>, </a:t>
            </a:r>
            <a:r>
              <a:rPr lang="es-ES" sz="1400" dirty="0" err="1"/>
              <a:t>Maria</a:t>
            </a:r>
            <a:r>
              <a:rPr lang="es-ES" sz="1400" dirty="0"/>
              <a:t> (2011): </a:t>
            </a:r>
            <a:r>
              <a:rPr lang="es-ES" sz="1400" i="1" dirty="0"/>
              <a:t>Gramaticalización y paradigmas. Un estudio a partir de los denominados marcadores de digresión en español</a:t>
            </a:r>
            <a:r>
              <a:rPr lang="es-ES" sz="1400" dirty="0"/>
              <a:t>. </a:t>
            </a:r>
            <a:r>
              <a:rPr lang="en-US" sz="1400" dirty="0"/>
              <a:t>Frankfurt am </a:t>
            </a:r>
            <a:r>
              <a:rPr lang="en-US" sz="1400" dirty="0" err="1"/>
              <a:t>Main,Peter</a:t>
            </a:r>
            <a:r>
              <a:rPr lang="en-US" sz="1400" dirty="0"/>
              <a:t> Lang.</a:t>
            </a:r>
            <a:endParaRPr lang="es-ES_tradnl" sz="1400" dirty="0"/>
          </a:p>
          <a:p>
            <a:r>
              <a:rPr lang="es-ES" sz="1400" dirty="0" err="1"/>
              <a:t>Estellés</a:t>
            </a:r>
            <a:r>
              <a:rPr lang="es-ES" sz="1400" dirty="0"/>
              <a:t>, María (2009). </a:t>
            </a:r>
            <a:r>
              <a:rPr lang="es-ES" sz="1400" i="1" dirty="0" err="1"/>
              <a:t>The</a:t>
            </a:r>
            <a:r>
              <a:rPr lang="es-ES" sz="1400" i="1" dirty="0"/>
              <a:t> </a:t>
            </a:r>
            <a:r>
              <a:rPr lang="es-ES" sz="1400" i="1" dirty="0" err="1"/>
              <a:t>importance</a:t>
            </a:r>
            <a:r>
              <a:rPr lang="es-ES" sz="1400" i="1" dirty="0"/>
              <a:t> of </a:t>
            </a:r>
            <a:r>
              <a:rPr lang="es-ES" sz="1400" i="1" dirty="0" err="1"/>
              <a:t>paradigms</a:t>
            </a:r>
            <a:r>
              <a:rPr lang="es-ES" sz="1400" i="1" dirty="0"/>
              <a:t> in </a:t>
            </a:r>
            <a:r>
              <a:rPr lang="es-ES" sz="1400" i="1" dirty="0" err="1"/>
              <a:t>grammaticalization</a:t>
            </a:r>
            <a:r>
              <a:rPr lang="es-ES" sz="1400" i="1" dirty="0"/>
              <a:t>: </a:t>
            </a:r>
            <a:r>
              <a:rPr lang="es-ES" sz="1400" i="1" dirty="0" err="1"/>
              <a:t>the</a:t>
            </a:r>
            <a:r>
              <a:rPr lang="es-ES" sz="1400" i="1" dirty="0"/>
              <a:t> </a:t>
            </a:r>
            <a:r>
              <a:rPr lang="es-ES" sz="1400" i="1" dirty="0" err="1"/>
              <a:t>Spanish</a:t>
            </a:r>
            <a:r>
              <a:rPr lang="es-ES" sz="1400" i="1" dirty="0"/>
              <a:t> </a:t>
            </a:r>
            <a:r>
              <a:rPr lang="es-ES" sz="1400" i="1" dirty="0" err="1"/>
              <a:t>discourse</a:t>
            </a:r>
            <a:r>
              <a:rPr lang="es-ES" sz="1400" i="1" dirty="0"/>
              <a:t> </a:t>
            </a:r>
            <a:r>
              <a:rPr lang="es-ES" sz="1400" i="1" dirty="0" err="1"/>
              <a:t>markers</a:t>
            </a:r>
            <a:r>
              <a:rPr lang="es-ES" sz="1400" i="1" dirty="0"/>
              <a:t> </a:t>
            </a:r>
            <a:r>
              <a:rPr lang="es-ES" sz="1400" dirty="0"/>
              <a:t>por cierto</a:t>
            </a:r>
            <a:r>
              <a:rPr lang="es-ES" sz="1400" i="1" dirty="0"/>
              <a:t> and </a:t>
            </a:r>
            <a:r>
              <a:rPr lang="es-ES" sz="1400" dirty="0"/>
              <a:t>a </a:t>
            </a:r>
            <a:r>
              <a:rPr lang="es-ES" sz="1400" dirty="0" err="1"/>
              <a:t>proposito</a:t>
            </a:r>
            <a:r>
              <a:rPr lang="es-ES" sz="1400" i="1" dirty="0"/>
              <a:t> </a:t>
            </a:r>
            <a:r>
              <a:rPr lang="es-ES" sz="1400" dirty="0"/>
              <a:t>in «</a:t>
            </a:r>
            <a:r>
              <a:rPr lang="es-ES" sz="1400" dirty="0" err="1"/>
              <a:t>Studies</a:t>
            </a:r>
            <a:r>
              <a:rPr lang="es-ES" sz="1400" dirty="0"/>
              <a:t> in </a:t>
            </a:r>
            <a:r>
              <a:rPr lang="es-ES" sz="1400" dirty="0" err="1"/>
              <a:t>Pragmatics</a:t>
            </a:r>
            <a:r>
              <a:rPr lang="es-ES" sz="1400" dirty="0"/>
              <a:t>» VII, pp. 123-146.</a:t>
            </a:r>
            <a:endParaRPr lang="es-ES_tradnl" sz="1400" dirty="0"/>
          </a:p>
          <a:p>
            <a:r>
              <a:rPr lang="en-US" sz="1400" dirty="0" err="1"/>
              <a:t>Estellés</a:t>
            </a:r>
            <a:r>
              <a:rPr lang="en-US" sz="1400" dirty="0"/>
              <a:t> </a:t>
            </a:r>
            <a:r>
              <a:rPr lang="en-US" sz="1400" dirty="0" err="1"/>
              <a:t>Arguedas</a:t>
            </a:r>
            <a:r>
              <a:rPr lang="en-US" sz="1400" dirty="0"/>
              <a:t>, </a:t>
            </a:r>
            <a:r>
              <a:rPr lang="en-US" sz="1400" dirty="0" err="1"/>
              <a:t>María</a:t>
            </a:r>
            <a:r>
              <a:rPr lang="en-US" sz="1400" dirty="0"/>
              <a:t> and Antonio </a:t>
            </a:r>
            <a:r>
              <a:rPr lang="en-US" sz="1400" dirty="0" err="1"/>
              <a:t>Briz</a:t>
            </a:r>
            <a:r>
              <a:rPr lang="en-US" sz="1400" dirty="0"/>
              <a:t> </a:t>
            </a:r>
            <a:r>
              <a:rPr lang="es-ES" sz="1400" dirty="0"/>
              <a:t>(2012): “</a:t>
            </a:r>
            <a:r>
              <a:rPr lang="es-ES" altLang="ja-JP" sz="1400" dirty="0" err="1"/>
              <a:t>On</a:t>
            </a:r>
            <a:r>
              <a:rPr lang="es-ES" altLang="ja-JP" sz="1400" dirty="0"/>
              <a:t> </a:t>
            </a:r>
            <a:r>
              <a:rPr lang="es-ES" altLang="ja-JP" sz="1400" dirty="0" err="1"/>
              <a:t>the</a:t>
            </a:r>
            <a:r>
              <a:rPr lang="es-ES" altLang="ja-JP" sz="1400" dirty="0"/>
              <a:t> </a:t>
            </a:r>
            <a:r>
              <a:rPr lang="es-ES" altLang="ja-JP" sz="1400" dirty="0" err="1"/>
              <a:t>relationship</a:t>
            </a:r>
            <a:r>
              <a:rPr lang="es-ES" altLang="ja-JP" sz="1400" dirty="0"/>
              <a:t> </a:t>
            </a:r>
            <a:r>
              <a:rPr lang="es-ES" altLang="ja-JP" sz="1400" dirty="0" err="1"/>
              <a:t>between</a:t>
            </a:r>
            <a:r>
              <a:rPr lang="es-ES" altLang="ja-JP" sz="1400" dirty="0"/>
              <a:t> </a:t>
            </a:r>
            <a:r>
              <a:rPr lang="es-ES" altLang="ja-JP" sz="1400" dirty="0" err="1"/>
              <a:t>attenuation</a:t>
            </a:r>
            <a:r>
              <a:rPr lang="es-ES" altLang="ja-JP" sz="1400" dirty="0"/>
              <a:t>, </a:t>
            </a:r>
            <a:r>
              <a:rPr lang="es-ES" altLang="ja-JP" sz="1400" dirty="0" err="1"/>
              <a:t>discourse</a:t>
            </a:r>
            <a:r>
              <a:rPr lang="es-ES" altLang="ja-JP" sz="1400" dirty="0"/>
              <a:t> </a:t>
            </a:r>
            <a:r>
              <a:rPr lang="es-ES" altLang="ja-JP" sz="1400" dirty="0" err="1"/>
              <a:t>particles</a:t>
            </a:r>
            <a:r>
              <a:rPr lang="es-ES" altLang="ja-JP" sz="1400" dirty="0"/>
              <a:t> and position</a:t>
            </a:r>
            <a:r>
              <a:rPr lang="es-ES" sz="1400" dirty="0"/>
              <a:t>”</a:t>
            </a:r>
            <a:r>
              <a:rPr lang="es-ES" altLang="ja-JP" sz="1400" dirty="0"/>
              <a:t>. </a:t>
            </a:r>
            <a:r>
              <a:rPr lang="es-ES" altLang="ja-JP" sz="1400" dirty="0" err="1"/>
              <a:t>Studies</a:t>
            </a:r>
            <a:r>
              <a:rPr lang="es-ES" altLang="ja-JP" sz="1400" dirty="0"/>
              <a:t> in </a:t>
            </a:r>
            <a:r>
              <a:rPr lang="es-ES" altLang="ja-JP" sz="1400" dirty="0" err="1"/>
              <a:t>Pragmatics</a:t>
            </a:r>
            <a:r>
              <a:rPr lang="es-ES" altLang="ja-JP" sz="1400" dirty="0"/>
              <a:t>.</a:t>
            </a:r>
            <a:endParaRPr lang="es-ES_tradnl" altLang="ja-JP" sz="1400" dirty="0"/>
          </a:p>
          <a:p>
            <a:r>
              <a:rPr lang="en-US" sz="1400" dirty="0" err="1"/>
              <a:t>Estellés</a:t>
            </a:r>
            <a:r>
              <a:rPr lang="en-US" sz="1400" dirty="0"/>
              <a:t> </a:t>
            </a:r>
            <a:r>
              <a:rPr lang="en-US" sz="1400" dirty="0" err="1"/>
              <a:t>Arguedas</a:t>
            </a:r>
            <a:r>
              <a:rPr lang="en-US" sz="1400" dirty="0"/>
              <a:t>, </a:t>
            </a:r>
            <a:r>
              <a:rPr lang="en-US" sz="1400" dirty="0" err="1"/>
              <a:t>María</a:t>
            </a:r>
            <a:r>
              <a:rPr lang="en-US" sz="1400" dirty="0"/>
              <a:t> and Salvador Pons </a:t>
            </a:r>
            <a:r>
              <a:rPr lang="en-US" sz="1400" dirty="0" err="1"/>
              <a:t>Bordería</a:t>
            </a:r>
            <a:r>
              <a:rPr lang="en-US" sz="1400" dirty="0"/>
              <a:t> (2015): “Absolute Initial Position”. </a:t>
            </a:r>
            <a:r>
              <a:rPr lang="en-US" sz="1400" i="1" dirty="0"/>
              <a:t>Discourse Segmentation in Romance Languages</a:t>
            </a:r>
            <a:r>
              <a:rPr lang="en-US" sz="1400" dirty="0"/>
              <a:t>. Amsterdam,  John </a:t>
            </a:r>
            <a:r>
              <a:rPr lang="en-US" sz="1400" dirty="0" err="1"/>
              <a:t>Benjamins</a:t>
            </a:r>
            <a:r>
              <a:rPr lang="en-US" sz="1400" dirty="0"/>
              <a:t>.</a:t>
            </a:r>
          </a:p>
          <a:p>
            <a:r>
              <a:rPr lang="es-ES" sz="1400" dirty="0"/>
              <a:t>Hidalgo, Antonio (2006): “Reconocimiento de unidades en el discurso oral: el Acto y el </a:t>
            </a:r>
            <a:r>
              <a:rPr lang="es-ES" sz="1400" dirty="0" err="1"/>
              <a:t>Subacto</a:t>
            </a:r>
            <a:r>
              <a:rPr lang="es-ES" sz="1400" dirty="0"/>
              <a:t> como segmentos menores del análisis”. </a:t>
            </a:r>
            <a:r>
              <a:rPr lang="es-ES" sz="1400" i="1" dirty="0"/>
              <a:t>Filología y Lingüística. Estudios ofrecidos a Antonio </a:t>
            </a:r>
            <a:r>
              <a:rPr lang="es-ES" sz="1400" i="1" dirty="0" err="1"/>
              <a:t>Quilis</a:t>
            </a:r>
            <a:r>
              <a:rPr lang="es-ES" sz="1400" i="1" dirty="0"/>
              <a:t>, vol. I y II</a:t>
            </a:r>
            <a:r>
              <a:rPr lang="es-ES" sz="1400" dirty="0"/>
              <a:t>. CSIC. Servicio de Publicaciones, pp. 1541-1559.</a:t>
            </a:r>
            <a:endParaRPr lang="es-ES_tradnl" sz="1400" dirty="0"/>
          </a:p>
          <a:p>
            <a:r>
              <a:rPr lang="es-ES" sz="1400" dirty="0"/>
              <a:t>Hidalgo, Antonio (2007): “Las unidades de la conversación: acto y </a:t>
            </a:r>
            <a:r>
              <a:rPr lang="es-ES" sz="1400" dirty="0" err="1"/>
              <a:t>subacto</a:t>
            </a:r>
            <a:r>
              <a:rPr lang="es-ES" sz="1400" dirty="0"/>
              <a:t> como segmentos menores del análisis”, Actas del VI Congreso de Lingüística General, III, Arco/Libros, pp. 3365-3380.</a:t>
            </a:r>
            <a:endParaRPr lang="es-ES_tradnl" sz="1400" dirty="0"/>
          </a:p>
          <a:p>
            <a:r>
              <a:rPr lang="es-ES" sz="1400" dirty="0"/>
              <a:t>Hidalgo, Antonio y </a:t>
            </a:r>
            <a:r>
              <a:rPr lang="es-ES" sz="1400" dirty="0" err="1"/>
              <a:t>Xose</a:t>
            </a:r>
            <a:r>
              <a:rPr lang="es-ES" sz="1400" dirty="0"/>
              <a:t> Padilla (2006): “Bases para el análisis de las unidades menores del discurso oral: los </a:t>
            </a:r>
            <a:r>
              <a:rPr lang="es-ES" sz="1400" dirty="0" err="1"/>
              <a:t>subactos</a:t>
            </a:r>
            <a:r>
              <a:rPr lang="es-ES" sz="1400" dirty="0"/>
              <a:t>”, Oralia. Análisis del discurso Oral, Almería, pp. 109-144. ISSN 1575-1430.</a:t>
            </a:r>
            <a:endParaRPr lang="es-ES_tradnl" sz="1400" dirty="0"/>
          </a:p>
          <a:p>
            <a:r>
              <a:rPr lang="es-ES" sz="1400" dirty="0"/>
              <a:t>Montañez, M. P. (2007): “Marcadores del discurso y posición final: la forma ¿eh? en la conversación coloquial española”, ELUA, 21, Alicante, pp. 261-280.Montañez, M. P. (2008a): “Marcadores del discurso y posición final: a propósito de ¿eh?”, </a:t>
            </a:r>
            <a:r>
              <a:rPr lang="es-ES" sz="1400" dirty="0" err="1"/>
              <a:t>Interlingüística</a:t>
            </a:r>
            <a:r>
              <a:rPr lang="es-ES" sz="1400" dirty="0"/>
              <a:t>.</a:t>
            </a:r>
            <a:endParaRPr lang="es-ES_tradnl" sz="1400" dirty="0"/>
          </a:p>
          <a:p>
            <a:r>
              <a:rPr lang="es-ES" sz="1400" dirty="0"/>
              <a:t>Montañez, M. P.  (2008): “La partícula y tal en el español hablado de Valencia”, ELUA, 22, pp. 193-212.</a:t>
            </a:r>
            <a:endParaRPr lang="es-ES_tradnl" sz="1400" dirty="0"/>
          </a:p>
          <a:p>
            <a:r>
              <a:rPr lang="es-ES" sz="1400" dirty="0"/>
              <a:t>Montañez, M. P. (2009): “La posición discursiva: una propuesta para el estudio de los MD en la clase de E/LE”, Actas del V Foro de Profesores de Español como Lengua Extranjera, edición electrónica </a:t>
            </a:r>
            <a:r>
              <a:rPr lang="es-ES" sz="1400" dirty="0">
                <a:hlinkClick r:id="rId3"/>
              </a:rPr>
              <a:t>www.uv.es/foroele</a:t>
            </a:r>
            <a:r>
              <a:rPr lang="es-ES" sz="1400" dirty="0"/>
              <a:t>. ISSN 1886-337X.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139408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  <p:sp>
        <p:nvSpPr>
          <p:cNvPr id="5" name="Rectángulo 2"/>
          <p:cNvSpPr>
            <a:spLocks noChangeArrowheads="1"/>
          </p:cNvSpPr>
          <p:nvPr/>
        </p:nvSpPr>
        <p:spPr bwMode="auto">
          <a:xfrm>
            <a:off x="330199" y="1497013"/>
            <a:ext cx="8167321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400" dirty="0"/>
              <a:t>Padilla, </a:t>
            </a:r>
            <a:r>
              <a:rPr lang="es-ES" sz="1400" dirty="0" err="1"/>
              <a:t>Xose</a:t>
            </a:r>
            <a:r>
              <a:rPr lang="es-ES" sz="1400" dirty="0"/>
              <a:t> (2012): “Qué tienen de ‘conversación coloquial’ los diálogos que aparecen en los libros de E/LE?”. </a:t>
            </a:r>
            <a:r>
              <a:rPr lang="es-ES" sz="1400" i="1" dirty="0"/>
              <a:t>Verba</a:t>
            </a:r>
            <a:r>
              <a:rPr lang="es-ES" sz="1400" dirty="0"/>
              <a:t> 39, 86-103.</a:t>
            </a:r>
          </a:p>
          <a:p>
            <a:r>
              <a:rPr lang="es-ES_tradnl" sz="1400" dirty="0"/>
              <a:t>Pons </a:t>
            </a:r>
            <a:r>
              <a:rPr lang="es-ES_tradnl" sz="1400" dirty="0" err="1"/>
              <a:t>Bordería</a:t>
            </a:r>
            <a:r>
              <a:rPr lang="es-ES_tradnl" sz="1400" dirty="0"/>
              <a:t>, Salvador (2008): "Do </a:t>
            </a:r>
            <a:r>
              <a:rPr lang="es-ES_tradnl" sz="1400" dirty="0" err="1"/>
              <a:t>discourse</a:t>
            </a:r>
            <a:r>
              <a:rPr lang="es-ES_tradnl" sz="1400" dirty="0"/>
              <a:t> </a:t>
            </a:r>
            <a:r>
              <a:rPr lang="es-ES_tradnl" sz="1400" dirty="0" err="1"/>
              <a:t>markers</a:t>
            </a:r>
            <a:r>
              <a:rPr lang="es-ES_tradnl" sz="1400" dirty="0"/>
              <a:t> </a:t>
            </a:r>
            <a:r>
              <a:rPr lang="es-ES_tradnl" sz="1400" dirty="0" err="1"/>
              <a:t>exist</a:t>
            </a:r>
            <a:r>
              <a:rPr lang="es-ES_tradnl" sz="1400" dirty="0"/>
              <a:t>? </a:t>
            </a:r>
            <a:r>
              <a:rPr lang="es-ES_tradnl" sz="1400" dirty="0" err="1"/>
              <a:t>On</a:t>
            </a:r>
            <a:r>
              <a:rPr lang="es-ES_tradnl" sz="1400" dirty="0"/>
              <a:t> </a:t>
            </a:r>
            <a:r>
              <a:rPr lang="es-ES_tradnl" sz="1400" dirty="0" err="1"/>
              <a:t>the</a:t>
            </a:r>
            <a:r>
              <a:rPr lang="es-ES_tradnl" sz="1400" dirty="0"/>
              <a:t> </a:t>
            </a:r>
            <a:r>
              <a:rPr lang="es-ES_tradnl" sz="1400" dirty="0" err="1"/>
              <a:t>treatment</a:t>
            </a:r>
            <a:r>
              <a:rPr lang="es-ES_tradnl" sz="1400" dirty="0"/>
              <a:t> of </a:t>
            </a:r>
            <a:r>
              <a:rPr lang="es-ES_tradnl" sz="1400" dirty="0" err="1"/>
              <a:t>discourse</a:t>
            </a:r>
            <a:r>
              <a:rPr lang="es-ES_tradnl" sz="1400" dirty="0"/>
              <a:t> </a:t>
            </a:r>
            <a:r>
              <a:rPr lang="es-ES_tradnl" sz="1400" dirty="0" err="1"/>
              <a:t>markers</a:t>
            </a:r>
            <a:r>
              <a:rPr lang="es-ES_tradnl" sz="1400" dirty="0"/>
              <a:t> in </a:t>
            </a:r>
            <a:r>
              <a:rPr lang="es-ES_tradnl" sz="1400" dirty="0" err="1"/>
              <a:t>Relevance</a:t>
            </a:r>
            <a:r>
              <a:rPr lang="es-ES_tradnl" sz="1400" dirty="0"/>
              <a:t> </a:t>
            </a:r>
            <a:r>
              <a:rPr lang="es-ES_tradnl" sz="1400" dirty="0" err="1"/>
              <a:t>Theory</a:t>
            </a:r>
            <a:r>
              <a:rPr lang="es-ES_tradnl" sz="1400" dirty="0"/>
              <a:t>". </a:t>
            </a:r>
            <a:r>
              <a:rPr lang="es-ES_tradnl" sz="1400" i="1" dirty="0" err="1"/>
              <a:t>Journal</a:t>
            </a:r>
            <a:r>
              <a:rPr lang="es-ES_tradnl" sz="1400" i="1" dirty="0"/>
              <a:t> of </a:t>
            </a:r>
            <a:r>
              <a:rPr lang="es-ES_tradnl" sz="1400" i="1" dirty="0" err="1"/>
              <a:t>Pragmatics</a:t>
            </a:r>
            <a:r>
              <a:rPr lang="es-ES_tradnl" sz="1400" dirty="0"/>
              <a:t> 40, 8 (1411-1434).</a:t>
            </a:r>
          </a:p>
          <a:p>
            <a:r>
              <a:rPr lang="es-ES_tradnl" sz="1400" dirty="0"/>
              <a:t>Pons </a:t>
            </a:r>
            <a:r>
              <a:rPr lang="es-ES_tradnl" sz="1400" dirty="0" err="1"/>
              <a:t>Bordería</a:t>
            </a:r>
            <a:r>
              <a:rPr lang="es-ES_tradnl" sz="1400" dirty="0"/>
              <a:t> (2014): “</a:t>
            </a:r>
            <a:r>
              <a:rPr lang="es-ES_tradnl" altLang="ja-JP" sz="1400" dirty="0" err="1"/>
              <a:t>Paths</a:t>
            </a:r>
            <a:r>
              <a:rPr lang="es-ES_tradnl" altLang="ja-JP" sz="1400" dirty="0"/>
              <a:t> of </a:t>
            </a:r>
            <a:r>
              <a:rPr lang="es-ES_tradnl" altLang="ja-JP" sz="1400" dirty="0" err="1"/>
              <a:t>grammaticalization</a:t>
            </a:r>
            <a:r>
              <a:rPr lang="es-ES_tradnl" altLang="ja-JP" sz="1400" dirty="0"/>
              <a:t> in </a:t>
            </a:r>
            <a:r>
              <a:rPr lang="es-ES_tradnl" altLang="ja-JP" sz="1400" dirty="0" err="1"/>
              <a:t>Spanish</a:t>
            </a:r>
            <a:r>
              <a:rPr lang="es-ES_tradnl" altLang="ja-JP" sz="1400" dirty="0"/>
              <a:t> </a:t>
            </a:r>
            <a:r>
              <a:rPr lang="es-ES_tradnl" altLang="ja-JP" sz="1400" i="1" dirty="0"/>
              <a:t>o sea</a:t>
            </a:r>
            <a:r>
              <a:rPr lang="es-ES_tradnl" sz="1400" dirty="0"/>
              <a:t>”</a:t>
            </a:r>
            <a:r>
              <a:rPr lang="es-ES_tradnl" altLang="ja-JP" sz="1400" dirty="0"/>
              <a:t>. </a:t>
            </a:r>
            <a:r>
              <a:rPr lang="es-ES_tradnl" altLang="ja-JP" sz="1400" dirty="0" err="1"/>
              <a:t>Chiara</a:t>
            </a:r>
            <a:r>
              <a:rPr lang="es-ES_tradnl" altLang="ja-JP" sz="1400" dirty="0"/>
              <a:t> </a:t>
            </a:r>
            <a:r>
              <a:rPr lang="es-ES_tradnl" altLang="ja-JP" sz="1400" dirty="0" err="1"/>
              <a:t>Ghezzi</a:t>
            </a:r>
            <a:r>
              <a:rPr lang="es-ES_tradnl" altLang="ja-JP" sz="1400" dirty="0"/>
              <a:t> y </a:t>
            </a:r>
            <a:r>
              <a:rPr lang="es-ES_tradnl" altLang="ja-JP" sz="1400" dirty="0" err="1"/>
              <a:t>Piera</a:t>
            </a:r>
            <a:r>
              <a:rPr lang="es-ES_tradnl" altLang="ja-JP" sz="1400" dirty="0"/>
              <a:t> </a:t>
            </a:r>
            <a:r>
              <a:rPr lang="es-ES_tradnl" altLang="ja-JP" sz="1400" dirty="0" err="1"/>
              <a:t>Molinelli</a:t>
            </a:r>
            <a:r>
              <a:rPr lang="es-ES_tradnl" altLang="ja-JP" sz="1400" dirty="0"/>
              <a:t>: </a:t>
            </a:r>
            <a:r>
              <a:rPr lang="es-ES_tradnl" altLang="ja-JP" sz="1400" i="1" dirty="0" err="1"/>
              <a:t>Pragmatic</a:t>
            </a:r>
            <a:r>
              <a:rPr lang="es-ES_tradnl" altLang="ja-JP" sz="1400" i="1" dirty="0"/>
              <a:t> </a:t>
            </a:r>
            <a:r>
              <a:rPr lang="es-ES_tradnl" altLang="ja-JP" sz="1400" i="1" dirty="0" err="1"/>
              <a:t>Markers</a:t>
            </a:r>
            <a:r>
              <a:rPr lang="es-ES_tradnl" altLang="ja-JP" sz="1400" i="1" dirty="0"/>
              <a:t> </a:t>
            </a:r>
            <a:r>
              <a:rPr lang="es-ES_tradnl" altLang="ja-JP" sz="1400" i="1" dirty="0" err="1"/>
              <a:t>from</a:t>
            </a:r>
            <a:r>
              <a:rPr lang="es-ES_tradnl" altLang="ja-JP" sz="1400" i="1" dirty="0"/>
              <a:t> </a:t>
            </a:r>
            <a:r>
              <a:rPr lang="es-ES_tradnl" altLang="ja-JP" sz="1400" i="1" dirty="0" err="1"/>
              <a:t>Latin</a:t>
            </a:r>
            <a:r>
              <a:rPr lang="es-ES_tradnl" altLang="ja-JP" sz="1400" i="1" dirty="0"/>
              <a:t> </a:t>
            </a:r>
            <a:r>
              <a:rPr lang="es-ES_tradnl" altLang="ja-JP" sz="1400" i="1" dirty="0" err="1"/>
              <a:t>to</a:t>
            </a:r>
            <a:r>
              <a:rPr lang="es-ES_tradnl" altLang="ja-JP" sz="1400" i="1" dirty="0"/>
              <a:t> Romance </a:t>
            </a:r>
            <a:r>
              <a:rPr lang="es-ES_tradnl" altLang="ja-JP" sz="1400" i="1" dirty="0" err="1"/>
              <a:t>Languages</a:t>
            </a:r>
            <a:r>
              <a:rPr lang="es-ES_tradnl" altLang="ja-JP" sz="1400" dirty="0"/>
              <a:t>. Oxford, OUP.</a:t>
            </a:r>
          </a:p>
          <a:p>
            <a:r>
              <a:rPr lang="en-US" sz="1400" dirty="0"/>
              <a:t>Pons </a:t>
            </a:r>
            <a:r>
              <a:rPr lang="en-US" sz="1400" dirty="0" err="1"/>
              <a:t>Bordería</a:t>
            </a:r>
            <a:r>
              <a:rPr lang="en-US" sz="1400" dirty="0"/>
              <a:t>, Salvador (ed.) (2015): </a:t>
            </a:r>
            <a:r>
              <a:rPr lang="en-US" sz="1400" i="1" dirty="0"/>
              <a:t>Discourse Segmentation in Romance Languages</a:t>
            </a:r>
            <a:r>
              <a:rPr lang="en-US" sz="1400" dirty="0"/>
              <a:t>. Amsterdam,  John </a:t>
            </a:r>
            <a:r>
              <a:rPr lang="en-US" sz="1400" dirty="0" err="1"/>
              <a:t>Benjamins</a:t>
            </a:r>
            <a:r>
              <a:rPr lang="en-US" sz="1400" dirty="0"/>
              <a:t>.</a:t>
            </a:r>
            <a:endParaRPr lang="es-ES_tradnl" sz="1400" dirty="0"/>
          </a:p>
          <a:p>
            <a:r>
              <a:rPr lang="en-US" sz="1400" dirty="0"/>
              <a:t>Pons </a:t>
            </a:r>
            <a:r>
              <a:rPr lang="en-US" sz="1400" dirty="0" err="1"/>
              <a:t>Bordería</a:t>
            </a:r>
            <a:r>
              <a:rPr lang="en-US" sz="1400" dirty="0"/>
              <a:t>, Salvador and </a:t>
            </a:r>
            <a:r>
              <a:rPr lang="en-US" sz="1400" dirty="0" err="1"/>
              <a:t>Estellés</a:t>
            </a:r>
            <a:r>
              <a:rPr lang="en-US" sz="1400" dirty="0"/>
              <a:t> </a:t>
            </a:r>
            <a:r>
              <a:rPr lang="en-US" sz="1400" dirty="0" err="1"/>
              <a:t>Arguedas</a:t>
            </a:r>
            <a:r>
              <a:rPr lang="en-US" sz="1400" dirty="0"/>
              <a:t>, Maria (2009): Expressing digression linguistically: Do digressive markers exist? </a:t>
            </a:r>
            <a:r>
              <a:rPr lang="es-ES" sz="1400" i="1" dirty="0" err="1"/>
              <a:t>Journal</a:t>
            </a:r>
            <a:r>
              <a:rPr lang="es-ES" sz="1400" i="1" dirty="0"/>
              <a:t> of </a:t>
            </a:r>
            <a:r>
              <a:rPr lang="es-ES" sz="1400" i="1" dirty="0" err="1"/>
              <a:t>Pragmatics</a:t>
            </a:r>
            <a:r>
              <a:rPr lang="es-ES" sz="1400" dirty="0"/>
              <a:t>, 41:5, 921-936.</a:t>
            </a:r>
          </a:p>
          <a:p>
            <a:r>
              <a:rPr lang="es-ES" sz="1400" dirty="0"/>
              <a:t>Pons </a:t>
            </a:r>
            <a:r>
              <a:rPr lang="es-ES" sz="1400" dirty="0" err="1"/>
              <a:t>Bordería</a:t>
            </a:r>
            <a:r>
              <a:rPr lang="es-ES" sz="1400" dirty="0"/>
              <a:t>, Salvador and </a:t>
            </a:r>
            <a:r>
              <a:rPr lang="es-ES" sz="1400" dirty="0" err="1"/>
              <a:t>Salameh</a:t>
            </a:r>
            <a:r>
              <a:rPr lang="es-ES" sz="1400" dirty="0"/>
              <a:t> Jiménez, </a:t>
            </a:r>
            <a:r>
              <a:rPr lang="es-ES" sz="1400" dirty="0" err="1"/>
              <a:t>Shima</a:t>
            </a:r>
            <a:r>
              <a:rPr lang="es-ES" sz="1400" dirty="0"/>
              <a:t> (2015): “Periferia izquierda, </a:t>
            </a:r>
            <a:r>
              <a:rPr lang="es-ES" sz="1400" dirty="0" err="1"/>
              <a:t>perifereia</a:t>
            </a:r>
            <a:r>
              <a:rPr lang="es-ES" sz="1400" dirty="0"/>
              <a:t> derecha…¿de qué?”. </a:t>
            </a:r>
            <a:r>
              <a:rPr lang="es-ES" sz="1400" dirty="0" err="1"/>
              <a:t>Testualità</a:t>
            </a:r>
            <a:endParaRPr lang="es-ES_tradnl" sz="1400" dirty="0"/>
          </a:p>
          <a:p>
            <a:r>
              <a:rPr lang="es-ES" sz="1400" dirty="0">
                <a:hlinkClick r:id="rId3"/>
              </a:rPr>
              <a:t>Ruiz Gurillo</a:t>
            </a:r>
            <a:r>
              <a:rPr lang="es-ES" sz="1400" dirty="0"/>
              <a:t>, Leonor (2009): “</a:t>
            </a:r>
            <a:r>
              <a:rPr lang="es-ES" altLang="ja-JP" sz="1400" dirty="0">
                <a:hlinkClick r:id="rId4"/>
              </a:rPr>
              <a:t>¿Cómo se gestiona la ironía en la conversación?</a:t>
            </a:r>
            <a:r>
              <a:rPr lang="es-ES" sz="1400" dirty="0"/>
              <a:t>”</a:t>
            </a:r>
            <a:r>
              <a:rPr lang="es-ES" altLang="ja-JP" sz="1400" dirty="0"/>
              <a:t>. </a:t>
            </a:r>
            <a:r>
              <a:rPr lang="es-ES" altLang="ja-JP" sz="1400" dirty="0">
                <a:hlinkClick r:id="rId5"/>
              </a:rPr>
              <a:t>Rilce</a:t>
            </a:r>
            <a:r>
              <a:rPr lang="es-ES" altLang="ja-JP" sz="1400" dirty="0"/>
              <a:t>, 25,2, 363-377</a:t>
            </a:r>
            <a:endParaRPr lang="es-ES_tradnl" altLang="ja-JP" sz="1400" dirty="0"/>
          </a:p>
          <a:p>
            <a:r>
              <a:rPr lang="es-ES" sz="1400" dirty="0"/>
              <a:t>Ruiz </a:t>
            </a:r>
            <a:r>
              <a:rPr lang="es-ES" sz="1400" dirty="0" err="1"/>
              <a:t>Gurillo</a:t>
            </a:r>
            <a:r>
              <a:rPr lang="es-ES" sz="1400" dirty="0"/>
              <a:t>, Leonor (2010): “Interrelaciones entre fraseología y gramaticalización”, </a:t>
            </a:r>
            <a:r>
              <a:rPr lang="es-ES" sz="1400" i="1" dirty="0"/>
              <a:t>Revista de Filología Española</a:t>
            </a:r>
            <a:r>
              <a:rPr lang="es-ES" sz="1400" dirty="0"/>
              <a:t>, vol. LX, n.º 1, pp. 173-194</a:t>
            </a:r>
            <a:endParaRPr lang="es-ES_tradnl" sz="1400" dirty="0"/>
          </a:p>
          <a:p>
            <a:r>
              <a:rPr lang="es-ES_tradnl" sz="1400" dirty="0"/>
              <a:t>Ruiz </a:t>
            </a:r>
            <a:r>
              <a:rPr lang="es-ES_tradnl" sz="1400" dirty="0" err="1"/>
              <a:t>Gurillo</a:t>
            </a:r>
            <a:r>
              <a:rPr lang="es-ES_tradnl" sz="1400" dirty="0"/>
              <a:t>, Leonor y Belén Alvarado Ortega. 2013. </a:t>
            </a:r>
            <a:r>
              <a:rPr lang="es-ES_tradnl" sz="1400" i="1" dirty="0" err="1"/>
              <a:t>Irony</a:t>
            </a:r>
            <a:r>
              <a:rPr lang="es-ES_tradnl" sz="1400" i="1" dirty="0"/>
              <a:t> and Humor. </a:t>
            </a:r>
            <a:r>
              <a:rPr lang="es-ES_tradnl" sz="1400" i="1" dirty="0" err="1"/>
              <a:t>From</a:t>
            </a:r>
            <a:r>
              <a:rPr lang="es-ES_tradnl" sz="1400" i="1" dirty="0"/>
              <a:t> </a:t>
            </a:r>
            <a:r>
              <a:rPr lang="es-ES_tradnl" sz="1400" i="1" dirty="0" err="1"/>
              <a:t>Pragmatics</a:t>
            </a:r>
            <a:r>
              <a:rPr lang="es-ES_tradnl" sz="1400" i="1" dirty="0"/>
              <a:t> </a:t>
            </a:r>
            <a:r>
              <a:rPr lang="es-ES_tradnl" sz="1400" i="1" dirty="0" err="1"/>
              <a:t>to</a:t>
            </a:r>
            <a:r>
              <a:rPr lang="es-ES_tradnl" sz="1400" i="1" dirty="0"/>
              <a:t> </a:t>
            </a:r>
            <a:r>
              <a:rPr lang="es-ES_tradnl" sz="1400" i="1" dirty="0" err="1"/>
              <a:t>Discourse</a:t>
            </a:r>
            <a:r>
              <a:rPr lang="es-ES_tradnl" sz="1400" dirty="0"/>
              <a:t>. </a:t>
            </a:r>
            <a:r>
              <a:rPr lang="es-ES_tradnl" sz="1400" dirty="0" err="1"/>
              <a:t>Amsterdam</a:t>
            </a:r>
            <a:r>
              <a:rPr lang="es-ES_tradnl" sz="1400" dirty="0"/>
              <a:t>, John Benjamins.</a:t>
            </a:r>
          </a:p>
          <a:p>
            <a:endParaRPr lang="es-ES_tradnl" sz="1200" dirty="0"/>
          </a:p>
        </p:txBody>
      </p:sp>
    </p:spTree>
    <p:extLst>
      <p:ext uri="{BB962C8B-B14F-4D97-AF65-F5344CB8AC3E}">
        <p14:creationId xmlns:p14="http://schemas.microsoft.com/office/powerpoint/2010/main" val="335375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14003" y="2247603"/>
            <a:ext cx="2619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smtClean="0"/>
              <a:t>Thank</a:t>
            </a:r>
            <a:r>
              <a:rPr lang="es-ES" sz="4400" b="1" dirty="0" smtClean="0"/>
              <a:t> </a:t>
            </a:r>
            <a:r>
              <a:rPr lang="es-ES" sz="4400" b="1" dirty="0" err="1" smtClean="0"/>
              <a:t>you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82489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11250" y="1488043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Spanish</a:t>
            </a:r>
            <a:r>
              <a:rPr lang="es-ES" dirty="0" smtClean="0"/>
              <a:t> DPDE, a </a:t>
            </a:r>
            <a:r>
              <a:rPr lang="es-ES" dirty="0" err="1" smtClean="0"/>
              <a:t>joint</a:t>
            </a:r>
            <a:r>
              <a:rPr lang="es-ES" dirty="0" smtClean="0"/>
              <a:t> </a:t>
            </a:r>
            <a:r>
              <a:rPr lang="es-ES" dirty="0" err="1" smtClean="0"/>
              <a:t>effort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more </a:t>
            </a:r>
            <a:r>
              <a:rPr lang="es-ES" dirty="0" err="1" smtClean="0"/>
              <a:t>than</a:t>
            </a:r>
            <a:r>
              <a:rPr lang="es-ES" dirty="0" smtClean="0"/>
              <a:t> </a:t>
            </a:r>
            <a:r>
              <a:rPr lang="es-ES" dirty="0" err="1" smtClean="0"/>
              <a:t>thirty</a:t>
            </a:r>
            <a:r>
              <a:rPr lang="es-ES" dirty="0" smtClean="0"/>
              <a:t> </a:t>
            </a:r>
            <a:r>
              <a:rPr lang="es-ES" dirty="0" err="1" smtClean="0"/>
              <a:t>co-authors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1111250" y="2430502"/>
            <a:ext cx="1850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Online </a:t>
            </a:r>
            <a:r>
              <a:rPr lang="es-ES" dirty="0" err="1" smtClean="0"/>
              <a:t>since</a:t>
            </a:r>
            <a:r>
              <a:rPr lang="es-ES" dirty="0" smtClean="0"/>
              <a:t> 2003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111250" y="2698750"/>
            <a:ext cx="392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More </a:t>
            </a:r>
            <a:r>
              <a:rPr lang="es-ES" dirty="0" err="1" smtClean="0"/>
              <a:t>than</a:t>
            </a:r>
            <a:r>
              <a:rPr lang="es-ES" dirty="0" smtClean="0"/>
              <a:t> </a:t>
            </a:r>
            <a:r>
              <a:rPr lang="es-ES" dirty="0" err="1" smtClean="0"/>
              <a:t>one-hundred</a:t>
            </a:r>
            <a:r>
              <a:rPr lang="es-ES" dirty="0" smtClean="0"/>
              <a:t> </a:t>
            </a:r>
            <a:r>
              <a:rPr lang="es-ES" dirty="0" err="1" smtClean="0"/>
              <a:t>thousand</a:t>
            </a:r>
            <a:r>
              <a:rPr lang="es-ES" dirty="0" smtClean="0"/>
              <a:t> </a:t>
            </a:r>
            <a:r>
              <a:rPr lang="es-ES" dirty="0" err="1" smtClean="0"/>
              <a:t>visits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111250" y="3064364"/>
            <a:ext cx="6007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outcome</a:t>
            </a:r>
            <a:r>
              <a:rPr lang="es-ES" dirty="0" smtClean="0"/>
              <a:t> of                - a </a:t>
            </a:r>
            <a:r>
              <a:rPr lang="es-ES" dirty="0" err="1" smtClean="0"/>
              <a:t>huge</a:t>
            </a:r>
            <a:r>
              <a:rPr lang="es-ES" dirty="0" smtClean="0"/>
              <a:t> </a:t>
            </a:r>
            <a:r>
              <a:rPr lang="es-ES" dirty="0" err="1" smtClean="0"/>
              <a:t>effort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descriptive</a:t>
            </a:r>
            <a:r>
              <a:rPr lang="es-ES" dirty="0" smtClean="0"/>
              <a:t> </a:t>
            </a:r>
            <a:r>
              <a:rPr lang="es-ES" dirty="0" err="1" smtClean="0"/>
              <a:t>side</a:t>
            </a:r>
            <a:endParaRPr lang="es-ES" dirty="0" smtClean="0"/>
          </a:p>
          <a:p>
            <a:r>
              <a:rPr lang="es-ES" dirty="0"/>
              <a:t>	</a:t>
            </a:r>
            <a:r>
              <a:rPr lang="es-ES" dirty="0" smtClean="0"/>
              <a:t>				- a </a:t>
            </a:r>
            <a:r>
              <a:rPr lang="es-ES" dirty="0" err="1" smtClean="0"/>
              <a:t>conscious</a:t>
            </a:r>
            <a:r>
              <a:rPr lang="es-ES" dirty="0" smtClean="0"/>
              <a:t> </a:t>
            </a:r>
            <a:r>
              <a:rPr lang="es-ES" dirty="0" err="1" smtClean="0"/>
              <a:t>task</a:t>
            </a:r>
            <a:r>
              <a:rPr lang="es-ES" dirty="0" smtClean="0"/>
              <a:t> of  </a:t>
            </a:r>
            <a:r>
              <a:rPr lang="es-ES" dirty="0" err="1" smtClean="0"/>
              <a:t>organization</a:t>
            </a:r>
            <a:endParaRPr lang="es-ES" dirty="0" smtClean="0"/>
          </a:p>
          <a:p>
            <a:r>
              <a:rPr lang="es-ES" dirty="0"/>
              <a:t>	</a:t>
            </a:r>
            <a:r>
              <a:rPr lang="es-ES" dirty="0" smtClean="0"/>
              <a:t>					</a:t>
            </a:r>
            <a:r>
              <a:rPr lang="es-ES" dirty="0" err="1" smtClean="0"/>
              <a:t>Description</a:t>
            </a:r>
            <a:r>
              <a:rPr lang="es-ES" dirty="0" smtClean="0"/>
              <a:t> </a:t>
            </a:r>
            <a:r>
              <a:rPr lang="es-ES" dirty="0" smtClean="0">
                <a:sym typeface="Wingdings"/>
              </a:rPr>
              <a:t> </a:t>
            </a:r>
            <a:r>
              <a:rPr lang="es-ES" dirty="0" err="1" smtClean="0">
                <a:sym typeface="Wingdings"/>
              </a:rPr>
              <a:t>Definition</a:t>
            </a:r>
            <a:r>
              <a:rPr lang="es-ES" dirty="0" smtClean="0"/>
              <a:t>	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432321" y="4490354"/>
            <a:ext cx="8229600" cy="1972399"/>
          </a:xfrm>
        </p:spPr>
        <p:txBody>
          <a:bodyPr/>
          <a:lstStyle/>
          <a:p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 </a:t>
            </a:r>
            <a:r>
              <a:rPr lang="es-E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From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theory</a:t>
            </a:r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alphaModFix amt="29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1"/>
            <a:ext cx="9144000" cy="449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2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68375" y="1695708"/>
            <a:ext cx="763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Starting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r>
              <a:rPr lang="es-ES" dirty="0" smtClean="0"/>
              <a:t>: a global </a:t>
            </a:r>
            <a:r>
              <a:rPr lang="es-ES" dirty="0" err="1" smtClean="0"/>
              <a:t>view</a:t>
            </a:r>
            <a:r>
              <a:rPr lang="es-ES" dirty="0" smtClean="0"/>
              <a:t> of </a:t>
            </a:r>
            <a:r>
              <a:rPr lang="es-ES" dirty="0" err="1" smtClean="0"/>
              <a:t>DMs</a:t>
            </a:r>
            <a:r>
              <a:rPr lang="es-ES" dirty="0" smtClean="0"/>
              <a:t> </a:t>
            </a:r>
            <a:r>
              <a:rPr lang="es-ES" dirty="0" err="1" smtClean="0"/>
              <a:t>developed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Val.Es.Co</a:t>
            </a:r>
            <a:r>
              <a:rPr lang="es-ES" dirty="0" smtClean="0"/>
              <a:t>.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965607" y="261793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Onomasiology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968375" y="2942709"/>
            <a:ext cx="107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Polysemy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947319" y="3295359"/>
            <a:ext cx="177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Spoken</a:t>
            </a:r>
            <a:r>
              <a:rPr lang="es-ES" dirty="0" smtClean="0"/>
              <a:t> </a:t>
            </a:r>
            <a:r>
              <a:rPr lang="es-ES" dirty="0" err="1" smtClean="0"/>
              <a:t>language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949900" y="3682979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a </a:t>
            </a:r>
            <a:r>
              <a:rPr lang="es-ES" dirty="0" err="1" smtClean="0"/>
              <a:t>theory</a:t>
            </a:r>
            <a:r>
              <a:rPr lang="es-ES" dirty="0" smtClean="0"/>
              <a:t> of </a:t>
            </a:r>
            <a:r>
              <a:rPr lang="es-ES" dirty="0" err="1" smtClean="0"/>
              <a:t>discourse</a:t>
            </a:r>
            <a:r>
              <a:rPr lang="es-ES" dirty="0" smtClean="0"/>
              <a:t> </a:t>
            </a:r>
            <a:r>
              <a:rPr lang="es-ES" dirty="0" err="1" smtClean="0"/>
              <a:t>units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CuadroTexto 7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71649" y="1424980"/>
            <a:ext cx="8229600" cy="765770"/>
          </a:xfrm>
        </p:spPr>
        <p:txBody>
          <a:bodyPr/>
          <a:lstStyle/>
          <a:p>
            <a:pPr algn="l"/>
            <a:r>
              <a:rPr lang="es-ES" b="1" dirty="0" smtClean="0">
                <a:solidFill>
                  <a:srgbClr val="0070C0"/>
                </a:solidFill>
              </a:rPr>
              <a:t>	</a:t>
            </a:r>
            <a:r>
              <a:rPr lang="es-ES" sz="3200" b="1" dirty="0" smtClean="0">
                <a:solidFill>
                  <a:srgbClr val="0070C0"/>
                </a:solidFill>
              </a:rPr>
              <a:t>2.1. </a:t>
            </a:r>
            <a:r>
              <a:rPr lang="es-ES" sz="3200" b="1" dirty="0" err="1" smtClean="0">
                <a:solidFill>
                  <a:srgbClr val="0070C0"/>
                </a:solidFill>
              </a:rPr>
              <a:t>Onomasiology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78815" y="2771199"/>
            <a:ext cx="502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DRDs</a:t>
            </a:r>
            <a:r>
              <a:rPr lang="es-ES" dirty="0" smtClean="0"/>
              <a:t> are </a:t>
            </a:r>
            <a:r>
              <a:rPr lang="es-ES" dirty="0" err="1" smtClean="0"/>
              <a:t>approached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a </a:t>
            </a:r>
            <a:r>
              <a:rPr lang="es-ES" dirty="0" err="1" smtClean="0"/>
              <a:t>functional</a:t>
            </a:r>
            <a:r>
              <a:rPr lang="es-ES" dirty="0" smtClean="0"/>
              <a:t> </a:t>
            </a:r>
            <a:r>
              <a:rPr lang="es-ES" dirty="0" err="1" smtClean="0"/>
              <a:t>perspective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16000" y="3143250"/>
            <a:ext cx="58945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DRDs</a:t>
            </a:r>
            <a:r>
              <a:rPr lang="es-ES" dirty="0" smtClean="0"/>
              <a:t> are </a:t>
            </a:r>
            <a:r>
              <a:rPr lang="es-ES" dirty="0" err="1" smtClean="0"/>
              <a:t>not</a:t>
            </a:r>
            <a:r>
              <a:rPr lang="es-ES" dirty="0" smtClean="0"/>
              <a:t> a </a:t>
            </a:r>
            <a:r>
              <a:rPr lang="es-ES" dirty="0" err="1" smtClean="0"/>
              <a:t>grammatical</a:t>
            </a:r>
            <a:r>
              <a:rPr lang="es-ES" dirty="0" smtClean="0"/>
              <a:t> </a:t>
            </a:r>
            <a:r>
              <a:rPr lang="es-ES" dirty="0" err="1" smtClean="0"/>
              <a:t>category</a:t>
            </a:r>
            <a:endParaRPr lang="es-ES" dirty="0" smtClean="0"/>
          </a:p>
          <a:p>
            <a:r>
              <a:rPr lang="es-ES" dirty="0" err="1" smtClean="0"/>
              <a:t>DRDs</a:t>
            </a:r>
            <a:r>
              <a:rPr lang="es-ES" dirty="0" smtClean="0"/>
              <a:t> are procedural </a:t>
            </a:r>
            <a:r>
              <a:rPr lang="es-ES" dirty="0" err="1" smtClean="0"/>
              <a:t>linguistic</a:t>
            </a:r>
            <a:r>
              <a:rPr lang="es-ES" dirty="0" smtClean="0"/>
              <a:t> </a:t>
            </a:r>
            <a:r>
              <a:rPr lang="es-ES" dirty="0" err="1" smtClean="0"/>
              <a:t>units</a:t>
            </a:r>
            <a:endParaRPr lang="es-ES" dirty="0" smtClean="0"/>
          </a:p>
          <a:p>
            <a:r>
              <a:rPr lang="es-ES" dirty="0" err="1" smtClean="0"/>
              <a:t>DRDs</a:t>
            </a:r>
            <a:r>
              <a:rPr lang="es-ES" dirty="0" smtClean="0"/>
              <a:t> are </a:t>
            </a:r>
            <a:r>
              <a:rPr lang="es-ES" dirty="0" err="1" smtClean="0"/>
              <a:t>homonymic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word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counterparts</a:t>
            </a:r>
            <a:endParaRPr lang="es-ES" dirty="0" smtClean="0"/>
          </a:p>
          <a:p>
            <a:r>
              <a:rPr lang="es-ES" dirty="0" smtClean="0"/>
              <a:t>(</a:t>
            </a:r>
            <a:r>
              <a:rPr lang="es-ES" dirty="0" err="1" smtClean="0"/>
              <a:t>though</a:t>
            </a:r>
            <a:r>
              <a:rPr lang="es-ES" dirty="0" smtClean="0"/>
              <a:t> </a:t>
            </a:r>
            <a:r>
              <a:rPr lang="es-ES" dirty="0" err="1" smtClean="0"/>
              <a:t>diachronically</a:t>
            </a:r>
            <a:r>
              <a:rPr lang="es-ES" dirty="0" smtClean="0"/>
              <a:t> </a:t>
            </a:r>
            <a:r>
              <a:rPr lang="es-ES" dirty="0" err="1" smtClean="0"/>
              <a:t>related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DRDs</a:t>
            </a:r>
            <a:r>
              <a:rPr lang="es-ES" dirty="0" smtClean="0"/>
              <a:t> are </a:t>
            </a:r>
            <a:r>
              <a:rPr lang="es-ES" dirty="0" err="1" smtClean="0"/>
              <a:t>polyfunctional</a:t>
            </a:r>
            <a:r>
              <a:rPr lang="es-ES" dirty="0" smtClean="0"/>
              <a:t> (at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type</a:t>
            </a:r>
            <a:r>
              <a:rPr lang="es-ES" dirty="0" smtClean="0"/>
              <a:t> and at </a:t>
            </a:r>
            <a:r>
              <a:rPr lang="es-ES" dirty="0" err="1" smtClean="0"/>
              <a:t>the</a:t>
            </a:r>
            <a:r>
              <a:rPr lang="es-ES" dirty="0" smtClean="0"/>
              <a:t>  </a:t>
            </a:r>
            <a:r>
              <a:rPr lang="es-ES" dirty="0" err="1" smtClean="0"/>
              <a:t>token</a:t>
            </a:r>
            <a:r>
              <a:rPr lang="es-ES" dirty="0" smtClean="0"/>
              <a:t> </a:t>
            </a:r>
            <a:r>
              <a:rPr lang="es-ES" dirty="0" err="1" smtClean="0"/>
              <a:t>levels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12875" y="2698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1412875" y="1841500"/>
            <a:ext cx="699309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						</a:t>
            </a:r>
            <a:r>
              <a:rPr lang="es-ES" dirty="0" err="1" smtClean="0"/>
              <a:t>connection</a:t>
            </a:r>
            <a:r>
              <a:rPr lang="es-ES" dirty="0" smtClean="0"/>
              <a:t> (</a:t>
            </a:r>
            <a:r>
              <a:rPr lang="es-ES" dirty="0" err="1" smtClean="0"/>
              <a:t>message</a:t>
            </a:r>
            <a:r>
              <a:rPr lang="es-ES" dirty="0" smtClean="0"/>
              <a:t> </a:t>
            </a:r>
            <a:r>
              <a:rPr lang="es-ES" dirty="0"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s-ES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s-ES" dirty="0" err="1" smtClean="0">
                <a:sym typeface="Wingdings"/>
              </a:rPr>
              <a:t>message</a:t>
            </a:r>
            <a:r>
              <a:rPr lang="es-ES" dirty="0" smtClean="0">
                <a:sym typeface="Wingdings"/>
              </a:rPr>
              <a:t>)</a:t>
            </a:r>
          </a:p>
          <a:p>
            <a:r>
              <a:rPr lang="es-ES" dirty="0">
                <a:sym typeface="Wingdings"/>
              </a:rPr>
              <a:t>	</a:t>
            </a:r>
            <a:r>
              <a:rPr lang="es-ES" dirty="0" smtClean="0">
                <a:sym typeface="Wingdings"/>
              </a:rPr>
              <a:t>						-</a:t>
            </a:r>
            <a:r>
              <a:rPr lang="es-ES" dirty="0" err="1" smtClean="0">
                <a:sym typeface="Wingdings"/>
              </a:rPr>
              <a:t>argumentative</a:t>
            </a:r>
            <a:r>
              <a:rPr lang="es-ES" dirty="0" smtClean="0">
                <a:sym typeface="Wingdings"/>
              </a:rPr>
              <a:t> (</a:t>
            </a:r>
            <a:r>
              <a:rPr lang="es-ES" dirty="0" err="1" smtClean="0">
                <a:sym typeface="Wingdings"/>
              </a:rPr>
              <a:t>moreover</a:t>
            </a:r>
            <a:r>
              <a:rPr lang="es-ES" dirty="0" smtClean="0">
                <a:sym typeface="Wingdings"/>
              </a:rPr>
              <a:t>)</a:t>
            </a:r>
          </a:p>
          <a:p>
            <a:r>
              <a:rPr lang="es-ES" dirty="0">
                <a:sym typeface="Wingdings"/>
              </a:rPr>
              <a:t>	</a:t>
            </a:r>
            <a:r>
              <a:rPr lang="es-ES" dirty="0" smtClean="0">
                <a:sym typeface="Wingdings"/>
              </a:rPr>
              <a:t>						-</a:t>
            </a:r>
            <a:r>
              <a:rPr lang="es-ES" dirty="0" err="1" smtClean="0">
                <a:sym typeface="Wingdings"/>
              </a:rPr>
              <a:t>reformulative</a:t>
            </a:r>
            <a:r>
              <a:rPr lang="es-ES" dirty="0" smtClean="0">
                <a:sym typeface="Wingdings"/>
              </a:rPr>
              <a:t> (in </a:t>
            </a:r>
            <a:r>
              <a:rPr lang="es-ES" dirty="0" err="1" smtClean="0">
                <a:sym typeface="Wingdings"/>
              </a:rPr>
              <a:t>fact</a:t>
            </a:r>
            <a:r>
              <a:rPr lang="es-ES" dirty="0" smtClean="0">
                <a:sym typeface="Wingdings"/>
              </a:rPr>
              <a:t>)</a:t>
            </a:r>
          </a:p>
          <a:p>
            <a:r>
              <a:rPr lang="es-ES" dirty="0">
                <a:sym typeface="Wingdings"/>
              </a:rPr>
              <a:t>	</a:t>
            </a:r>
            <a:r>
              <a:rPr lang="es-ES" dirty="0" smtClean="0">
                <a:sym typeface="Wingdings"/>
              </a:rPr>
              <a:t>						-</a:t>
            </a:r>
            <a:r>
              <a:rPr lang="es-ES" dirty="0" err="1" smtClean="0">
                <a:sym typeface="Wingdings"/>
              </a:rPr>
              <a:t>structuring</a:t>
            </a:r>
            <a:r>
              <a:rPr lang="es-ES" dirty="0" smtClean="0">
                <a:sym typeface="Wingdings"/>
              </a:rPr>
              <a:t> (</a:t>
            </a:r>
            <a:r>
              <a:rPr lang="es-ES" dirty="0" err="1" smtClean="0">
                <a:sym typeface="Wingdings"/>
              </a:rPr>
              <a:t>on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the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one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side</a:t>
            </a:r>
            <a:r>
              <a:rPr lang="es-ES" dirty="0" smtClean="0">
                <a:sym typeface="Wingdings"/>
              </a:rPr>
              <a:t>)</a:t>
            </a:r>
          </a:p>
          <a:p>
            <a:endParaRPr lang="es-ES" dirty="0">
              <a:sym typeface="Wingdings"/>
            </a:endParaRPr>
          </a:p>
          <a:p>
            <a:r>
              <a:rPr lang="es-ES" dirty="0" err="1"/>
              <a:t>Discourse</a:t>
            </a:r>
            <a:r>
              <a:rPr lang="es-ES" dirty="0"/>
              <a:t> </a:t>
            </a:r>
            <a:r>
              <a:rPr lang="es-ES" dirty="0" err="1"/>
              <a:t>markedness</a:t>
            </a:r>
            <a:r>
              <a:rPr lang="es-ES" dirty="0"/>
              <a:t> </a:t>
            </a:r>
            <a:r>
              <a:rPr lang="es-ES" dirty="0" smtClean="0">
                <a:sym typeface="Wingdings"/>
              </a:rPr>
              <a:t>	     	modal </a:t>
            </a:r>
            <a:r>
              <a:rPr lang="es-ES" dirty="0" err="1" smtClean="0">
                <a:sym typeface="Wingdings"/>
              </a:rPr>
              <a:t>function</a:t>
            </a:r>
            <a:r>
              <a:rPr lang="es-ES" dirty="0" smtClean="0">
                <a:sym typeface="Wingdings"/>
              </a:rPr>
              <a:t> (speaker </a:t>
            </a:r>
            <a:r>
              <a:rPr lang="es-ES" dirty="0" smtClean="0"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s-ES" dirty="0">
                <a:sym typeface="Wingdings"/>
              </a:rPr>
              <a:t> </a:t>
            </a:r>
            <a:r>
              <a:rPr lang="es-ES" dirty="0" err="1" smtClean="0"/>
              <a:t>message</a:t>
            </a:r>
            <a:r>
              <a:rPr lang="es-ES" dirty="0" smtClean="0"/>
              <a:t>)</a:t>
            </a:r>
          </a:p>
          <a:p>
            <a:r>
              <a:rPr lang="es-ES" dirty="0"/>
              <a:t>	</a:t>
            </a:r>
            <a:r>
              <a:rPr lang="es-ES" dirty="0" smtClean="0"/>
              <a:t>						-</a:t>
            </a:r>
            <a:r>
              <a:rPr lang="es-ES" dirty="0" err="1" smtClean="0"/>
              <a:t>stressing</a:t>
            </a:r>
            <a:r>
              <a:rPr lang="es-ES" dirty="0" smtClean="0"/>
              <a:t> (</a:t>
            </a:r>
            <a:r>
              <a:rPr lang="es-ES" dirty="0" err="1" smtClean="0"/>
              <a:t>just</a:t>
            </a:r>
            <a:r>
              <a:rPr lang="es-ES" dirty="0" smtClean="0"/>
              <a:t>)</a:t>
            </a:r>
          </a:p>
          <a:p>
            <a:r>
              <a:rPr lang="es-ES" dirty="0"/>
              <a:t>	</a:t>
            </a:r>
            <a:r>
              <a:rPr lang="es-ES" dirty="0" smtClean="0"/>
              <a:t>						-</a:t>
            </a:r>
            <a:r>
              <a:rPr lang="es-ES" dirty="0" err="1" smtClean="0"/>
              <a:t>hedging</a:t>
            </a:r>
            <a:r>
              <a:rPr lang="es-ES" dirty="0" smtClean="0"/>
              <a:t> (</a:t>
            </a:r>
            <a:r>
              <a:rPr lang="es-ES" dirty="0" err="1" smtClean="0"/>
              <a:t>well</a:t>
            </a:r>
            <a:r>
              <a:rPr lang="es-ES" dirty="0" smtClean="0"/>
              <a:t>)</a:t>
            </a:r>
          </a:p>
          <a:p>
            <a:endParaRPr lang="es-ES" dirty="0"/>
          </a:p>
          <a:p>
            <a:r>
              <a:rPr lang="es-ES" dirty="0" smtClean="0"/>
              <a:t>					</a:t>
            </a:r>
            <a:r>
              <a:rPr lang="es-ES" dirty="0"/>
              <a:t>	</a:t>
            </a:r>
            <a:r>
              <a:rPr lang="es-ES" dirty="0" smtClean="0"/>
              <a:t> </a:t>
            </a:r>
            <a:r>
              <a:rPr lang="es-ES" dirty="0" err="1" smtClean="0"/>
              <a:t>interactive</a:t>
            </a:r>
            <a:r>
              <a:rPr lang="es-ES" dirty="0" smtClean="0"/>
              <a:t> </a:t>
            </a: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>
                <a:sym typeface="Wingdings"/>
              </a:rPr>
              <a:t>(speaker </a:t>
            </a:r>
            <a:r>
              <a:rPr lang="es-ES" dirty="0"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s-E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/>
              <a:t>hearer</a:t>
            </a:r>
            <a:r>
              <a:rPr lang="es-ES" dirty="0"/>
              <a:t>)</a:t>
            </a:r>
          </a:p>
          <a:p>
            <a:endParaRPr lang="es-ES" dirty="0"/>
          </a:p>
        </p:txBody>
      </p:sp>
      <p:sp>
        <p:nvSpPr>
          <p:cNvPr id="4" name="Abrir llave 3"/>
          <p:cNvSpPr/>
          <p:nvPr/>
        </p:nvSpPr>
        <p:spPr>
          <a:xfrm>
            <a:off x="3875458" y="1926973"/>
            <a:ext cx="339014" cy="295032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-161365" y="-35271"/>
            <a:ext cx="9520518" cy="109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5056094" y="504132"/>
            <a:ext cx="371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Training </a:t>
            </a:r>
            <a:r>
              <a:rPr lang="es-ES_tradnl" b="1" dirty="0" err="1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School</a:t>
            </a:r>
            <a:r>
              <a:rPr lang="es-ES_tradnl" b="1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Valencia 2016</a:t>
            </a:r>
            <a:endParaRPr lang="es-ES_tradnl" b="1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85000"/>
          </a:blip>
          <a:stretch>
            <a:fillRect/>
          </a:stretch>
        </p:blipFill>
        <p:spPr>
          <a:xfrm>
            <a:off x="0" y="-35271"/>
            <a:ext cx="2223247" cy="10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2483</TotalTime>
  <Words>2698</Words>
  <Application>Microsoft Macintosh PowerPoint</Application>
  <PresentationFormat>Presentación en pantalla (4:3)</PresentationFormat>
  <Paragraphs>332</Paragraphs>
  <Slides>45</Slides>
  <Notes>3</Notes>
  <HiddenSlides>45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Tema de Office</vt:lpstr>
      <vt:lpstr>Methodological issues on DRDs dictionary construction:  The case of the DPDE</vt:lpstr>
      <vt:lpstr>Introduction</vt:lpstr>
      <vt:lpstr>Presentación de PowerPoint</vt:lpstr>
      <vt:lpstr>Presentación de PowerPoint</vt:lpstr>
      <vt:lpstr>Presentación de PowerPoint</vt:lpstr>
      <vt:lpstr>2. From theory…</vt:lpstr>
      <vt:lpstr>Presentación de PowerPoint</vt:lpstr>
      <vt:lpstr> 2.1. Onomasiology</vt:lpstr>
      <vt:lpstr>Presentación de PowerPoint</vt:lpstr>
      <vt:lpstr>2.2. Polysemy</vt:lpstr>
      <vt:lpstr>2.3. Spoken language</vt:lpstr>
      <vt:lpstr>2.4. Discourse units</vt:lpstr>
      <vt:lpstr>Presentación de PowerPoint</vt:lpstr>
      <vt:lpstr>Presentación de PowerPoint</vt:lpstr>
      <vt:lpstr>3. …to practice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3.1 Macrostructure problems: list of DRDs</vt:lpstr>
      <vt:lpstr>Presentación de PowerPoint</vt:lpstr>
      <vt:lpstr>Presentación de PowerPoint</vt:lpstr>
      <vt:lpstr>3.2. Macrostructure: dictionary design</vt:lpstr>
      <vt:lpstr>Presentación de PowerPoint</vt:lpstr>
      <vt:lpstr>Presentación de PowerPoint</vt:lpstr>
      <vt:lpstr>3.3. Microstructure issues    3.3.1. Definition</vt:lpstr>
      <vt:lpstr>El día anterior había pillado al pequeño Xavier con el arma y se asustó. Primero decidió enterrarla en el jardín, recordó, luego pensó en regalarla a su cuñado Juan, y finalmente optó por tirarla al pantano.  The day before he had jammed little Xavier with a gun and he  scared. First, he decided to bury it in the garden, then he thought of given it to his brother-in-law, and finallly he decided to throw it into the pond </vt:lpstr>
      <vt:lpstr>Presentación de PowerPoint</vt:lpstr>
      <vt:lpstr> lo dicho  A: MI SOBRINA VIVE EN EL QUINTO↑     M: sí     A: y está diez años LUCHANDO↑// y ahora que se han      hecho mayores↑     M: sí     A: los de-ahora le han dao permiso/ ahora lo han puesto     M: ¡Ay! ¿vees?§//    aceptación   A: bueno  </vt:lpstr>
      <vt:lpstr>Presentación de PowerPoint</vt:lpstr>
      <vt:lpstr>3.3.2. Monosemy ~ polysemy</vt:lpstr>
      <vt:lpstr>Presentación de PowerPoint</vt:lpstr>
      <vt:lpstr>3.3.3. Secondary meanings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Comarca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Rivendel</dc:creator>
  <cp:lastModifiedBy>Rivendel</cp:lastModifiedBy>
  <cp:revision>36</cp:revision>
  <dcterms:created xsi:type="dcterms:W3CDTF">2016-01-19T20:20:21Z</dcterms:created>
  <dcterms:modified xsi:type="dcterms:W3CDTF">2016-03-21T07:48:00Z</dcterms:modified>
</cp:coreProperties>
</file>