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4" r:id="rId1"/>
  </p:sldMasterIdLst>
  <p:notesMasterIdLst>
    <p:notesMasterId r:id="rId46"/>
  </p:notesMasterIdLst>
  <p:handoutMasterIdLst>
    <p:handoutMasterId r:id="rId47"/>
  </p:handoutMasterIdLst>
  <p:sldIdLst>
    <p:sldId id="499" r:id="rId2"/>
    <p:sldId id="543" r:id="rId3"/>
    <p:sldId id="502" r:id="rId4"/>
    <p:sldId id="553" r:id="rId5"/>
    <p:sldId id="544" r:id="rId6"/>
    <p:sldId id="503" r:id="rId7"/>
    <p:sldId id="504" r:id="rId8"/>
    <p:sldId id="506" r:id="rId9"/>
    <p:sldId id="505" r:id="rId10"/>
    <p:sldId id="546" r:id="rId11"/>
    <p:sldId id="547" r:id="rId12"/>
    <p:sldId id="551" r:id="rId13"/>
    <p:sldId id="549" r:id="rId14"/>
    <p:sldId id="550" r:id="rId15"/>
    <p:sldId id="528" r:id="rId16"/>
    <p:sldId id="529" r:id="rId17"/>
    <p:sldId id="515" r:id="rId18"/>
    <p:sldId id="552" r:id="rId19"/>
    <p:sldId id="516" r:id="rId20"/>
    <p:sldId id="517" r:id="rId21"/>
    <p:sldId id="518" r:id="rId22"/>
    <p:sldId id="520" r:id="rId23"/>
    <p:sldId id="514" r:id="rId24"/>
    <p:sldId id="522" r:id="rId25"/>
    <p:sldId id="510" r:id="rId26"/>
    <p:sldId id="525" r:id="rId27"/>
    <p:sldId id="526" r:id="rId28"/>
    <p:sldId id="527" r:id="rId29"/>
    <p:sldId id="554" r:id="rId30"/>
    <p:sldId id="530" r:id="rId31"/>
    <p:sldId id="415" r:id="rId32"/>
    <p:sldId id="531" r:id="rId33"/>
    <p:sldId id="532" r:id="rId34"/>
    <p:sldId id="533" r:id="rId35"/>
    <p:sldId id="534" r:id="rId36"/>
    <p:sldId id="537" r:id="rId37"/>
    <p:sldId id="538" r:id="rId38"/>
    <p:sldId id="539" r:id="rId39"/>
    <p:sldId id="540" r:id="rId40"/>
    <p:sldId id="524" r:id="rId41"/>
    <p:sldId id="535" r:id="rId42"/>
    <p:sldId id="541" r:id="rId43"/>
    <p:sldId id="542" r:id="rId44"/>
    <p:sldId id="468" r:id="rId45"/>
  </p:sldIdLst>
  <p:sldSz cx="9906000" cy="6858000" type="A4"/>
  <p:notesSz cx="6797675" cy="9926638"/>
  <p:defaultTextStyle>
    <a:defPPr>
      <a:defRPr lang="en-GB"/>
    </a:defPPr>
    <a:lvl1pPr algn="r" rtl="0" fontAlgn="base">
      <a:spcBef>
        <a:spcPct val="0"/>
      </a:spcBef>
      <a:spcAft>
        <a:spcPct val="0"/>
      </a:spcAft>
      <a:defRPr sz="2800" b="1" kern="1200">
        <a:solidFill>
          <a:srgbClr val="0000FF"/>
        </a:solidFill>
        <a:effectLst>
          <a:outerShdw blurRad="38100" dist="38100" dir="2700000" algn="tl">
            <a:srgbClr val="000000">
              <a:alpha val="43137"/>
            </a:srgbClr>
          </a:outerShdw>
        </a:effectLst>
        <a:latin typeface="Arial" charset="0"/>
        <a:ea typeface="+mn-ea"/>
        <a:cs typeface="+mn-cs"/>
      </a:defRPr>
    </a:lvl1pPr>
    <a:lvl2pPr marL="457200" algn="r" rtl="0" fontAlgn="base">
      <a:spcBef>
        <a:spcPct val="0"/>
      </a:spcBef>
      <a:spcAft>
        <a:spcPct val="0"/>
      </a:spcAft>
      <a:defRPr sz="2800" b="1" kern="1200">
        <a:solidFill>
          <a:srgbClr val="0000FF"/>
        </a:solidFill>
        <a:effectLst>
          <a:outerShdw blurRad="38100" dist="38100" dir="2700000" algn="tl">
            <a:srgbClr val="000000">
              <a:alpha val="43137"/>
            </a:srgbClr>
          </a:outerShdw>
        </a:effectLst>
        <a:latin typeface="Arial" charset="0"/>
        <a:ea typeface="+mn-ea"/>
        <a:cs typeface="+mn-cs"/>
      </a:defRPr>
    </a:lvl2pPr>
    <a:lvl3pPr marL="914400" algn="r" rtl="0" fontAlgn="base">
      <a:spcBef>
        <a:spcPct val="0"/>
      </a:spcBef>
      <a:spcAft>
        <a:spcPct val="0"/>
      </a:spcAft>
      <a:defRPr sz="2800" b="1" kern="1200">
        <a:solidFill>
          <a:srgbClr val="0000FF"/>
        </a:solidFill>
        <a:effectLst>
          <a:outerShdw blurRad="38100" dist="38100" dir="2700000" algn="tl">
            <a:srgbClr val="000000">
              <a:alpha val="43137"/>
            </a:srgbClr>
          </a:outerShdw>
        </a:effectLst>
        <a:latin typeface="Arial" charset="0"/>
        <a:ea typeface="+mn-ea"/>
        <a:cs typeface="+mn-cs"/>
      </a:defRPr>
    </a:lvl3pPr>
    <a:lvl4pPr marL="1371600" algn="r" rtl="0" fontAlgn="base">
      <a:spcBef>
        <a:spcPct val="0"/>
      </a:spcBef>
      <a:spcAft>
        <a:spcPct val="0"/>
      </a:spcAft>
      <a:defRPr sz="2800" b="1" kern="1200">
        <a:solidFill>
          <a:srgbClr val="0000FF"/>
        </a:solidFill>
        <a:effectLst>
          <a:outerShdw blurRad="38100" dist="38100" dir="2700000" algn="tl">
            <a:srgbClr val="000000">
              <a:alpha val="43137"/>
            </a:srgbClr>
          </a:outerShdw>
        </a:effectLst>
        <a:latin typeface="Arial" charset="0"/>
        <a:ea typeface="+mn-ea"/>
        <a:cs typeface="+mn-cs"/>
      </a:defRPr>
    </a:lvl4pPr>
    <a:lvl5pPr marL="1828800" algn="r" rtl="0" fontAlgn="base">
      <a:spcBef>
        <a:spcPct val="0"/>
      </a:spcBef>
      <a:spcAft>
        <a:spcPct val="0"/>
      </a:spcAft>
      <a:defRPr sz="2800" b="1" kern="1200">
        <a:solidFill>
          <a:srgbClr val="0000FF"/>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2800" b="1" kern="1200">
        <a:solidFill>
          <a:srgbClr val="0000FF"/>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2800" b="1" kern="1200">
        <a:solidFill>
          <a:srgbClr val="0000FF"/>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2800" b="1" kern="1200">
        <a:solidFill>
          <a:srgbClr val="0000FF"/>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2800" b="1" kern="1200">
        <a:solidFill>
          <a:srgbClr val="0000FF"/>
        </a:solidFill>
        <a:effectLst>
          <a:outerShdw blurRad="38100" dist="38100" dir="2700000" algn="tl">
            <a:srgbClr val="000000">
              <a:alpha val="43137"/>
            </a:srgbClr>
          </a:outerShdw>
        </a:effectLst>
        <a:latin typeface="Arial"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deprins"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0000"/>
    <a:srgbClr val="FF9900"/>
    <a:srgbClr val="009900"/>
    <a:srgbClr val="003399"/>
    <a:srgbClr val="0000FF"/>
    <a:srgbClr val="FF6699"/>
    <a:srgbClr val="969696"/>
    <a:srgbClr val="9999FF"/>
    <a:srgbClr val="0054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48" autoAdjust="0"/>
    <p:restoredTop sz="94621" autoAdjust="0"/>
  </p:normalViewPr>
  <p:slideViewPr>
    <p:cSldViewPr>
      <p:cViewPr varScale="1">
        <p:scale>
          <a:sx n="87" d="100"/>
          <a:sy n="87" d="100"/>
        </p:scale>
        <p:origin x="714" y="90"/>
      </p:cViewPr>
      <p:guideLst>
        <p:guide orient="horz"/>
        <p:guide/>
      </p:guideLst>
    </p:cSldViewPr>
  </p:slideViewPr>
  <p:outlineViewPr>
    <p:cViewPr>
      <p:scale>
        <a:sx n="33" d="100"/>
        <a:sy n="33" d="100"/>
      </p:scale>
      <p:origin x="0" y="3537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5634" name="Rectangle 2"/>
          <p:cNvSpPr>
            <a:spLocks noGrp="1" noChangeArrowheads="1"/>
          </p:cNvSpPr>
          <p:nvPr>
            <p:ph type="hdr" sz="quarter"/>
          </p:nvPr>
        </p:nvSpPr>
        <p:spPr bwMode="auto">
          <a:xfrm>
            <a:off x="0" y="0"/>
            <a:ext cx="29464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391" tIns="45196" rIns="90391" bIns="45196" numCol="1" anchor="t" anchorCtr="0" compatLnSpc="1">
            <a:prstTxWarp prst="textNoShape">
              <a:avLst/>
            </a:prstTxWarp>
          </a:bodyPr>
          <a:lstStyle>
            <a:lvl1pPr algn="l" defTabSz="903288">
              <a:defRPr sz="1200" b="0">
                <a:solidFill>
                  <a:schemeClr val="tx1"/>
                </a:solidFill>
                <a:effectLst/>
              </a:defRPr>
            </a:lvl1pPr>
          </a:lstStyle>
          <a:p>
            <a:endParaRPr lang="en-GB"/>
          </a:p>
        </p:txBody>
      </p:sp>
      <p:sp>
        <p:nvSpPr>
          <p:cNvPr id="325635" name="Rectangle 3"/>
          <p:cNvSpPr>
            <a:spLocks noGrp="1" noChangeArrowheads="1"/>
          </p:cNvSpPr>
          <p:nvPr>
            <p:ph type="dt" sz="quarter" idx="1"/>
          </p:nvPr>
        </p:nvSpPr>
        <p:spPr bwMode="auto">
          <a:xfrm>
            <a:off x="3849688" y="0"/>
            <a:ext cx="29464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391" tIns="45196" rIns="90391" bIns="45196" numCol="1" anchor="t" anchorCtr="0" compatLnSpc="1">
            <a:prstTxWarp prst="textNoShape">
              <a:avLst/>
            </a:prstTxWarp>
          </a:bodyPr>
          <a:lstStyle>
            <a:lvl1pPr defTabSz="903288">
              <a:defRPr sz="1200" b="0">
                <a:solidFill>
                  <a:schemeClr val="tx1"/>
                </a:solidFill>
                <a:effectLst/>
              </a:defRPr>
            </a:lvl1pPr>
          </a:lstStyle>
          <a:p>
            <a:endParaRPr lang="en-GB"/>
          </a:p>
        </p:txBody>
      </p:sp>
      <p:sp>
        <p:nvSpPr>
          <p:cNvPr id="325636" name="Rectangle 4"/>
          <p:cNvSpPr>
            <a:spLocks noGrp="1" noChangeArrowheads="1"/>
          </p:cNvSpPr>
          <p:nvPr>
            <p:ph type="ftr" sz="quarter" idx="2"/>
          </p:nvPr>
        </p:nvSpPr>
        <p:spPr bwMode="auto">
          <a:xfrm>
            <a:off x="0" y="9429750"/>
            <a:ext cx="29464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391" tIns="45196" rIns="90391" bIns="45196" numCol="1" anchor="b" anchorCtr="0" compatLnSpc="1">
            <a:prstTxWarp prst="textNoShape">
              <a:avLst/>
            </a:prstTxWarp>
          </a:bodyPr>
          <a:lstStyle>
            <a:lvl1pPr algn="l" defTabSz="903288">
              <a:defRPr sz="1200" b="0">
                <a:solidFill>
                  <a:schemeClr val="tx1"/>
                </a:solidFill>
                <a:effectLst/>
              </a:defRPr>
            </a:lvl1pPr>
          </a:lstStyle>
          <a:p>
            <a:endParaRPr lang="en-GB"/>
          </a:p>
        </p:txBody>
      </p:sp>
      <p:sp>
        <p:nvSpPr>
          <p:cNvPr id="325637" name="Rectangle 5"/>
          <p:cNvSpPr>
            <a:spLocks noGrp="1" noChangeArrowheads="1"/>
          </p:cNvSpPr>
          <p:nvPr>
            <p:ph type="sldNum" sz="quarter" idx="3"/>
          </p:nvPr>
        </p:nvSpPr>
        <p:spPr bwMode="auto">
          <a:xfrm>
            <a:off x="3849688" y="9429750"/>
            <a:ext cx="29464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391" tIns="45196" rIns="90391" bIns="45196" numCol="1" anchor="b" anchorCtr="0" compatLnSpc="1">
            <a:prstTxWarp prst="textNoShape">
              <a:avLst/>
            </a:prstTxWarp>
          </a:bodyPr>
          <a:lstStyle>
            <a:lvl1pPr defTabSz="903288">
              <a:defRPr sz="1200" b="0">
                <a:solidFill>
                  <a:schemeClr val="tx1"/>
                </a:solidFill>
                <a:effectLst/>
              </a:defRPr>
            </a:lvl1pPr>
          </a:lstStyle>
          <a:p>
            <a:fld id="{687C2F94-0208-4FD7-9C83-CBE0E604D0AE}" type="slidenum">
              <a:rPr lang="en-GB"/>
              <a:pPr/>
              <a:t>‹#›</a:t>
            </a:fld>
            <a:endParaRPr lang="en-GB"/>
          </a:p>
        </p:txBody>
      </p:sp>
    </p:spTree>
    <p:extLst>
      <p:ext uri="{BB962C8B-B14F-4D97-AF65-F5344CB8AC3E}">
        <p14:creationId xmlns:p14="http://schemas.microsoft.com/office/powerpoint/2010/main" val="42664501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464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391" tIns="45196" rIns="90391" bIns="45196" numCol="1" anchor="t" anchorCtr="0" compatLnSpc="1">
            <a:prstTxWarp prst="textNoShape">
              <a:avLst/>
            </a:prstTxWarp>
          </a:bodyPr>
          <a:lstStyle>
            <a:lvl1pPr algn="l" defTabSz="903288">
              <a:defRPr sz="1200" b="0">
                <a:solidFill>
                  <a:schemeClr val="tx1"/>
                </a:solidFill>
                <a:effectLst/>
              </a:defRPr>
            </a:lvl1pPr>
          </a:lstStyle>
          <a:p>
            <a:endParaRPr lang="en-GB"/>
          </a:p>
        </p:txBody>
      </p:sp>
      <p:sp>
        <p:nvSpPr>
          <p:cNvPr id="32771" name="Rectangle 3"/>
          <p:cNvSpPr>
            <a:spLocks noGrp="1" noChangeArrowheads="1"/>
          </p:cNvSpPr>
          <p:nvPr>
            <p:ph type="dt" idx="1"/>
          </p:nvPr>
        </p:nvSpPr>
        <p:spPr bwMode="auto">
          <a:xfrm>
            <a:off x="3849688" y="0"/>
            <a:ext cx="29464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391" tIns="45196" rIns="90391" bIns="45196" numCol="1" anchor="t" anchorCtr="0" compatLnSpc="1">
            <a:prstTxWarp prst="textNoShape">
              <a:avLst/>
            </a:prstTxWarp>
          </a:bodyPr>
          <a:lstStyle>
            <a:lvl1pPr defTabSz="903288">
              <a:defRPr sz="1200" b="0">
                <a:solidFill>
                  <a:schemeClr val="tx1"/>
                </a:solidFill>
                <a:effectLst/>
              </a:defRPr>
            </a:lvl1pPr>
          </a:lstStyle>
          <a:p>
            <a:endParaRPr lang="en-GB"/>
          </a:p>
        </p:txBody>
      </p:sp>
      <p:sp>
        <p:nvSpPr>
          <p:cNvPr id="32772" name="Rectangle 4"/>
          <p:cNvSpPr>
            <a:spLocks noGrp="1" noRot="1" noChangeAspect="1" noChangeArrowheads="1" noTextEdit="1"/>
          </p:cNvSpPr>
          <p:nvPr>
            <p:ph type="sldImg" idx="2"/>
          </p:nvPr>
        </p:nvSpPr>
        <p:spPr bwMode="auto">
          <a:xfrm>
            <a:off x="711200" y="744538"/>
            <a:ext cx="5376863"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2773" name="Rectangle 5"/>
          <p:cNvSpPr>
            <a:spLocks noGrp="1" noChangeArrowheads="1"/>
          </p:cNvSpPr>
          <p:nvPr>
            <p:ph type="body" sz="quarter" idx="3"/>
          </p:nvPr>
        </p:nvSpPr>
        <p:spPr bwMode="auto">
          <a:xfrm>
            <a:off x="681038" y="4714875"/>
            <a:ext cx="5435600"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391" tIns="45196" rIns="90391" bIns="45196"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2774" name="Rectangle 6"/>
          <p:cNvSpPr>
            <a:spLocks noGrp="1" noChangeArrowheads="1"/>
          </p:cNvSpPr>
          <p:nvPr>
            <p:ph type="ftr" sz="quarter" idx="4"/>
          </p:nvPr>
        </p:nvSpPr>
        <p:spPr bwMode="auto">
          <a:xfrm>
            <a:off x="0" y="9429750"/>
            <a:ext cx="29464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391" tIns="45196" rIns="90391" bIns="45196" numCol="1" anchor="b" anchorCtr="0" compatLnSpc="1">
            <a:prstTxWarp prst="textNoShape">
              <a:avLst/>
            </a:prstTxWarp>
          </a:bodyPr>
          <a:lstStyle>
            <a:lvl1pPr algn="l" defTabSz="903288">
              <a:defRPr sz="1200" b="0">
                <a:solidFill>
                  <a:schemeClr val="tx1"/>
                </a:solidFill>
                <a:effectLst/>
              </a:defRPr>
            </a:lvl1pPr>
          </a:lstStyle>
          <a:p>
            <a:endParaRPr lang="en-GB"/>
          </a:p>
        </p:txBody>
      </p:sp>
      <p:sp>
        <p:nvSpPr>
          <p:cNvPr id="32775" name="Rectangle 7"/>
          <p:cNvSpPr>
            <a:spLocks noGrp="1" noChangeArrowheads="1"/>
          </p:cNvSpPr>
          <p:nvPr>
            <p:ph type="sldNum" sz="quarter" idx="5"/>
          </p:nvPr>
        </p:nvSpPr>
        <p:spPr bwMode="auto">
          <a:xfrm>
            <a:off x="3849688" y="9429750"/>
            <a:ext cx="29464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391" tIns="45196" rIns="90391" bIns="45196" numCol="1" anchor="b" anchorCtr="0" compatLnSpc="1">
            <a:prstTxWarp prst="textNoShape">
              <a:avLst/>
            </a:prstTxWarp>
          </a:bodyPr>
          <a:lstStyle>
            <a:lvl1pPr defTabSz="903288">
              <a:defRPr sz="1200" b="0">
                <a:solidFill>
                  <a:schemeClr val="tx1"/>
                </a:solidFill>
                <a:effectLst/>
              </a:defRPr>
            </a:lvl1pPr>
          </a:lstStyle>
          <a:p>
            <a:fld id="{BB93ACB1-5CCF-45D7-B2BF-6CCE6F86CDE6}" type="slidenum">
              <a:rPr lang="en-GB"/>
              <a:pPr/>
              <a:t>‹#›</a:t>
            </a:fld>
            <a:endParaRPr lang="en-GB"/>
          </a:p>
        </p:txBody>
      </p:sp>
    </p:spTree>
    <p:extLst>
      <p:ext uri="{BB962C8B-B14F-4D97-AF65-F5344CB8AC3E}">
        <p14:creationId xmlns:p14="http://schemas.microsoft.com/office/powerpoint/2010/main" val="191754596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lvl1pPr eaLnBrk="0" hangingPunct="0">
              <a:defRPr sz="1400">
                <a:solidFill>
                  <a:srgbClr val="1F5C9F"/>
                </a:solidFill>
                <a:latin typeface="Arial" charset="0"/>
              </a:defRPr>
            </a:lvl1pPr>
            <a:lvl2pPr marL="734430" indent="-282473" eaLnBrk="0" hangingPunct="0">
              <a:defRPr sz="1400">
                <a:solidFill>
                  <a:srgbClr val="1F5C9F"/>
                </a:solidFill>
                <a:latin typeface="Arial" charset="0"/>
              </a:defRPr>
            </a:lvl2pPr>
            <a:lvl3pPr marL="1129894" indent="-225979" eaLnBrk="0" hangingPunct="0">
              <a:defRPr sz="1400">
                <a:solidFill>
                  <a:srgbClr val="1F5C9F"/>
                </a:solidFill>
                <a:latin typeface="Arial" charset="0"/>
              </a:defRPr>
            </a:lvl3pPr>
            <a:lvl4pPr marL="1581850" indent="-225979" eaLnBrk="0" hangingPunct="0">
              <a:defRPr sz="1400">
                <a:solidFill>
                  <a:srgbClr val="1F5C9F"/>
                </a:solidFill>
                <a:latin typeface="Arial" charset="0"/>
              </a:defRPr>
            </a:lvl4pPr>
            <a:lvl5pPr marL="2033808" indent="-225979" eaLnBrk="0" hangingPunct="0">
              <a:defRPr sz="1400">
                <a:solidFill>
                  <a:srgbClr val="1F5C9F"/>
                </a:solidFill>
                <a:latin typeface="Arial" charset="0"/>
              </a:defRPr>
            </a:lvl5pPr>
            <a:lvl6pPr marL="2485765" indent="-225979" algn="ctr" eaLnBrk="0" fontAlgn="base" hangingPunct="0">
              <a:spcBef>
                <a:spcPct val="0"/>
              </a:spcBef>
              <a:spcAft>
                <a:spcPct val="0"/>
              </a:spcAft>
              <a:defRPr sz="1400">
                <a:solidFill>
                  <a:srgbClr val="1F5C9F"/>
                </a:solidFill>
                <a:latin typeface="Arial" charset="0"/>
              </a:defRPr>
            </a:lvl6pPr>
            <a:lvl7pPr marL="2937722" indent="-225979" algn="ctr" eaLnBrk="0" fontAlgn="base" hangingPunct="0">
              <a:spcBef>
                <a:spcPct val="0"/>
              </a:spcBef>
              <a:spcAft>
                <a:spcPct val="0"/>
              </a:spcAft>
              <a:defRPr sz="1400">
                <a:solidFill>
                  <a:srgbClr val="1F5C9F"/>
                </a:solidFill>
                <a:latin typeface="Arial" charset="0"/>
              </a:defRPr>
            </a:lvl7pPr>
            <a:lvl8pPr marL="3389679" indent="-225979" algn="ctr" eaLnBrk="0" fontAlgn="base" hangingPunct="0">
              <a:spcBef>
                <a:spcPct val="0"/>
              </a:spcBef>
              <a:spcAft>
                <a:spcPct val="0"/>
              </a:spcAft>
              <a:defRPr sz="1400">
                <a:solidFill>
                  <a:srgbClr val="1F5C9F"/>
                </a:solidFill>
                <a:latin typeface="Arial" charset="0"/>
              </a:defRPr>
            </a:lvl8pPr>
            <a:lvl9pPr marL="3841638" indent="-225979" algn="ctr" eaLnBrk="0" fontAlgn="base" hangingPunct="0">
              <a:spcBef>
                <a:spcPct val="0"/>
              </a:spcBef>
              <a:spcAft>
                <a:spcPct val="0"/>
              </a:spcAft>
              <a:defRPr sz="1400">
                <a:solidFill>
                  <a:srgbClr val="1F5C9F"/>
                </a:solidFill>
                <a:latin typeface="Arial" charset="0"/>
              </a:defRPr>
            </a:lvl9pPr>
          </a:lstStyle>
          <a:p>
            <a:pPr eaLnBrk="1" hangingPunct="1"/>
            <a:fld id="{EC4DE54F-B200-42C5-9A2A-0C5978B3D4B3}" type="slidenum">
              <a:rPr lang="en-GB" sz="1200">
                <a:solidFill>
                  <a:schemeClr val="tx1"/>
                </a:solidFill>
              </a:rPr>
              <a:pPr eaLnBrk="1" hangingPunct="1"/>
              <a:t>1</a:t>
            </a:fld>
            <a:endParaRPr lang="en-GB" sz="1200" dirty="0">
              <a:solidFill>
                <a:schemeClr val="tx1"/>
              </a:solidFill>
            </a:endParaRPr>
          </a:p>
        </p:txBody>
      </p:sp>
      <p:sp>
        <p:nvSpPr>
          <p:cNvPr id="103427" name="Rectangle 2"/>
          <p:cNvSpPr>
            <a:spLocks noGrp="1" noRot="1" noChangeAspect="1" noChangeArrowheads="1" noTextEdit="1"/>
          </p:cNvSpPr>
          <p:nvPr>
            <p:ph type="sldImg"/>
          </p:nvPr>
        </p:nvSpPr>
        <p:spPr>
          <a:xfrm>
            <a:off x="711200" y="744538"/>
            <a:ext cx="5375275" cy="3722687"/>
          </a:xfrm>
          <a:ln/>
        </p:spPr>
      </p:sp>
      <p:sp>
        <p:nvSpPr>
          <p:cNvPr id="103428" name="Rectangle 3"/>
          <p:cNvSpPr>
            <a:spLocks noGrp="1" noChangeArrowheads="1"/>
          </p:cNvSpPr>
          <p:nvPr>
            <p:ph type="body" idx="1"/>
          </p:nvPr>
        </p:nvSpPr>
        <p:spPr>
          <a:xfrm>
            <a:off x="678589" y="4715483"/>
            <a:ext cx="5440500" cy="4466002"/>
          </a:xfrm>
          <a:noFill/>
        </p:spPr>
        <p:txBody>
          <a:bodyPr/>
          <a:lstStyle/>
          <a:p>
            <a:pPr eaLnBrk="1" hangingPunct="1"/>
            <a:r>
              <a:rPr lang="en-US" dirty="0" smtClean="0"/>
              <a:t>This a test note</a:t>
            </a:r>
          </a:p>
        </p:txBody>
      </p:sp>
    </p:spTree>
    <p:extLst>
      <p:ext uri="{BB962C8B-B14F-4D97-AF65-F5344CB8AC3E}">
        <p14:creationId xmlns:p14="http://schemas.microsoft.com/office/powerpoint/2010/main" val="820276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Espace réservé des commentaires 2"/>
          <p:cNvSpPr>
            <a:spLocks noGrp="1"/>
          </p:cNvSpPr>
          <p:nvPr>
            <p:ph type="body" idx="1"/>
          </p:nvPr>
        </p:nvSpPr>
        <p:spPr>
          <a:noFill/>
        </p:spPr>
        <p:txBody>
          <a:bodyPr/>
          <a:lstStyle/>
          <a:p>
            <a:endParaRPr lang="fr-FR" smtClean="0"/>
          </a:p>
        </p:txBody>
      </p:sp>
      <p:sp>
        <p:nvSpPr>
          <p:cNvPr id="43012" name="Espace réservé du numéro de diapositive 3"/>
          <p:cNvSpPr>
            <a:spLocks noGrp="1"/>
          </p:cNvSpPr>
          <p:nvPr>
            <p:ph type="sldNum" sz="quarter" idx="5"/>
          </p:nvPr>
        </p:nvSpPr>
        <p:spPr>
          <a:noFill/>
        </p:spPr>
        <p:txBody>
          <a:bodyPr/>
          <a:lstStyle>
            <a:lvl1pPr defTabSz="465138">
              <a:spcBef>
                <a:spcPct val="30000"/>
              </a:spcBef>
              <a:defRPr sz="1200">
                <a:solidFill>
                  <a:schemeClr val="tx1"/>
                </a:solidFill>
                <a:latin typeface="Calibri" panose="020F0502020204030204" pitchFamily="34" charset="0"/>
              </a:defRPr>
            </a:lvl1pPr>
            <a:lvl2pPr marL="715963" indent="-274638" defTabSz="465138">
              <a:spcBef>
                <a:spcPct val="30000"/>
              </a:spcBef>
              <a:defRPr sz="1200">
                <a:solidFill>
                  <a:schemeClr val="tx1"/>
                </a:solidFill>
                <a:latin typeface="Calibri" panose="020F0502020204030204" pitchFamily="34" charset="0"/>
              </a:defRPr>
            </a:lvl2pPr>
            <a:lvl3pPr marL="1101725" indent="-219075" defTabSz="465138">
              <a:spcBef>
                <a:spcPct val="30000"/>
              </a:spcBef>
              <a:defRPr sz="1200">
                <a:solidFill>
                  <a:schemeClr val="tx1"/>
                </a:solidFill>
                <a:latin typeface="Calibri" panose="020F0502020204030204" pitchFamily="34" charset="0"/>
              </a:defRPr>
            </a:lvl3pPr>
            <a:lvl4pPr marL="1543050" indent="-219075" defTabSz="465138">
              <a:spcBef>
                <a:spcPct val="30000"/>
              </a:spcBef>
              <a:defRPr sz="1200">
                <a:solidFill>
                  <a:schemeClr val="tx1"/>
                </a:solidFill>
                <a:latin typeface="Calibri" panose="020F0502020204030204" pitchFamily="34" charset="0"/>
              </a:defRPr>
            </a:lvl4pPr>
            <a:lvl5pPr marL="1984375" indent="-219075" defTabSz="465138">
              <a:spcBef>
                <a:spcPct val="30000"/>
              </a:spcBef>
              <a:defRPr sz="1200">
                <a:solidFill>
                  <a:schemeClr val="tx1"/>
                </a:solidFill>
                <a:latin typeface="Calibri" panose="020F0502020204030204" pitchFamily="34" charset="0"/>
              </a:defRPr>
            </a:lvl5pPr>
            <a:lvl6pPr marL="2441575" indent="-219075" defTabSz="465138" eaLnBrk="0" fontAlgn="base" hangingPunct="0">
              <a:spcBef>
                <a:spcPct val="30000"/>
              </a:spcBef>
              <a:spcAft>
                <a:spcPct val="0"/>
              </a:spcAft>
              <a:defRPr sz="1200">
                <a:solidFill>
                  <a:schemeClr val="tx1"/>
                </a:solidFill>
                <a:latin typeface="Calibri" panose="020F0502020204030204" pitchFamily="34" charset="0"/>
              </a:defRPr>
            </a:lvl6pPr>
            <a:lvl7pPr marL="2898775" indent="-219075" defTabSz="465138" eaLnBrk="0" fontAlgn="base" hangingPunct="0">
              <a:spcBef>
                <a:spcPct val="30000"/>
              </a:spcBef>
              <a:spcAft>
                <a:spcPct val="0"/>
              </a:spcAft>
              <a:defRPr sz="1200">
                <a:solidFill>
                  <a:schemeClr val="tx1"/>
                </a:solidFill>
                <a:latin typeface="Calibri" panose="020F0502020204030204" pitchFamily="34" charset="0"/>
              </a:defRPr>
            </a:lvl7pPr>
            <a:lvl8pPr marL="3355975" indent="-219075" defTabSz="465138" eaLnBrk="0" fontAlgn="base" hangingPunct="0">
              <a:spcBef>
                <a:spcPct val="30000"/>
              </a:spcBef>
              <a:spcAft>
                <a:spcPct val="0"/>
              </a:spcAft>
              <a:defRPr sz="1200">
                <a:solidFill>
                  <a:schemeClr val="tx1"/>
                </a:solidFill>
                <a:latin typeface="Calibri" panose="020F0502020204030204" pitchFamily="34" charset="0"/>
              </a:defRPr>
            </a:lvl8pPr>
            <a:lvl9pPr marL="3813175" indent="-219075" defTabSz="46513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631CC06-D28B-4530-889C-7210CD52EC04}" type="slidenum">
              <a:rPr lang="en-US" sz="1300" smtClean="0"/>
              <a:pPr>
                <a:spcBef>
                  <a:spcPct val="0"/>
                </a:spcBef>
              </a:pPr>
              <a:t>2</a:t>
            </a:fld>
            <a:endParaRPr lang="en-US" sz="1300" smtClean="0"/>
          </a:p>
        </p:txBody>
      </p:sp>
    </p:spTree>
    <p:extLst>
      <p:ext uri="{BB962C8B-B14F-4D97-AF65-F5344CB8AC3E}">
        <p14:creationId xmlns:p14="http://schemas.microsoft.com/office/powerpoint/2010/main" val="1521763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1400">
                <a:solidFill>
                  <a:srgbClr val="1F5C9F"/>
                </a:solidFill>
                <a:latin typeface="Arial" charset="0"/>
                <a:ea typeface="ＭＳ Ｐゴシック" charset="0"/>
              </a:defRPr>
            </a:lvl1pPr>
            <a:lvl2pPr marL="742950" indent="-285750" eaLnBrk="0" hangingPunct="0">
              <a:defRPr sz="1400">
                <a:solidFill>
                  <a:srgbClr val="1F5C9F"/>
                </a:solidFill>
                <a:latin typeface="Arial" charset="0"/>
                <a:ea typeface="ＭＳ Ｐゴシック" charset="0"/>
              </a:defRPr>
            </a:lvl2pPr>
            <a:lvl3pPr marL="1143000" indent="-228600" eaLnBrk="0" hangingPunct="0">
              <a:defRPr sz="1400">
                <a:solidFill>
                  <a:srgbClr val="1F5C9F"/>
                </a:solidFill>
                <a:latin typeface="Arial" charset="0"/>
                <a:ea typeface="ＭＳ Ｐゴシック" charset="0"/>
              </a:defRPr>
            </a:lvl3pPr>
            <a:lvl4pPr marL="1600200" indent="-228600" eaLnBrk="0" hangingPunct="0">
              <a:defRPr sz="1400">
                <a:solidFill>
                  <a:srgbClr val="1F5C9F"/>
                </a:solidFill>
                <a:latin typeface="Arial" charset="0"/>
                <a:ea typeface="ＭＳ Ｐゴシック" charset="0"/>
              </a:defRPr>
            </a:lvl4pPr>
            <a:lvl5pPr marL="2057400" indent="-228600" eaLnBrk="0" hangingPunct="0">
              <a:defRPr sz="1400">
                <a:solidFill>
                  <a:srgbClr val="1F5C9F"/>
                </a:solidFill>
                <a:latin typeface="Arial" charset="0"/>
                <a:ea typeface="ＭＳ Ｐゴシック" charset="0"/>
              </a:defRPr>
            </a:lvl5pPr>
            <a:lvl6pPr marL="2514600" indent="-228600" algn="ctr" eaLnBrk="0" fontAlgn="base" hangingPunct="0">
              <a:spcBef>
                <a:spcPct val="0"/>
              </a:spcBef>
              <a:spcAft>
                <a:spcPct val="0"/>
              </a:spcAft>
              <a:defRPr sz="1400">
                <a:solidFill>
                  <a:srgbClr val="1F5C9F"/>
                </a:solidFill>
                <a:latin typeface="Arial" charset="0"/>
                <a:ea typeface="ＭＳ Ｐゴシック" charset="0"/>
              </a:defRPr>
            </a:lvl6pPr>
            <a:lvl7pPr marL="2971800" indent="-228600" algn="ctr" eaLnBrk="0" fontAlgn="base" hangingPunct="0">
              <a:spcBef>
                <a:spcPct val="0"/>
              </a:spcBef>
              <a:spcAft>
                <a:spcPct val="0"/>
              </a:spcAft>
              <a:defRPr sz="1400">
                <a:solidFill>
                  <a:srgbClr val="1F5C9F"/>
                </a:solidFill>
                <a:latin typeface="Arial" charset="0"/>
                <a:ea typeface="ＭＳ Ｐゴシック" charset="0"/>
              </a:defRPr>
            </a:lvl7pPr>
            <a:lvl8pPr marL="3429000" indent="-228600" algn="ctr" eaLnBrk="0" fontAlgn="base" hangingPunct="0">
              <a:spcBef>
                <a:spcPct val="0"/>
              </a:spcBef>
              <a:spcAft>
                <a:spcPct val="0"/>
              </a:spcAft>
              <a:defRPr sz="1400">
                <a:solidFill>
                  <a:srgbClr val="1F5C9F"/>
                </a:solidFill>
                <a:latin typeface="Arial" charset="0"/>
                <a:ea typeface="ＭＳ Ｐゴシック" charset="0"/>
              </a:defRPr>
            </a:lvl8pPr>
            <a:lvl9pPr marL="3886200" indent="-228600" algn="ctr" eaLnBrk="0" fontAlgn="base" hangingPunct="0">
              <a:spcBef>
                <a:spcPct val="0"/>
              </a:spcBef>
              <a:spcAft>
                <a:spcPct val="0"/>
              </a:spcAft>
              <a:defRPr sz="1400">
                <a:solidFill>
                  <a:srgbClr val="1F5C9F"/>
                </a:solidFill>
                <a:latin typeface="Arial" charset="0"/>
                <a:ea typeface="ＭＳ Ｐゴシック" charset="0"/>
              </a:defRPr>
            </a:lvl9pPr>
          </a:lstStyle>
          <a:p>
            <a:pPr eaLnBrk="1" hangingPunct="1"/>
            <a:fld id="{3193ABAF-92D2-4942-85EE-E6CCE4613B3E}" type="slidenum">
              <a:rPr lang="en-GB" sz="1200">
                <a:solidFill>
                  <a:schemeClr val="tx1"/>
                </a:solidFill>
              </a:rPr>
              <a:pPr eaLnBrk="1" hangingPunct="1"/>
              <a:t>31</a:t>
            </a:fld>
            <a:endParaRPr lang="en-GB" sz="1200">
              <a:solidFill>
                <a:schemeClr val="tx1"/>
              </a:solidFill>
            </a:endParaRPr>
          </a:p>
        </p:txBody>
      </p:sp>
      <p:sp>
        <p:nvSpPr>
          <p:cNvPr id="31747" name="Text Box 2"/>
          <p:cNvSpPr txBox="1">
            <a:spLocks noChangeArrowheads="1"/>
          </p:cNvSpPr>
          <p:nvPr/>
        </p:nvSpPr>
        <p:spPr bwMode="auto">
          <a:xfrm>
            <a:off x="1047750" y="723900"/>
            <a:ext cx="5227638" cy="3589338"/>
          </a:xfrm>
          <a:prstGeom prst="rect">
            <a:avLst/>
          </a:prstGeom>
          <a:solidFill>
            <a:srgbClr val="FFFFFF"/>
          </a:solidFill>
          <a:ln w="9525">
            <a:solidFill>
              <a:srgbClr val="000000"/>
            </a:solidFill>
            <a:miter lim="800000"/>
            <a:headEnd/>
            <a:tailEnd/>
          </a:ln>
        </p:spPr>
        <p:txBody>
          <a:bodyPr wrap="none" lIns="92482" tIns="46241" rIns="92482" bIns="46241" anchor="ctr"/>
          <a:lstStyle>
            <a:lvl1pPr defTabSz="925513" eaLnBrk="0" hangingPunct="0">
              <a:defRPr sz="1400">
                <a:solidFill>
                  <a:srgbClr val="1F5C9F"/>
                </a:solidFill>
                <a:latin typeface="Arial" charset="0"/>
                <a:ea typeface="ＭＳ Ｐゴシック" charset="0"/>
              </a:defRPr>
            </a:lvl1pPr>
            <a:lvl2pPr marL="742950" indent="-285750" defTabSz="925513" eaLnBrk="0" hangingPunct="0">
              <a:defRPr sz="1400">
                <a:solidFill>
                  <a:srgbClr val="1F5C9F"/>
                </a:solidFill>
                <a:latin typeface="Arial" charset="0"/>
                <a:ea typeface="ＭＳ Ｐゴシック" charset="0"/>
              </a:defRPr>
            </a:lvl2pPr>
            <a:lvl3pPr marL="1143000" indent="-228600" defTabSz="925513" eaLnBrk="0" hangingPunct="0">
              <a:defRPr sz="1400">
                <a:solidFill>
                  <a:srgbClr val="1F5C9F"/>
                </a:solidFill>
                <a:latin typeface="Arial" charset="0"/>
                <a:ea typeface="ＭＳ Ｐゴシック" charset="0"/>
              </a:defRPr>
            </a:lvl3pPr>
            <a:lvl4pPr marL="1600200" indent="-228600" defTabSz="925513" eaLnBrk="0" hangingPunct="0">
              <a:defRPr sz="1400">
                <a:solidFill>
                  <a:srgbClr val="1F5C9F"/>
                </a:solidFill>
                <a:latin typeface="Arial" charset="0"/>
                <a:ea typeface="ＭＳ Ｐゴシック" charset="0"/>
              </a:defRPr>
            </a:lvl4pPr>
            <a:lvl5pPr marL="2057400" indent="-228600" defTabSz="925513" eaLnBrk="0" hangingPunct="0">
              <a:defRPr sz="1400">
                <a:solidFill>
                  <a:srgbClr val="1F5C9F"/>
                </a:solidFill>
                <a:latin typeface="Arial" charset="0"/>
                <a:ea typeface="ＭＳ Ｐゴシック" charset="0"/>
              </a:defRPr>
            </a:lvl5pPr>
            <a:lvl6pPr marL="2514600" indent="-228600" algn="ctr" defTabSz="925513" eaLnBrk="0" fontAlgn="base" hangingPunct="0">
              <a:spcBef>
                <a:spcPct val="0"/>
              </a:spcBef>
              <a:spcAft>
                <a:spcPct val="0"/>
              </a:spcAft>
              <a:defRPr sz="1400">
                <a:solidFill>
                  <a:srgbClr val="1F5C9F"/>
                </a:solidFill>
                <a:latin typeface="Arial" charset="0"/>
                <a:ea typeface="ＭＳ Ｐゴシック" charset="0"/>
              </a:defRPr>
            </a:lvl6pPr>
            <a:lvl7pPr marL="2971800" indent="-228600" algn="ctr" defTabSz="925513" eaLnBrk="0" fontAlgn="base" hangingPunct="0">
              <a:spcBef>
                <a:spcPct val="0"/>
              </a:spcBef>
              <a:spcAft>
                <a:spcPct val="0"/>
              </a:spcAft>
              <a:defRPr sz="1400">
                <a:solidFill>
                  <a:srgbClr val="1F5C9F"/>
                </a:solidFill>
                <a:latin typeface="Arial" charset="0"/>
                <a:ea typeface="ＭＳ Ｐゴシック" charset="0"/>
              </a:defRPr>
            </a:lvl7pPr>
            <a:lvl8pPr marL="3429000" indent="-228600" algn="ctr" defTabSz="925513" eaLnBrk="0" fontAlgn="base" hangingPunct="0">
              <a:spcBef>
                <a:spcPct val="0"/>
              </a:spcBef>
              <a:spcAft>
                <a:spcPct val="0"/>
              </a:spcAft>
              <a:defRPr sz="1400">
                <a:solidFill>
                  <a:srgbClr val="1F5C9F"/>
                </a:solidFill>
                <a:latin typeface="Arial" charset="0"/>
                <a:ea typeface="ＭＳ Ｐゴシック" charset="0"/>
              </a:defRPr>
            </a:lvl8pPr>
            <a:lvl9pPr marL="3886200" indent="-228600" algn="ctr" defTabSz="925513" eaLnBrk="0" fontAlgn="base" hangingPunct="0">
              <a:spcBef>
                <a:spcPct val="0"/>
              </a:spcBef>
              <a:spcAft>
                <a:spcPct val="0"/>
              </a:spcAft>
              <a:defRPr sz="1400">
                <a:solidFill>
                  <a:srgbClr val="1F5C9F"/>
                </a:solidFill>
                <a:latin typeface="Arial" charset="0"/>
                <a:ea typeface="ＭＳ Ｐゴシック" charset="0"/>
              </a:defRPr>
            </a:lvl9pPr>
          </a:lstStyle>
          <a:p>
            <a:pPr eaLnBrk="1" hangingPunct="1"/>
            <a:endParaRPr lang="en-US"/>
          </a:p>
        </p:txBody>
      </p:sp>
      <p:sp>
        <p:nvSpPr>
          <p:cNvPr id="31748" name="Rectangle 3"/>
          <p:cNvSpPr>
            <a:spLocks noGrp="1" noChangeArrowheads="1"/>
          </p:cNvSpPr>
          <p:nvPr>
            <p:ph type="body"/>
          </p:nvPr>
        </p:nvSpPr>
        <p:spPr>
          <a:xfrm>
            <a:off x="971550" y="4570413"/>
            <a:ext cx="5370513" cy="4340225"/>
          </a:xfrm>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wrap="none" lIns="93142" tIns="46572" rIns="93142" bIns="46572" anchor="ctr"/>
          <a:lstStyle/>
          <a:p>
            <a:pPr eaLnBrk="1" hangingPunct="1"/>
            <a:endParaRPr lang="fr-FR" dirty="0"/>
          </a:p>
        </p:txBody>
      </p:sp>
    </p:spTree>
    <p:extLst>
      <p:ext uri="{BB962C8B-B14F-4D97-AF65-F5344CB8AC3E}">
        <p14:creationId xmlns:p14="http://schemas.microsoft.com/office/powerpoint/2010/main" val="2603823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F56D082-F01B-4F4A-8ACD-06D505CD598C}" type="slidenum">
              <a:rPr lang="en-US" smtClean="0"/>
              <a:pPr>
                <a:defRPr/>
              </a:pPr>
              <a:t>38</a:t>
            </a:fld>
            <a:endParaRPr lang="en-US"/>
          </a:p>
        </p:txBody>
      </p:sp>
    </p:spTree>
    <p:extLst>
      <p:ext uri="{BB962C8B-B14F-4D97-AF65-F5344CB8AC3E}">
        <p14:creationId xmlns:p14="http://schemas.microsoft.com/office/powerpoint/2010/main" val="3557827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Espace réservé des commentaires 2"/>
          <p:cNvSpPr>
            <a:spLocks noGrp="1"/>
          </p:cNvSpPr>
          <p:nvPr>
            <p:ph type="body" idx="1"/>
          </p:nvPr>
        </p:nvSpPr>
        <p:spPr>
          <a:noFill/>
        </p:spPr>
        <p:txBody>
          <a:bodyPr/>
          <a:lstStyle/>
          <a:p>
            <a:pPr lvl="1" algn="just">
              <a:buFont typeface="Wingdings" panose="05000000000000000000" pitchFamily="2" charset="2"/>
              <a:buChar char="§"/>
            </a:pPr>
            <a:endParaRPr lang="en-GB" sz="2000" smtClean="0"/>
          </a:p>
        </p:txBody>
      </p:sp>
      <p:sp>
        <p:nvSpPr>
          <p:cNvPr id="147460" name="Espace réservé du numéro de diapositive 3"/>
          <p:cNvSpPr>
            <a:spLocks noGrp="1"/>
          </p:cNvSpPr>
          <p:nvPr>
            <p:ph type="sldNum" sz="quarter" idx="5"/>
          </p:nvPr>
        </p:nvSpPr>
        <p:spPr>
          <a:noFill/>
        </p:spPr>
        <p:txBody>
          <a:bodyPr/>
          <a:lstStyle>
            <a:lvl1pPr defTabSz="465138">
              <a:spcBef>
                <a:spcPct val="30000"/>
              </a:spcBef>
              <a:defRPr sz="1200">
                <a:solidFill>
                  <a:schemeClr val="tx1"/>
                </a:solidFill>
                <a:latin typeface="Calibri" panose="020F0502020204030204" pitchFamily="34" charset="0"/>
              </a:defRPr>
            </a:lvl1pPr>
            <a:lvl2pPr marL="715963" indent="-274638" defTabSz="465138">
              <a:spcBef>
                <a:spcPct val="30000"/>
              </a:spcBef>
              <a:defRPr sz="1200">
                <a:solidFill>
                  <a:schemeClr val="tx1"/>
                </a:solidFill>
                <a:latin typeface="Calibri" panose="020F0502020204030204" pitchFamily="34" charset="0"/>
              </a:defRPr>
            </a:lvl2pPr>
            <a:lvl3pPr marL="1101725" indent="-219075" defTabSz="465138">
              <a:spcBef>
                <a:spcPct val="30000"/>
              </a:spcBef>
              <a:defRPr sz="1200">
                <a:solidFill>
                  <a:schemeClr val="tx1"/>
                </a:solidFill>
                <a:latin typeface="Calibri" panose="020F0502020204030204" pitchFamily="34" charset="0"/>
              </a:defRPr>
            </a:lvl3pPr>
            <a:lvl4pPr marL="1543050" indent="-219075" defTabSz="465138">
              <a:spcBef>
                <a:spcPct val="30000"/>
              </a:spcBef>
              <a:defRPr sz="1200">
                <a:solidFill>
                  <a:schemeClr val="tx1"/>
                </a:solidFill>
                <a:latin typeface="Calibri" panose="020F0502020204030204" pitchFamily="34" charset="0"/>
              </a:defRPr>
            </a:lvl4pPr>
            <a:lvl5pPr marL="1984375" indent="-219075" defTabSz="465138">
              <a:spcBef>
                <a:spcPct val="30000"/>
              </a:spcBef>
              <a:defRPr sz="1200">
                <a:solidFill>
                  <a:schemeClr val="tx1"/>
                </a:solidFill>
                <a:latin typeface="Calibri" panose="020F0502020204030204" pitchFamily="34" charset="0"/>
              </a:defRPr>
            </a:lvl5pPr>
            <a:lvl6pPr marL="2441575" indent="-219075" defTabSz="465138" eaLnBrk="0" fontAlgn="base" hangingPunct="0">
              <a:spcBef>
                <a:spcPct val="30000"/>
              </a:spcBef>
              <a:spcAft>
                <a:spcPct val="0"/>
              </a:spcAft>
              <a:defRPr sz="1200">
                <a:solidFill>
                  <a:schemeClr val="tx1"/>
                </a:solidFill>
                <a:latin typeface="Calibri" panose="020F0502020204030204" pitchFamily="34" charset="0"/>
              </a:defRPr>
            </a:lvl6pPr>
            <a:lvl7pPr marL="2898775" indent="-219075" defTabSz="465138" eaLnBrk="0" fontAlgn="base" hangingPunct="0">
              <a:spcBef>
                <a:spcPct val="30000"/>
              </a:spcBef>
              <a:spcAft>
                <a:spcPct val="0"/>
              </a:spcAft>
              <a:defRPr sz="1200">
                <a:solidFill>
                  <a:schemeClr val="tx1"/>
                </a:solidFill>
                <a:latin typeface="Calibri" panose="020F0502020204030204" pitchFamily="34" charset="0"/>
              </a:defRPr>
            </a:lvl7pPr>
            <a:lvl8pPr marL="3355975" indent="-219075" defTabSz="465138" eaLnBrk="0" fontAlgn="base" hangingPunct="0">
              <a:spcBef>
                <a:spcPct val="30000"/>
              </a:spcBef>
              <a:spcAft>
                <a:spcPct val="0"/>
              </a:spcAft>
              <a:defRPr sz="1200">
                <a:solidFill>
                  <a:schemeClr val="tx1"/>
                </a:solidFill>
                <a:latin typeface="Calibri" panose="020F0502020204030204" pitchFamily="34" charset="0"/>
              </a:defRPr>
            </a:lvl8pPr>
            <a:lvl9pPr marL="3813175" indent="-219075" defTabSz="46513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0F12146-1375-4AFE-B1B7-426EA3ED232B}" type="slidenum">
              <a:rPr lang="en-US" sz="1300" smtClean="0"/>
              <a:pPr>
                <a:spcBef>
                  <a:spcPct val="0"/>
                </a:spcBef>
              </a:pPr>
              <a:t>40</a:t>
            </a:fld>
            <a:endParaRPr lang="en-US" sz="1300" smtClean="0"/>
          </a:p>
        </p:txBody>
      </p:sp>
    </p:spTree>
    <p:extLst>
      <p:ext uri="{BB962C8B-B14F-4D97-AF65-F5344CB8AC3E}">
        <p14:creationId xmlns:p14="http://schemas.microsoft.com/office/powerpoint/2010/main" val="3931192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Espace réservé des commentaires 2"/>
          <p:cNvSpPr>
            <a:spLocks noGrp="1"/>
          </p:cNvSpPr>
          <p:nvPr>
            <p:ph type="body" idx="1"/>
          </p:nvPr>
        </p:nvSpPr>
        <p:spPr>
          <a:noFill/>
        </p:spPr>
        <p:txBody>
          <a:bodyPr/>
          <a:lstStyle/>
          <a:p>
            <a:pPr lvl="1" algn="just">
              <a:buFont typeface="Wingdings" panose="05000000000000000000" pitchFamily="2" charset="2"/>
              <a:buChar char="§"/>
            </a:pPr>
            <a:endParaRPr lang="en-GB" sz="2000" smtClean="0"/>
          </a:p>
        </p:txBody>
      </p:sp>
      <p:sp>
        <p:nvSpPr>
          <p:cNvPr id="151556" name="Espace réservé du numéro de diapositive 3"/>
          <p:cNvSpPr>
            <a:spLocks noGrp="1"/>
          </p:cNvSpPr>
          <p:nvPr>
            <p:ph type="sldNum" sz="quarter" idx="5"/>
          </p:nvPr>
        </p:nvSpPr>
        <p:spPr>
          <a:noFill/>
        </p:spPr>
        <p:txBody>
          <a:bodyPr/>
          <a:lstStyle>
            <a:lvl1pPr defTabSz="465138">
              <a:spcBef>
                <a:spcPct val="30000"/>
              </a:spcBef>
              <a:defRPr sz="1200">
                <a:solidFill>
                  <a:schemeClr val="tx1"/>
                </a:solidFill>
                <a:latin typeface="Calibri" panose="020F0502020204030204" pitchFamily="34" charset="0"/>
              </a:defRPr>
            </a:lvl1pPr>
            <a:lvl2pPr marL="715963" indent="-274638" defTabSz="465138">
              <a:spcBef>
                <a:spcPct val="30000"/>
              </a:spcBef>
              <a:defRPr sz="1200">
                <a:solidFill>
                  <a:schemeClr val="tx1"/>
                </a:solidFill>
                <a:latin typeface="Calibri" panose="020F0502020204030204" pitchFamily="34" charset="0"/>
              </a:defRPr>
            </a:lvl2pPr>
            <a:lvl3pPr marL="1101725" indent="-219075" defTabSz="465138">
              <a:spcBef>
                <a:spcPct val="30000"/>
              </a:spcBef>
              <a:defRPr sz="1200">
                <a:solidFill>
                  <a:schemeClr val="tx1"/>
                </a:solidFill>
                <a:latin typeface="Calibri" panose="020F0502020204030204" pitchFamily="34" charset="0"/>
              </a:defRPr>
            </a:lvl3pPr>
            <a:lvl4pPr marL="1543050" indent="-219075" defTabSz="465138">
              <a:spcBef>
                <a:spcPct val="30000"/>
              </a:spcBef>
              <a:defRPr sz="1200">
                <a:solidFill>
                  <a:schemeClr val="tx1"/>
                </a:solidFill>
                <a:latin typeface="Calibri" panose="020F0502020204030204" pitchFamily="34" charset="0"/>
              </a:defRPr>
            </a:lvl4pPr>
            <a:lvl5pPr marL="1984375" indent="-219075" defTabSz="465138">
              <a:spcBef>
                <a:spcPct val="30000"/>
              </a:spcBef>
              <a:defRPr sz="1200">
                <a:solidFill>
                  <a:schemeClr val="tx1"/>
                </a:solidFill>
                <a:latin typeface="Calibri" panose="020F0502020204030204" pitchFamily="34" charset="0"/>
              </a:defRPr>
            </a:lvl5pPr>
            <a:lvl6pPr marL="2441575" indent="-219075" defTabSz="465138" eaLnBrk="0" fontAlgn="base" hangingPunct="0">
              <a:spcBef>
                <a:spcPct val="30000"/>
              </a:spcBef>
              <a:spcAft>
                <a:spcPct val="0"/>
              </a:spcAft>
              <a:defRPr sz="1200">
                <a:solidFill>
                  <a:schemeClr val="tx1"/>
                </a:solidFill>
                <a:latin typeface="Calibri" panose="020F0502020204030204" pitchFamily="34" charset="0"/>
              </a:defRPr>
            </a:lvl6pPr>
            <a:lvl7pPr marL="2898775" indent="-219075" defTabSz="465138" eaLnBrk="0" fontAlgn="base" hangingPunct="0">
              <a:spcBef>
                <a:spcPct val="30000"/>
              </a:spcBef>
              <a:spcAft>
                <a:spcPct val="0"/>
              </a:spcAft>
              <a:defRPr sz="1200">
                <a:solidFill>
                  <a:schemeClr val="tx1"/>
                </a:solidFill>
                <a:latin typeface="Calibri" panose="020F0502020204030204" pitchFamily="34" charset="0"/>
              </a:defRPr>
            </a:lvl7pPr>
            <a:lvl8pPr marL="3355975" indent="-219075" defTabSz="465138" eaLnBrk="0" fontAlgn="base" hangingPunct="0">
              <a:spcBef>
                <a:spcPct val="30000"/>
              </a:spcBef>
              <a:spcAft>
                <a:spcPct val="0"/>
              </a:spcAft>
              <a:defRPr sz="1200">
                <a:solidFill>
                  <a:schemeClr val="tx1"/>
                </a:solidFill>
                <a:latin typeface="Calibri" panose="020F0502020204030204" pitchFamily="34" charset="0"/>
              </a:defRPr>
            </a:lvl8pPr>
            <a:lvl9pPr marL="3813175" indent="-219075" defTabSz="46513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A05424C-B5BB-491D-96D5-D01A4C44EF84}" type="slidenum">
              <a:rPr lang="en-US" sz="1300" smtClean="0"/>
              <a:pPr>
                <a:spcBef>
                  <a:spcPct val="0"/>
                </a:spcBef>
              </a:pPr>
              <a:t>41</a:t>
            </a:fld>
            <a:endParaRPr lang="en-US" sz="1300" smtClean="0"/>
          </a:p>
        </p:txBody>
      </p:sp>
    </p:spTree>
    <p:extLst>
      <p:ext uri="{BB962C8B-B14F-4D97-AF65-F5344CB8AC3E}">
        <p14:creationId xmlns:p14="http://schemas.microsoft.com/office/powerpoint/2010/main" val="3384789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65138">
              <a:spcBef>
                <a:spcPct val="30000"/>
              </a:spcBef>
              <a:defRPr sz="1200">
                <a:solidFill>
                  <a:schemeClr val="tx1"/>
                </a:solidFill>
                <a:latin typeface="Calibri" panose="020F0502020204030204" pitchFamily="34" charset="0"/>
              </a:defRPr>
            </a:lvl1pPr>
            <a:lvl2pPr marL="742950" indent="-285750" defTabSz="465138">
              <a:spcBef>
                <a:spcPct val="30000"/>
              </a:spcBef>
              <a:defRPr sz="1200">
                <a:solidFill>
                  <a:schemeClr val="tx1"/>
                </a:solidFill>
                <a:latin typeface="Calibri" panose="020F0502020204030204" pitchFamily="34" charset="0"/>
              </a:defRPr>
            </a:lvl2pPr>
            <a:lvl3pPr marL="1143000" indent="-228600" defTabSz="465138">
              <a:spcBef>
                <a:spcPct val="30000"/>
              </a:spcBef>
              <a:defRPr sz="1200">
                <a:solidFill>
                  <a:schemeClr val="tx1"/>
                </a:solidFill>
                <a:latin typeface="Calibri" panose="020F0502020204030204" pitchFamily="34" charset="0"/>
              </a:defRPr>
            </a:lvl3pPr>
            <a:lvl4pPr marL="1600200" indent="-228600" defTabSz="465138">
              <a:spcBef>
                <a:spcPct val="30000"/>
              </a:spcBef>
              <a:defRPr sz="1200">
                <a:solidFill>
                  <a:schemeClr val="tx1"/>
                </a:solidFill>
                <a:latin typeface="Calibri" panose="020F0502020204030204" pitchFamily="34" charset="0"/>
              </a:defRPr>
            </a:lvl4pPr>
            <a:lvl5pPr marL="2057400" indent="-228600" defTabSz="465138">
              <a:spcBef>
                <a:spcPct val="30000"/>
              </a:spcBef>
              <a:defRPr sz="1200">
                <a:solidFill>
                  <a:schemeClr val="tx1"/>
                </a:solidFill>
                <a:latin typeface="Calibri" panose="020F0502020204030204" pitchFamily="34" charset="0"/>
              </a:defRPr>
            </a:lvl5pPr>
            <a:lvl6pPr marL="2514600" indent="-228600" defTabSz="465138"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65138"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65138"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6513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33F6A89-45CC-44A0-87F8-9020748527F6}" type="slidenum">
              <a:rPr lang="en-GB" altLang="en-US" sz="1300" smtClean="0"/>
              <a:pPr>
                <a:spcBef>
                  <a:spcPct val="0"/>
                </a:spcBef>
              </a:pPr>
              <a:t>42</a:t>
            </a:fld>
            <a:endParaRPr lang="en-GB" altLang="en-US" sz="1300" smtClean="0"/>
          </a:p>
        </p:txBody>
      </p:sp>
      <p:sp>
        <p:nvSpPr>
          <p:cNvPr id="993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992266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65138">
              <a:spcBef>
                <a:spcPct val="30000"/>
              </a:spcBef>
              <a:defRPr sz="1200">
                <a:solidFill>
                  <a:schemeClr val="tx1"/>
                </a:solidFill>
                <a:latin typeface="Calibri" panose="020F0502020204030204" pitchFamily="34" charset="0"/>
              </a:defRPr>
            </a:lvl1pPr>
            <a:lvl2pPr marL="742950" indent="-285750" defTabSz="465138">
              <a:spcBef>
                <a:spcPct val="30000"/>
              </a:spcBef>
              <a:defRPr sz="1200">
                <a:solidFill>
                  <a:schemeClr val="tx1"/>
                </a:solidFill>
                <a:latin typeface="Calibri" panose="020F0502020204030204" pitchFamily="34" charset="0"/>
              </a:defRPr>
            </a:lvl2pPr>
            <a:lvl3pPr marL="1143000" indent="-228600" defTabSz="465138">
              <a:spcBef>
                <a:spcPct val="30000"/>
              </a:spcBef>
              <a:defRPr sz="1200">
                <a:solidFill>
                  <a:schemeClr val="tx1"/>
                </a:solidFill>
                <a:latin typeface="Calibri" panose="020F0502020204030204" pitchFamily="34" charset="0"/>
              </a:defRPr>
            </a:lvl3pPr>
            <a:lvl4pPr marL="1600200" indent="-228600" defTabSz="465138">
              <a:spcBef>
                <a:spcPct val="30000"/>
              </a:spcBef>
              <a:defRPr sz="1200">
                <a:solidFill>
                  <a:schemeClr val="tx1"/>
                </a:solidFill>
                <a:latin typeface="Calibri" panose="020F0502020204030204" pitchFamily="34" charset="0"/>
              </a:defRPr>
            </a:lvl4pPr>
            <a:lvl5pPr marL="2057400" indent="-228600" defTabSz="465138">
              <a:spcBef>
                <a:spcPct val="30000"/>
              </a:spcBef>
              <a:defRPr sz="1200">
                <a:solidFill>
                  <a:schemeClr val="tx1"/>
                </a:solidFill>
                <a:latin typeface="Calibri" panose="020F0502020204030204" pitchFamily="34" charset="0"/>
              </a:defRPr>
            </a:lvl5pPr>
            <a:lvl6pPr marL="2514600" indent="-228600" defTabSz="465138"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65138"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65138"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6513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EB2A2A5-A7C6-4C4E-A180-175F29A03E6C}" type="slidenum">
              <a:rPr lang="en-GB" altLang="en-US" sz="1300" smtClean="0"/>
              <a:pPr>
                <a:spcBef>
                  <a:spcPct val="0"/>
                </a:spcBef>
              </a:pPr>
              <a:t>43</a:t>
            </a:fld>
            <a:endParaRPr lang="en-GB" altLang="en-US" sz="1300" smtClean="0"/>
          </a:p>
        </p:txBody>
      </p:sp>
      <p:sp>
        <p:nvSpPr>
          <p:cNvPr id="1013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576135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1843" name="Notes Placeholder 2"/>
          <p:cNvSpPr>
            <a:spLocks noGrp="1"/>
          </p:cNvSpPr>
          <p:nvPr>
            <p:ph type="body" idx="1"/>
          </p:nvPr>
        </p:nvSpPr>
        <p:spPr>
          <a:noFill/>
        </p:spPr>
        <p:txBody>
          <a:bodyPr/>
          <a:lstStyle/>
          <a:p>
            <a:endParaRPr lang="en-GB" smtClean="0"/>
          </a:p>
        </p:txBody>
      </p:sp>
      <p:sp>
        <p:nvSpPr>
          <p:cNvPr id="291844" name="Slide Number Placeholder 3"/>
          <p:cNvSpPr>
            <a:spLocks noGrp="1"/>
          </p:cNvSpPr>
          <p:nvPr>
            <p:ph type="sldNum" sz="quarter" idx="5"/>
          </p:nvPr>
        </p:nvSpPr>
        <p:spPr>
          <a:noFill/>
        </p:spPr>
        <p:txBody>
          <a:bodyPr/>
          <a:lstStyle>
            <a:lvl1pPr defTabSz="465138">
              <a:defRPr>
                <a:solidFill>
                  <a:schemeClr val="tx1"/>
                </a:solidFill>
                <a:latin typeface="Arial" panose="020B0604020202020204" pitchFamily="34" charset="0"/>
              </a:defRPr>
            </a:lvl1pPr>
            <a:lvl2pPr marL="742950" indent="-285750" defTabSz="465138">
              <a:defRPr>
                <a:solidFill>
                  <a:schemeClr val="tx1"/>
                </a:solidFill>
                <a:latin typeface="Arial" panose="020B0604020202020204" pitchFamily="34" charset="0"/>
              </a:defRPr>
            </a:lvl2pPr>
            <a:lvl3pPr marL="1143000" indent="-228600" defTabSz="465138">
              <a:defRPr>
                <a:solidFill>
                  <a:schemeClr val="tx1"/>
                </a:solidFill>
                <a:latin typeface="Arial" panose="020B0604020202020204" pitchFamily="34" charset="0"/>
              </a:defRPr>
            </a:lvl3pPr>
            <a:lvl4pPr marL="1600200" indent="-228600" defTabSz="465138">
              <a:defRPr>
                <a:solidFill>
                  <a:schemeClr val="tx1"/>
                </a:solidFill>
                <a:latin typeface="Arial" panose="020B0604020202020204" pitchFamily="34" charset="0"/>
              </a:defRPr>
            </a:lvl4pPr>
            <a:lvl5pPr marL="2057400" indent="-228600" defTabSz="465138">
              <a:defRPr>
                <a:solidFill>
                  <a:schemeClr val="tx1"/>
                </a:solidFill>
                <a:latin typeface="Arial" panose="020B0604020202020204" pitchFamily="34" charset="0"/>
              </a:defRPr>
            </a:lvl5pPr>
            <a:lvl6pPr marL="2514600" indent="-228600" defTabSz="465138" eaLnBrk="0" fontAlgn="base" hangingPunct="0">
              <a:spcBef>
                <a:spcPct val="0"/>
              </a:spcBef>
              <a:spcAft>
                <a:spcPct val="0"/>
              </a:spcAft>
              <a:defRPr>
                <a:solidFill>
                  <a:schemeClr val="tx1"/>
                </a:solidFill>
                <a:latin typeface="Arial" panose="020B0604020202020204" pitchFamily="34" charset="0"/>
              </a:defRPr>
            </a:lvl6pPr>
            <a:lvl7pPr marL="2971800" indent="-228600" defTabSz="465138" eaLnBrk="0" fontAlgn="base" hangingPunct="0">
              <a:spcBef>
                <a:spcPct val="0"/>
              </a:spcBef>
              <a:spcAft>
                <a:spcPct val="0"/>
              </a:spcAft>
              <a:defRPr>
                <a:solidFill>
                  <a:schemeClr val="tx1"/>
                </a:solidFill>
                <a:latin typeface="Arial" panose="020B0604020202020204" pitchFamily="34" charset="0"/>
              </a:defRPr>
            </a:lvl7pPr>
            <a:lvl8pPr marL="3429000" indent="-228600" defTabSz="465138" eaLnBrk="0" fontAlgn="base" hangingPunct="0">
              <a:spcBef>
                <a:spcPct val="0"/>
              </a:spcBef>
              <a:spcAft>
                <a:spcPct val="0"/>
              </a:spcAft>
              <a:defRPr>
                <a:solidFill>
                  <a:schemeClr val="tx1"/>
                </a:solidFill>
                <a:latin typeface="Arial" panose="020B0604020202020204" pitchFamily="34" charset="0"/>
              </a:defRPr>
            </a:lvl8pPr>
            <a:lvl9pPr marL="3886200" indent="-228600" defTabSz="465138" eaLnBrk="0" fontAlgn="base" hangingPunct="0">
              <a:spcBef>
                <a:spcPct val="0"/>
              </a:spcBef>
              <a:spcAft>
                <a:spcPct val="0"/>
              </a:spcAft>
              <a:defRPr>
                <a:solidFill>
                  <a:schemeClr val="tx1"/>
                </a:solidFill>
                <a:latin typeface="Arial" panose="020B0604020202020204" pitchFamily="34" charset="0"/>
              </a:defRPr>
            </a:lvl9pPr>
          </a:lstStyle>
          <a:p>
            <a:fld id="{40844EFC-4D4E-4ED9-BF26-431E6EC18B64}" type="slidenum">
              <a:rPr lang="en-US" smtClean="0">
                <a:latin typeface="Calibri" panose="020F0502020204030204" pitchFamily="34" charset="0"/>
              </a:rPr>
              <a:pPr/>
              <a:t>44</a:t>
            </a:fld>
            <a:endParaRPr lang="en-US" smtClean="0">
              <a:latin typeface="Calibri" panose="020F0502020204030204" pitchFamily="34" charset="0"/>
            </a:endParaRPr>
          </a:p>
        </p:txBody>
      </p:sp>
    </p:spTree>
    <p:extLst>
      <p:ext uri="{BB962C8B-B14F-4D97-AF65-F5344CB8AC3E}">
        <p14:creationId xmlns:p14="http://schemas.microsoft.com/office/powerpoint/2010/main" val="40839687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0" y="0"/>
            <a:ext cx="9906000" cy="2080260"/>
          </a:xfrm>
          <a:prstGeom prst="rect">
            <a:avLst/>
          </a:prstGeom>
        </p:spPr>
      </p:pic>
      <p:pic>
        <p:nvPicPr>
          <p:cNvPr id="9" name="Picture 8"/>
          <p:cNvPicPr>
            <a:picLocks noChangeAspect="1"/>
          </p:cNvPicPr>
          <p:nvPr userDrawn="1"/>
        </p:nvPicPr>
        <p:blipFill>
          <a:blip r:embed="rId3"/>
          <a:stretch>
            <a:fillRect/>
          </a:stretch>
        </p:blipFill>
        <p:spPr>
          <a:xfrm>
            <a:off x="0" y="6457950"/>
            <a:ext cx="9906000" cy="400050"/>
          </a:xfrm>
          <a:prstGeom prst="rect">
            <a:avLst/>
          </a:prstGeom>
        </p:spPr>
      </p:pic>
      <p:sp>
        <p:nvSpPr>
          <p:cNvPr id="11" name="Text Placeholder 10"/>
          <p:cNvSpPr>
            <a:spLocks noGrp="1"/>
          </p:cNvSpPr>
          <p:nvPr>
            <p:ph type="body" sz="quarter" idx="10" hasCustomPrompt="1"/>
          </p:nvPr>
        </p:nvSpPr>
        <p:spPr>
          <a:xfrm>
            <a:off x="3443498" y="2350740"/>
            <a:ext cx="6215801" cy="1559031"/>
          </a:xfrm>
          <a:prstGeom prst="rect">
            <a:avLst/>
          </a:prstGeom>
        </p:spPr>
        <p:txBody>
          <a:bodyPr vert="horz"/>
          <a:lstStyle>
            <a:lvl1pPr marL="0" indent="0">
              <a:buNone/>
              <a:defRPr sz="4200" b="1" i="0" kern="1200" spc="-50" baseline="0">
                <a:solidFill>
                  <a:schemeClr val="accent2"/>
                </a:solidFill>
                <a:latin typeface="Arial"/>
              </a:defRPr>
            </a:lvl1pPr>
          </a:lstStyle>
          <a:p>
            <a:pPr lvl="0"/>
            <a:r>
              <a:rPr lang="de-AT" dirty="0" smtClean="0"/>
              <a:t>Title </a:t>
            </a:r>
            <a:r>
              <a:rPr lang="de-AT" dirty="0" err="1" smtClean="0"/>
              <a:t>of</a:t>
            </a:r>
            <a:r>
              <a:rPr lang="de-AT" dirty="0" smtClean="0"/>
              <a:t> </a:t>
            </a:r>
            <a:r>
              <a:rPr lang="de-AT" dirty="0" err="1" smtClean="0"/>
              <a:t>presentation</a:t>
            </a:r>
            <a:r>
              <a:rPr lang="de-AT" dirty="0" smtClean="0"/>
              <a:t> 2nd </a:t>
            </a:r>
            <a:r>
              <a:rPr lang="de-AT" dirty="0" err="1" smtClean="0"/>
              <a:t>line</a:t>
            </a:r>
            <a:r>
              <a:rPr lang="de-AT" dirty="0" smtClean="0"/>
              <a:t> </a:t>
            </a:r>
            <a:r>
              <a:rPr lang="de-AT" dirty="0" err="1" smtClean="0"/>
              <a:t>if</a:t>
            </a:r>
            <a:r>
              <a:rPr lang="de-AT" dirty="0" smtClean="0"/>
              <a:t> </a:t>
            </a:r>
            <a:r>
              <a:rPr lang="de-AT" dirty="0" err="1" smtClean="0"/>
              <a:t>needed</a:t>
            </a:r>
            <a:endParaRPr lang="de-AT" dirty="0" smtClean="0"/>
          </a:p>
        </p:txBody>
      </p:sp>
      <p:sp>
        <p:nvSpPr>
          <p:cNvPr id="13" name="Text Placeholder 10"/>
          <p:cNvSpPr>
            <a:spLocks noGrp="1"/>
          </p:cNvSpPr>
          <p:nvPr>
            <p:ph type="body" sz="quarter" idx="11" hasCustomPrompt="1"/>
          </p:nvPr>
        </p:nvSpPr>
        <p:spPr>
          <a:xfrm>
            <a:off x="3443498" y="3909768"/>
            <a:ext cx="6215801" cy="1065116"/>
          </a:xfrm>
          <a:prstGeom prst="rect">
            <a:avLst/>
          </a:prstGeom>
        </p:spPr>
        <p:txBody>
          <a:bodyPr vert="horz"/>
          <a:lstStyle>
            <a:lvl1pPr marL="0" indent="0">
              <a:buNone/>
              <a:defRPr sz="2800" b="1" i="0" kern="1200" spc="-50" baseline="0">
                <a:solidFill>
                  <a:schemeClr val="accent2"/>
                </a:solidFill>
                <a:latin typeface="Arial"/>
              </a:defRPr>
            </a:lvl1pPr>
          </a:lstStyle>
          <a:p>
            <a:pPr lvl="0"/>
            <a:r>
              <a:rPr lang="de-AT" dirty="0" err="1" smtClean="0"/>
              <a:t>Subtitle</a:t>
            </a:r>
            <a:r>
              <a:rPr lang="de-AT" dirty="0" smtClean="0"/>
              <a:t> </a:t>
            </a:r>
            <a:r>
              <a:rPr lang="de-AT" dirty="0" err="1" smtClean="0"/>
              <a:t>of</a:t>
            </a:r>
            <a:r>
              <a:rPr lang="de-AT" dirty="0" smtClean="0"/>
              <a:t> </a:t>
            </a:r>
            <a:r>
              <a:rPr lang="de-AT" dirty="0" err="1" smtClean="0"/>
              <a:t>presentation</a:t>
            </a:r>
            <a:r>
              <a:rPr lang="de-AT" dirty="0" smtClean="0"/>
              <a:t>                    2nd </a:t>
            </a:r>
            <a:r>
              <a:rPr lang="de-AT" dirty="0" err="1" smtClean="0"/>
              <a:t>line</a:t>
            </a:r>
            <a:r>
              <a:rPr lang="de-AT" dirty="0" smtClean="0"/>
              <a:t> </a:t>
            </a:r>
            <a:r>
              <a:rPr lang="de-AT" dirty="0" err="1" smtClean="0"/>
              <a:t>if</a:t>
            </a:r>
            <a:r>
              <a:rPr lang="de-AT" dirty="0" smtClean="0"/>
              <a:t> </a:t>
            </a:r>
            <a:r>
              <a:rPr lang="de-AT" dirty="0" err="1" smtClean="0"/>
              <a:t>needed</a:t>
            </a:r>
            <a:endParaRPr lang="de-AT" dirty="0" smtClean="0"/>
          </a:p>
        </p:txBody>
      </p:sp>
      <p:sp>
        <p:nvSpPr>
          <p:cNvPr id="14" name="Text Placeholder 10"/>
          <p:cNvSpPr>
            <a:spLocks noGrp="1"/>
          </p:cNvSpPr>
          <p:nvPr>
            <p:ph type="body" sz="quarter" idx="12" hasCustomPrompt="1"/>
          </p:nvPr>
        </p:nvSpPr>
        <p:spPr>
          <a:xfrm>
            <a:off x="3443498" y="5319929"/>
            <a:ext cx="6215801" cy="548357"/>
          </a:xfrm>
          <a:prstGeom prst="rect">
            <a:avLst/>
          </a:prstGeom>
        </p:spPr>
        <p:txBody>
          <a:bodyPr vert="horz"/>
          <a:lstStyle>
            <a:lvl1pPr marL="0" indent="0">
              <a:buNone/>
              <a:defRPr sz="2800" b="0" i="0" kern="1200" spc="-50">
                <a:solidFill>
                  <a:schemeClr val="accent2"/>
                </a:solidFill>
                <a:latin typeface="Arial"/>
              </a:defRPr>
            </a:lvl1pPr>
          </a:lstStyle>
          <a:p>
            <a:pPr lvl="0"/>
            <a:r>
              <a:rPr lang="de-AT" dirty="0" err="1" smtClean="0"/>
              <a:t>Dr</a:t>
            </a:r>
            <a:r>
              <a:rPr lang="de-AT" dirty="0" smtClean="0"/>
              <a:t> John Smith</a:t>
            </a:r>
          </a:p>
        </p:txBody>
      </p:sp>
      <p:sp>
        <p:nvSpPr>
          <p:cNvPr id="15" name="Text Placeholder 10"/>
          <p:cNvSpPr>
            <a:spLocks noGrp="1"/>
          </p:cNvSpPr>
          <p:nvPr>
            <p:ph type="body" sz="quarter" idx="13" hasCustomPrompt="1"/>
          </p:nvPr>
        </p:nvSpPr>
        <p:spPr>
          <a:xfrm>
            <a:off x="3443498" y="5771934"/>
            <a:ext cx="6215801" cy="437932"/>
          </a:xfrm>
          <a:prstGeom prst="rect">
            <a:avLst/>
          </a:prstGeom>
        </p:spPr>
        <p:txBody>
          <a:bodyPr vert="horz"/>
          <a:lstStyle>
            <a:lvl1pPr marL="0" indent="0">
              <a:buNone/>
              <a:defRPr sz="1600" b="0" i="0" kern="1200" spc="-50">
                <a:solidFill>
                  <a:schemeClr val="accent2"/>
                </a:solidFill>
                <a:latin typeface="Arial"/>
              </a:defRPr>
            </a:lvl1pPr>
          </a:lstStyle>
          <a:p>
            <a:pPr lvl="0"/>
            <a:r>
              <a:rPr lang="de-AT" dirty="0" smtClean="0"/>
              <a:t>Eventname, Location, 18 March 2011</a:t>
            </a:r>
          </a:p>
        </p:txBody>
      </p:sp>
    </p:spTree>
    <p:extLst>
      <p:ext uri="{BB962C8B-B14F-4D97-AF65-F5344CB8AC3E}">
        <p14:creationId xmlns:p14="http://schemas.microsoft.com/office/powerpoint/2010/main" val="15467949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 pic, 1 title, 1 text">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8374196" y="6342897"/>
            <a:ext cx="617979"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a:t>
            </a:fld>
            <a:endParaRPr lang="de-DE" b="0">
              <a:solidFill>
                <a:prstClr val="black">
                  <a:tint val="75000"/>
                </a:prstClr>
              </a:solidFill>
              <a:effectLst/>
              <a:latin typeface="Arial"/>
            </a:endParaRPr>
          </a:p>
        </p:txBody>
      </p:sp>
      <p:pic>
        <p:nvPicPr>
          <p:cNvPr id="4" name="Picture 3"/>
          <p:cNvPicPr>
            <a:picLocks noChangeAspect="1"/>
          </p:cNvPicPr>
          <p:nvPr userDrawn="1"/>
        </p:nvPicPr>
        <p:blipFill>
          <a:blip r:embed="rId2"/>
          <a:stretch>
            <a:fillRect/>
          </a:stretch>
        </p:blipFill>
        <p:spPr>
          <a:xfrm>
            <a:off x="1681" y="6223000"/>
            <a:ext cx="4953000" cy="635000"/>
          </a:xfrm>
          <a:prstGeom prst="rect">
            <a:avLst/>
          </a:prstGeom>
        </p:spPr>
      </p:pic>
      <p:pic>
        <p:nvPicPr>
          <p:cNvPr id="3" name="Picture 2"/>
          <p:cNvPicPr>
            <a:picLocks noChangeAspect="1"/>
          </p:cNvPicPr>
          <p:nvPr userDrawn="1"/>
        </p:nvPicPr>
        <p:blipFill>
          <a:blip r:embed="rId3"/>
          <a:stretch>
            <a:fillRect/>
          </a:stretch>
        </p:blipFill>
        <p:spPr>
          <a:xfrm>
            <a:off x="0" y="0"/>
            <a:ext cx="1389592" cy="673100"/>
          </a:xfrm>
          <a:prstGeom prst="rect">
            <a:avLst/>
          </a:prstGeom>
        </p:spPr>
      </p:pic>
      <p:sp>
        <p:nvSpPr>
          <p:cNvPr id="16" name="Content Placeholder 15"/>
          <p:cNvSpPr>
            <a:spLocks noGrp="1"/>
          </p:cNvSpPr>
          <p:nvPr>
            <p:ph sz="quarter" idx="13" hasCustomPrompt="1"/>
          </p:nvPr>
        </p:nvSpPr>
        <p:spPr>
          <a:xfrm>
            <a:off x="3761461" y="945931"/>
            <a:ext cx="5147258"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13" name="Content Placeholder 13"/>
          <p:cNvSpPr>
            <a:spLocks noGrp="1"/>
          </p:cNvSpPr>
          <p:nvPr>
            <p:ph sz="quarter" idx="15" hasCustomPrompt="1"/>
          </p:nvPr>
        </p:nvSpPr>
        <p:spPr>
          <a:xfrm>
            <a:off x="3761461" y="1676749"/>
            <a:ext cx="5147258" cy="4371539"/>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15" name="Content Placeholder 13"/>
          <p:cNvSpPr>
            <a:spLocks noGrp="1"/>
          </p:cNvSpPr>
          <p:nvPr>
            <p:ph sz="quarter" idx="16" hasCustomPrompt="1"/>
          </p:nvPr>
        </p:nvSpPr>
        <p:spPr>
          <a:xfrm>
            <a:off x="1399490" y="1137700"/>
            <a:ext cx="2065011" cy="2324993"/>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baseline="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Picture, Graph, …</a:t>
            </a:r>
            <a:endParaRPr lang="en-US" sz="3400" dirty="0" smtClean="0">
              <a:solidFill>
                <a:schemeClr val="accent2"/>
              </a:solidFill>
            </a:endParaRPr>
          </a:p>
        </p:txBody>
      </p:sp>
    </p:spTree>
    <p:extLst>
      <p:ext uri="{BB962C8B-B14F-4D97-AF65-F5344CB8AC3E}">
        <p14:creationId xmlns:p14="http://schemas.microsoft.com/office/powerpoint/2010/main" val="910704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8a">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8374196" y="6342897"/>
            <a:ext cx="617979"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a:t>
            </a:fld>
            <a:endParaRPr lang="de-DE" b="0">
              <a:solidFill>
                <a:prstClr val="black">
                  <a:tint val="75000"/>
                </a:prstClr>
              </a:solidFill>
              <a:effectLst/>
              <a:latin typeface="Arial"/>
            </a:endParaRPr>
          </a:p>
        </p:txBody>
      </p:sp>
      <p:pic>
        <p:nvPicPr>
          <p:cNvPr id="4" name="Picture 3"/>
          <p:cNvPicPr>
            <a:picLocks noChangeAspect="1"/>
          </p:cNvPicPr>
          <p:nvPr userDrawn="1"/>
        </p:nvPicPr>
        <p:blipFill>
          <a:blip r:embed="rId2"/>
          <a:stretch>
            <a:fillRect/>
          </a:stretch>
        </p:blipFill>
        <p:spPr>
          <a:xfrm>
            <a:off x="1681" y="6223000"/>
            <a:ext cx="4953000" cy="635000"/>
          </a:xfrm>
          <a:prstGeom prst="rect">
            <a:avLst/>
          </a:prstGeom>
        </p:spPr>
      </p:pic>
      <p:pic>
        <p:nvPicPr>
          <p:cNvPr id="3" name="Picture 2"/>
          <p:cNvPicPr>
            <a:picLocks noChangeAspect="1"/>
          </p:cNvPicPr>
          <p:nvPr userDrawn="1"/>
        </p:nvPicPr>
        <p:blipFill>
          <a:blip r:embed="rId3"/>
          <a:stretch>
            <a:fillRect/>
          </a:stretch>
        </p:blipFill>
        <p:spPr>
          <a:xfrm>
            <a:off x="0" y="0"/>
            <a:ext cx="1389592" cy="673100"/>
          </a:xfrm>
          <a:prstGeom prst="rect">
            <a:avLst/>
          </a:prstGeom>
        </p:spPr>
      </p:pic>
      <p:sp>
        <p:nvSpPr>
          <p:cNvPr id="8" name="Content Placeholder 15"/>
          <p:cNvSpPr>
            <a:spLocks noGrp="1"/>
          </p:cNvSpPr>
          <p:nvPr>
            <p:ph sz="quarter" idx="13" hasCustomPrompt="1"/>
          </p:nvPr>
        </p:nvSpPr>
        <p:spPr>
          <a:xfrm>
            <a:off x="1256747" y="945931"/>
            <a:ext cx="7651970"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9" name="Content Placeholder 13"/>
          <p:cNvSpPr>
            <a:spLocks noGrp="1"/>
          </p:cNvSpPr>
          <p:nvPr>
            <p:ph sz="quarter" idx="16" hasCustomPrompt="1"/>
          </p:nvPr>
        </p:nvSpPr>
        <p:spPr>
          <a:xfrm>
            <a:off x="1256749" y="1676749"/>
            <a:ext cx="3563485" cy="446290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Tree>
    <p:extLst>
      <p:ext uri="{BB962C8B-B14F-4D97-AF65-F5344CB8AC3E}">
        <p14:creationId xmlns:p14="http://schemas.microsoft.com/office/powerpoint/2010/main" val="5689901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box">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5482893" y="1795520"/>
            <a:ext cx="3425825" cy="2991949"/>
          </a:xfrm>
          <a:prstGeom prst="rect">
            <a:avLst/>
          </a:prstGeom>
        </p:spPr>
      </p:pic>
      <p:pic>
        <p:nvPicPr>
          <p:cNvPr id="4" name="Picture 3"/>
          <p:cNvPicPr>
            <a:picLocks noChangeAspect="1"/>
          </p:cNvPicPr>
          <p:nvPr userDrawn="1"/>
        </p:nvPicPr>
        <p:blipFill>
          <a:blip r:embed="rId3"/>
          <a:stretch>
            <a:fillRect/>
          </a:stretch>
        </p:blipFill>
        <p:spPr>
          <a:xfrm>
            <a:off x="5587635" y="1813491"/>
            <a:ext cx="412750" cy="952500"/>
          </a:xfrm>
          <a:prstGeom prst="rect">
            <a:avLst/>
          </a:prstGeom>
        </p:spPr>
      </p:pic>
      <p:pic>
        <p:nvPicPr>
          <p:cNvPr id="5" name="Picture 4"/>
          <p:cNvPicPr>
            <a:picLocks noChangeAspect="1"/>
          </p:cNvPicPr>
          <p:nvPr userDrawn="1"/>
        </p:nvPicPr>
        <p:blipFill>
          <a:blip r:embed="rId4"/>
          <a:stretch>
            <a:fillRect/>
          </a:stretch>
        </p:blipFill>
        <p:spPr>
          <a:xfrm>
            <a:off x="8374195" y="4275406"/>
            <a:ext cx="412750" cy="952500"/>
          </a:xfrm>
          <a:prstGeom prst="rect">
            <a:avLst/>
          </a:prstGeom>
        </p:spPr>
      </p:pic>
      <p:sp>
        <p:nvSpPr>
          <p:cNvPr id="6" name="Content Placeholder 13"/>
          <p:cNvSpPr>
            <a:spLocks noGrp="1"/>
          </p:cNvSpPr>
          <p:nvPr>
            <p:ph sz="quarter" idx="17" hasCustomPrompt="1"/>
          </p:nvPr>
        </p:nvSpPr>
        <p:spPr>
          <a:xfrm>
            <a:off x="5891672" y="2223516"/>
            <a:ext cx="2616836" cy="216560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8" name="Text Placeholder 7"/>
          <p:cNvSpPr>
            <a:spLocks noGrp="1"/>
          </p:cNvSpPr>
          <p:nvPr>
            <p:ph type="body" sz="quarter" idx="18" hasCustomPrompt="1"/>
          </p:nvPr>
        </p:nvSpPr>
        <p:spPr>
          <a:xfrm>
            <a:off x="1095508" y="1795463"/>
            <a:ext cx="4220640" cy="2322512"/>
          </a:xfrm>
          <a:prstGeom prst="rect">
            <a:avLst/>
          </a:prstGeom>
        </p:spPr>
        <p:txBody>
          <a:bodyPr vert="horz"/>
          <a:lstStyle>
            <a:lvl1pPr marL="0" indent="0">
              <a:buNone/>
              <a:defRPr baseline="0">
                <a:sym typeface="Wingdings"/>
              </a:defRPr>
            </a:lvl1pPr>
          </a:lstStyle>
          <a:p>
            <a:pPr lvl="0"/>
            <a:r>
              <a:rPr lang="en-US" dirty="0" smtClean="0"/>
              <a:t>Copy the beside box from the slide master to </a:t>
            </a:r>
            <a:r>
              <a:rPr lang="en-US" smtClean="0"/>
              <a:t>your slide.</a:t>
            </a:r>
            <a:endParaRPr lang="en-US" dirty="0"/>
          </a:p>
        </p:txBody>
      </p:sp>
    </p:spTree>
    <p:extLst>
      <p:ext uri="{BB962C8B-B14F-4D97-AF65-F5344CB8AC3E}">
        <p14:creationId xmlns:p14="http://schemas.microsoft.com/office/powerpoint/2010/main" val="5885018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pics vertical + 2 texts">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8374196" y="6342897"/>
            <a:ext cx="617979"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a:t>
            </a:fld>
            <a:endParaRPr lang="de-DE" b="0">
              <a:solidFill>
                <a:prstClr val="black">
                  <a:tint val="75000"/>
                </a:prstClr>
              </a:solidFill>
              <a:effectLst/>
              <a:latin typeface="Arial"/>
            </a:endParaRPr>
          </a:p>
        </p:txBody>
      </p:sp>
      <p:pic>
        <p:nvPicPr>
          <p:cNvPr id="4" name="Picture 3"/>
          <p:cNvPicPr>
            <a:picLocks noChangeAspect="1"/>
          </p:cNvPicPr>
          <p:nvPr userDrawn="1"/>
        </p:nvPicPr>
        <p:blipFill>
          <a:blip r:embed="rId2"/>
          <a:stretch>
            <a:fillRect/>
          </a:stretch>
        </p:blipFill>
        <p:spPr>
          <a:xfrm>
            <a:off x="1681" y="6223000"/>
            <a:ext cx="4953000" cy="635000"/>
          </a:xfrm>
          <a:prstGeom prst="rect">
            <a:avLst/>
          </a:prstGeom>
        </p:spPr>
      </p:pic>
      <p:pic>
        <p:nvPicPr>
          <p:cNvPr id="3" name="Picture 2"/>
          <p:cNvPicPr>
            <a:picLocks noChangeAspect="1"/>
          </p:cNvPicPr>
          <p:nvPr userDrawn="1"/>
        </p:nvPicPr>
        <p:blipFill>
          <a:blip r:embed="rId3"/>
          <a:stretch>
            <a:fillRect/>
          </a:stretch>
        </p:blipFill>
        <p:spPr>
          <a:xfrm>
            <a:off x="0" y="0"/>
            <a:ext cx="1389592" cy="673100"/>
          </a:xfrm>
          <a:prstGeom prst="rect">
            <a:avLst/>
          </a:prstGeom>
        </p:spPr>
      </p:pic>
      <p:sp>
        <p:nvSpPr>
          <p:cNvPr id="16" name="Content Placeholder 15"/>
          <p:cNvSpPr>
            <a:spLocks noGrp="1"/>
          </p:cNvSpPr>
          <p:nvPr>
            <p:ph sz="quarter" idx="13" hasCustomPrompt="1"/>
          </p:nvPr>
        </p:nvSpPr>
        <p:spPr>
          <a:xfrm>
            <a:off x="1256747" y="945931"/>
            <a:ext cx="7651970"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13" name="Content Placeholder 13"/>
          <p:cNvSpPr>
            <a:spLocks noGrp="1"/>
          </p:cNvSpPr>
          <p:nvPr>
            <p:ph sz="quarter" idx="15" hasCustomPrompt="1"/>
          </p:nvPr>
        </p:nvSpPr>
        <p:spPr>
          <a:xfrm>
            <a:off x="3761461" y="1676752"/>
            <a:ext cx="5147258" cy="2114851"/>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15" name="Content Placeholder 13"/>
          <p:cNvSpPr>
            <a:spLocks noGrp="1"/>
          </p:cNvSpPr>
          <p:nvPr>
            <p:ph sz="quarter" idx="16" hasCustomPrompt="1"/>
          </p:nvPr>
        </p:nvSpPr>
        <p:spPr>
          <a:xfrm>
            <a:off x="1389594" y="1813790"/>
            <a:ext cx="2074909" cy="180422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baseline="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Picture, Graph, …</a:t>
            </a:r>
            <a:endParaRPr lang="en-US" sz="3400" dirty="0" smtClean="0">
              <a:solidFill>
                <a:schemeClr val="accent2"/>
              </a:solidFill>
            </a:endParaRPr>
          </a:p>
        </p:txBody>
      </p:sp>
      <p:sp>
        <p:nvSpPr>
          <p:cNvPr id="17" name="Content Placeholder 13"/>
          <p:cNvSpPr>
            <a:spLocks noGrp="1"/>
          </p:cNvSpPr>
          <p:nvPr>
            <p:ph sz="quarter" idx="17" hasCustomPrompt="1"/>
          </p:nvPr>
        </p:nvSpPr>
        <p:spPr>
          <a:xfrm>
            <a:off x="3761461" y="3700243"/>
            <a:ext cx="5147258" cy="2114851"/>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18" name="Content Placeholder 13"/>
          <p:cNvSpPr>
            <a:spLocks noGrp="1"/>
          </p:cNvSpPr>
          <p:nvPr>
            <p:ph sz="quarter" idx="18" hasCustomPrompt="1"/>
          </p:nvPr>
        </p:nvSpPr>
        <p:spPr>
          <a:xfrm>
            <a:off x="1389594" y="3837281"/>
            <a:ext cx="2074909" cy="180422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baseline="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Picture, Graph, …</a:t>
            </a:r>
            <a:endParaRPr lang="en-US" sz="3400" dirty="0" smtClean="0">
              <a:solidFill>
                <a:schemeClr val="accent2"/>
              </a:solidFill>
            </a:endParaRPr>
          </a:p>
        </p:txBody>
      </p:sp>
    </p:spTree>
    <p:extLst>
      <p:ext uri="{BB962C8B-B14F-4D97-AF65-F5344CB8AC3E}">
        <p14:creationId xmlns:p14="http://schemas.microsoft.com/office/powerpoint/2010/main" val="906135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0" y="0"/>
            <a:ext cx="9906000" cy="2080260"/>
          </a:xfrm>
          <a:prstGeom prst="rect">
            <a:avLst/>
          </a:prstGeom>
        </p:spPr>
      </p:pic>
      <p:sp>
        <p:nvSpPr>
          <p:cNvPr id="4" name="Text Placeholder 3"/>
          <p:cNvSpPr>
            <a:spLocks noGrp="1"/>
          </p:cNvSpPr>
          <p:nvPr>
            <p:ph type="body" sz="quarter" idx="10" hasCustomPrompt="1"/>
          </p:nvPr>
        </p:nvSpPr>
        <p:spPr>
          <a:xfrm>
            <a:off x="6619821" y="3710090"/>
            <a:ext cx="2543933" cy="1735199"/>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500" baseline="0">
                <a:solidFill>
                  <a:schemeClr val="accent2"/>
                </a:solidFill>
              </a:defRPr>
            </a:lvl1pPr>
          </a:lstStyle>
          <a:p>
            <a:pPr lvl="0"/>
            <a:r>
              <a:rPr lang="en-US" dirty="0" smtClean="0"/>
              <a:t>COST Office</a:t>
            </a:r>
          </a:p>
          <a:p>
            <a:pPr lvl="0"/>
            <a:r>
              <a:rPr lang="en-US" dirty="0" smtClean="0"/>
              <a:t>Avenue Louise 149</a:t>
            </a:r>
          </a:p>
          <a:p>
            <a:pPr lvl="0"/>
            <a:r>
              <a:rPr lang="en-US" dirty="0" smtClean="0"/>
              <a:t>1050 Brussels, Belgium</a:t>
            </a:r>
          </a:p>
          <a:p>
            <a:pPr lvl="0"/>
            <a:r>
              <a:rPr lang="en-US" dirty="0" smtClean="0"/>
              <a:t>T: +32 (0)2 533 3800</a:t>
            </a:r>
          </a:p>
          <a:p>
            <a:pPr lvl="0"/>
            <a:r>
              <a:rPr lang="en-US" dirty="0" smtClean="0"/>
              <a:t>F: +32 (0)2 533 3890</a:t>
            </a:r>
          </a:p>
          <a:p>
            <a:pPr lvl="0"/>
            <a:r>
              <a:rPr lang="en-US" dirty="0" err="1" smtClean="0"/>
              <a:t>office@cost.eu</a:t>
            </a:r>
            <a:endParaRPr lang="de-AT" dirty="0" smtClean="0"/>
          </a:p>
        </p:txBody>
      </p:sp>
      <p:pic>
        <p:nvPicPr>
          <p:cNvPr id="5" name="Picture 4"/>
          <p:cNvPicPr>
            <a:picLocks noChangeAspect="1"/>
          </p:cNvPicPr>
          <p:nvPr userDrawn="1"/>
        </p:nvPicPr>
        <p:blipFill>
          <a:blip r:embed="rId3"/>
          <a:stretch>
            <a:fillRect/>
          </a:stretch>
        </p:blipFill>
        <p:spPr>
          <a:xfrm>
            <a:off x="6599989" y="3061290"/>
            <a:ext cx="49529" cy="2682181"/>
          </a:xfrm>
          <a:prstGeom prst="rect">
            <a:avLst/>
          </a:prstGeom>
        </p:spPr>
      </p:pic>
      <p:sp>
        <p:nvSpPr>
          <p:cNvPr id="7" name="Text Placeholder 6"/>
          <p:cNvSpPr>
            <a:spLocks noGrp="1"/>
          </p:cNvSpPr>
          <p:nvPr>
            <p:ph type="body" sz="quarter" idx="11" hasCustomPrompt="1"/>
          </p:nvPr>
        </p:nvSpPr>
        <p:spPr>
          <a:xfrm>
            <a:off x="1177140" y="3261250"/>
            <a:ext cx="4682817" cy="1590171"/>
          </a:xfrm>
          <a:prstGeom prst="rect">
            <a:avLst/>
          </a:prstGeom>
        </p:spPr>
        <p:txBody>
          <a:bodyPr vert="horz"/>
          <a:lstStyle>
            <a:lvl1pPr marL="0" indent="0">
              <a:buNone/>
              <a:defRPr sz="3100">
                <a:solidFill>
                  <a:schemeClr val="accent2"/>
                </a:solidFill>
              </a:defRPr>
            </a:lvl1pPr>
          </a:lstStyle>
          <a:p>
            <a:pPr lvl="0"/>
            <a:r>
              <a:rPr lang="de-AT" dirty="0" err="1" smtClean="0"/>
              <a:t>Thank</a:t>
            </a:r>
            <a:r>
              <a:rPr lang="de-AT" dirty="0" smtClean="0"/>
              <a:t> </a:t>
            </a:r>
            <a:r>
              <a:rPr lang="de-AT" dirty="0" err="1" smtClean="0"/>
              <a:t>you</a:t>
            </a:r>
            <a:endParaRPr lang="en-US" dirty="0"/>
          </a:p>
        </p:txBody>
      </p:sp>
      <p:sp>
        <p:nvSpPr>
          <p:cNvPr id="9" name="Text Placeholder 3"/>
          <p:cNvSpPr>
            <a:spLocks noGrp="1"/>
          </p:cNvSpPr>
          <p:nvPr>
            <p:ph type="body" sz="quarter" idx="12" hasCustomPrompt="1"/>
          </p:nvPr>
        </p:nvSpPr>
        <p:spPr>
          <a:xfrm>
            <a:off x="6619821" y="5495823"/>
            <a:ext cx="2543933" cy="433692"/>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500" baseline="0">
                <a:solidFill>
                  <a:schemeClr val="accent1"/>
                </a:solidFill>
              </a:defRPr>
            </a:lvl1pPr>
          </a:lstStyle>
          <a:p>
            <a:pPr lvl="0"/>
            <a:r>
              <a:rPr lang="en-US" dirty="0" err="1" smtClean="0"/>
              <a:t>www.cost.eu</a:t>
            </a:r>
            <a:endParaRPr lang="en-US" dirty="0" smtClean="0"/>
          </a:p>
          <a:p>
            <a:pPr lvl="0"/>
            <a:endParaRPr lang="en-US" dirty="0" smtClean="0"/>
          </a:p>
          <a:p>
            <a:pPr lvl="0"/>
            <a:endParaRPr lang="de-AT" dirty="0" smtClean="0"/>
          </a:p>
        </p:txBody>
      </p:sp>
    </p:spTree>
    <p:extLst>
      <p:ext uri="{BB962C8B-B14F-4D97-AF65-F5344CB8AC3E}">
        <p14:creationId xmlns:p14="http://schemas.microsoft.com/office/powerpoint/2010/main" val="360354624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2363788" y="6597650"/>
            <a:ext cx="4749800" cy="215900"/>
          </a:xfrm>
          <a:prstGeom prst="rect">
            <a:avLst/>
          </a:prstGeom>
        </p:spPr>
        <p:txBody>
          <a:bodyPr/>
          <a:lstStyle>
            <a:lvl1pPr>
              <a:defRPr/>
            </a:lvl1pPr>
          </a:lstStyle>
          <a:p>
            <a:fld id="{29480361-F7DF-477B-AA9D-C955450F99E2}" type="slidenum">
              <a:rPr lang="en-GB"/>
              <a:pPr/>
              <a:t>‹#›</a:t>
            </a:fld>
            <a:endParaRPr lang="en-GB"/>
          </a:p>
        </p:txBody>
      </p:sp>
    </p:spTree>
    <p:extLst>
      <p:ext uri="{BB962C8B-B14F-4D97-AF65-F5344CB8AC3E}">
        <p14:creationId xmlns:p14="http://schemas.microsoft.com/office/powerpoint/2010/main" val="1085431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 1">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720" y="6223000"/>
            <a:ext cx="4953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1389592"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ontent Placeholder 15"/>
          <p:cNvSpPr>
            <a:spLocks noGrp="1"/>
          </p:cNvSpPr>
          <p:nvPr>
            <p:ph sz="quarter" idx="13"/>
          </p:nvPr>
        </p:nvSpPr>
        <p:spPr>
          <a:xfrm>
            <a:off x="1256747" y="945931"/>
            <a:ext cx="7651970" cy="849586"/>
          </a:xfrm>
          <a:prstGeom prst="rect">
            <a:avLst/>
          </a:prstGeom>
        </p:spPr>
        <p:txBody>
          <a:bodyPr vert="horz"/>
          <a:lstStyle>
            <a:lvl1pPr marL="0" indent="0">
              <a:buNone/>
              <a:defRPr sz="3800" b="1" i="0">
                <a:solidFill>
                  <a:schemeClr val="accent2"/>
                </a:solidFill>
              </a:defRPr>
            </a:lvl1pPr>
          </a:lstStyle>
          <a:p>
            <a:pPr lvl="0"/>
            <a:r>
              <a:rPr lang="en-US" dirty="0" smtClean="0"/>
              <a:t>Cliquez pour modifier les styles du texte du masque</a:t>
            </a:r>
          </a:p>
        </p:txBody>
      </p:sp>
      <p:sp>
        <p:nvSpPr>
          <p:cNvPr id="7" name="Text Placeholder 6"/>
          <p:cNvSpPr>
            <a:spLocks noGrp="1"/>
          </p:cNvSpPr>
          <p:nvPr>
            <p:ph type="body" sz="quarter" idx="14"/>
          </p:nvPr>
        </p:nvSpPr>
        <p:spPr>
          <a:xfrm>
            <a:off x="1256746" y="1676748"/>
            <a:ext cx="7651970" cy="4438429"/>
          </a:xfrm>
          <a:prstGeom prst="rect">
            <a:avLst/>
          </a:prstGeom>
        </p:spPr>
        <p:txBody>
          <a:bodyPr vert="horz"/>
          <a:lstStyle>
            <a:lvl1pPr marL="342900" indent="-342900">
              <a:buFont typeface="Arial"/>
              <a:buChar char="•"/>
              <a:defRPr sz="3400">
                <a:solidFill>
                  <a:schemeClr val="accent2"/>
                </a:solidFill>
              </a:defRPr>
            </a:lvl1pPr>
            <a:lvl2pPr marL="742950" indent="-285750">
              <a:buClr>
                <a:schemeClr val="accent1"/>
              </a:buClr>
              <a:buFont typeface="Wingdings" charset="2"/>
              <a:buChar char="§"/>
              <a:defRPr sz="3400">
                <a:solidFill>
                  <a:schemeClr val="accent2"/>
                </a:solidFill>
              </a:defRPr>
            </a:lvl2pPr>
            <a:lvl3pPr marL="1143000" indent="-228600">
              <a:buClr>
                <a:schemeClr val="accent1"/>
              </a:buClr>
              <a:buFont typeface="Wingdings" charset="2"/>
              <a:buChar char="§"/>
              <a:defRPr sz="3400">
                <a:solidFill>
                  <a:schemeClr val="accent2"/>
                </a:solidFill>
              </a:defRPr>
            </a:lvl3pPr>
            <a:lvl4pPr marL="1600200" indent="-228600">
              <a:buClr>
                <a:schemeClr val="accent1"/>
              </a:buClr>
              <a:buFont typeface="Wingdings" charset="2"/>
              <a:buChar char="§"/>
              <a:defRPr sz="3400">
                <a:solidFill>
                  <a:schemeClr val="accent2"/>
                </a:solidFill>
              </a:defRPr>
            </a:lvl4pPr>
            <a:lvl5pPr marL="2057400" indent="-228600">
              <a:buClr>
                <a:schemeClr val="accent1"/>
              </a:buClr>
              <a:buFont typeface="Wingdings" charset="2"/>
              <a:buChar char="§"/>
              <a:defRPr sz="3400">
                <a:solidFill>
                  <a:schemeClr val="accent2"/>
                </a:solidFill>
              </a:defRPr>
            </a:lvl5pPr>
          </a:lstStyle>
          <a:p>
            <a:pPr lvl="0"/>
            <a:r>
              <a:rPr lang="de-AT" dirty="0" smtClean="0"/>
              <a:t>Click </a:t>
            </a:r>
            <a:r>
              <a:rPr lang="de-AT" dirty="0" err="1" smtClean="0"/>
              <a:t>to</a:t>
            </a:r>
            <a:r>
              <a:rPr lang="de-AT" dirty="0" smtClean="0"/>
              <a:t> </a:t>
            </a:r>
            <a:r>
              <a:rPr lang="de-AT" dirty="0" err="1" smtClean="0"/>
              <a:t>edit</a:t>
            </a:r>
            <a:r>
              <a:rPr lang="de-AT" dirty="0" smtClean="0"/>
              <a:t> Master </a:t>
            </a:r>
            <a:r>
              <a:rPr lang="de-AT" dirty="0" err="1" smtClean="0"/>
              <a:t>text</a:t>
            </a:r>
            <a:r>
              <a:rPr lang="de-AT" dirty="0" smtClean="0"/>
              <a:t> </a:t>
            </a:r>
            <a:r>
              <a:rPr lang="de-AT" dirty="0" err="1" smtClean="0"/>
              <a:t>styles</a:t>
            </a:r>
            <a:endParaRPr lang="de-AT" dirty="0" smtClean="0"/>
          </a:p>
          <a:p>
            <a:pPr lvl="1"/>
            <a:r>
              <a:rPr lang="de-AT" dirty="0" smtClean="0"/>
              <a:t>Second </a:t>
            </a:r>
            <a:r>
              <a:rPr lang="de-AT" dirty="0" err="1" smtClean="0"/>
              <a:t>level</a:t>
            </a:r>
            <a:endParaRPr lang="de-AT" dirty="0" smtClean="0"/>
          </a:p>
          <a:p>
            <a:pPr lvl="2"/>
            <a:r>
              <a:rPr lang="de-AT" dirty="0" smtClean="0"/>
              <a:t>Third </a:t>
            </a:r>
            <a:r>
              <a:rPr lang="de-AT" dirty="0" err="1" smtClean="0"/>
              <a:t>level</a:t>
            </a:r>
            <a:endParaRPr lang="de-AT" dirty="0" smtClean="0"/>
          </a:p>
          <a:p>
            <a:pPr lvl="3"/>
            <a:r>
              <a:rPr lang="de-AT" dirty="0" err="1" smtClean="0"/>
              <a:t>Fourth</a:t>
            </a:r>
            <a:r>
              <a:rPr lang="de-AT" dirty="0" smtClean="0"/>
              <a:t> </a:t>
            </a:r>
            <a:r>
              <a:rPr lang="de-AT" dirty="0" err="1" smtClean="0"/>
              <a:t>level</a:t>
            </a:r>
            <a:endParaRPr lang="de-AT" dirty="0" smtClean="0"/>
          </a:p>
          <a:p>
            <a:pPr lvl="4"/>
            <a:r>
              <a:rPr lang="de-AT" dirty="0" err="1" smtClean="0"/>
              <a:t>Fifth</a:t>
            </a:r>
            <a:r>
              <a:rPr lang="de-AT" dirty="0" smtClean="0"/>
              <a:t> </a:t>
            </a:r>
            <a:r>
              <a:rPr lang="de-AT" dirty="0" err="1" smtClean="0"/>
              <a:t>level</a:t>
            </a:r>
            <a:endParaRPr lang="en-US" dirty="0"/>
          </a:p>
        </p:txBody>
      </p:sp>
      <p:sp>
        <p:nvSpPr>
          <p:cNvPr id="6" name="Foliennummernplatzhalter 5"/>
          <p:cNvSpPr>
            <a:spLocks noGrp="1"/>
          </p:cNvSpPr>
          <p:nvPr>
            <p:ph type="sldNum" sz="quarter" idx="15"/>
          </p:nvPr>
        </p:nvSpPr>
        <p:spPr>
          <a:xfrm>
            <a:off x="8373666" y="6343651"/>
            <a:ext cx="619125"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9CFDB9C4-2F06-425C-BF3E-A800517C83A6}" type="slidenum">
              <a:rPr lang="de-DE"/>
              <a:pPr>
                <a:defRPr/>
              </a:pPr>
              <a:t>‹#›</a:t>
            </a:fld>
            <a:endParaRPr lang="de-DE"/>
          </a:p>
        </p:txBody>
      </p:sp>
    </p:spTree>
    <p:extLst>
      <p:ext uri="{BB962C8B-B14F-4D97-AF65-F5344CB8AC3E}">
        <p14:creationId xmlns:p14="http://schemas.microsoft.com/office/powerpoint/2010/main" val="2060909476"/>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8374196" y="6342897"/>
            <a:ext cx="617979"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a:t>
            </a:fld>
            <a:endParaRPr lang="de-DE" b="0">
              <a:solidFill>
                <a:prstClr val="black">
                  <a:tint val="75000"/>
                </a:prstClr>
              </a:solidFill>
              <a:effectLst/>
              <a:latin typeface="Arial"/>
            </a:endParaRPr>
          </a:p>
        </p:txBody>
      </p:sp>
      <p:pic>
        <p:nvPicPr>
          <p:cNvPr id="4" name="Picture 3"/>
          <p:cNvPicPr>
            <a:picLocks noChangeAspect="1"/>
          </p:cNvPicPr>
          <p:nvPr userDrawn="1"/>
        </p:nvPicPr>
        <p:blipFill>
          <a:blip r:embed="rId2"/>
          <a:stretch>
            <a:fillRect/>
          </a:stretch>
        </p:blipFill>
        <p:spPr>
          <a:xfrm>
            <a:off x="1681" y="6223000"/>
            <a:ext cx="4953000" cy="635000"/>
          </a:xfrm>
          <a:prstGeom prst="rect">
            <a:avLst/>
          </a:prstGeom>
        </p:spPr>
      </p:pic>
      <p:pic>
        <p:nvPicPr>
          <p:cNvPr id="3" name="Picture 2"/>
          <p:cNvPicPr>
            <a:picLocks noChangeAspect="1"/>
          </p:cNvPicPr>
          <p:nvPr userDrawn="1"/>
        </p:nvPicPr>
        <p:blipFill>
          <a:blip r:embed="rId3"/>
          <a:stretch>
            <a:fillRect/>
          </a:stretch>
        </p:blipFill>
        <p:spPr>
          <a:xfrm>
            <a:off x="0" y="0"/>
            <a:ext cx="1389592" cy="673100"/>
          </a:xfrm>
          <a:prstGeom prst="rect">
            <a:avLst/>
          </a:prstGeom>
        </p:spPr>
      </p:pic>
      <p:sp>
        <p:nvSpPr>
          <p:cNvPr id="16" name="Content Placeholder 15"/>
          <p:cNvSpPr>
            <a:spLocks noGrp="1"/>
          </p:cNvSpPr>
          <p:nvPr>
            <p:ph sz="quarter" idx="13" hasCustomPrompt="1"/>
          </p:nvPr>
        </p:nvSpPr>
        <p:spPr>
          <a:xfrm>
            <a:off x="1256747" y="945931"/>
            <a:ext cx="7651970"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7" name="Text Placeholder 6"/>
          <p:cNvSpPr>
            <a:spLocks noGrp="1"/>
          </p:cNvSpPr>
          <p:nvPr>
            <p:ph type="body" sz="quarter" idx="14"/>
          </p:nvPr>
        </p:nvSpPr>
        <p:spPr>
          <a:xfrm>
            <a:off x="1256746" y="1676748"/>
            <a:ext cx="7651970" cy="4438429"/>
          </a:xfrm>
          <a:prstGeom prst="rect">
            <a:avLst/>
          </a:prstGeom>
        </p:spPr>
        <p:txBody>
          <a:bodyPr vert="horz"/>
          <a:lstStyle>
            <a:lvl1pPr marL="342900" indent="-342900">
              <a:buFont typeface="Arial"/>
              <a:buChar char="•"/>
              <a:defRPr sz="3400">
                <a:solidFill>
                  <a:schemeClr val="accent2"/>
                </a:solidFill>
              </a:defRPr>
            </a:lvl1pPr>
            <a:lvl2pPr marL="742950" indent="-285750">
              <a:buFont typeface="Arial"/>
              <a:buChar char="•"/>
              <a:defRPr sz="3400">
                <a:solidFill>
                  <a:schemeClr val="accent2"/>
                </a:solidFill>
              </a:defRPr>
            </a:lvl2pPr>
            <a:lvl3pPr marL="1143000" indent="-228600">
              <a:buFont typeface="Arial"/>
              <a:buChar char="•"/>
              <a:defRPr sz="3400">
                <a:solidFill>
                  <a:schemeClr val="accent2"/>
                </a:solidFill>
              </a:defRPr>
            </a:lvl3pPr>
            <a:lvl4pPr marL="1600200" indent="-228600">
              <a:buFont typeface="Arial"/>
              <a:buChar char="•"/>
              <a:defRPr sz="3400">
                <a:solidFill>
                  <a:schemeClr val="accent2"/>
                </a:solidFill>
              </a:defRPr>
            </a:lvl4pPr>
            <a:lvl5pPr marL="2057400" indent="-228600">
              <a:buFont typeface="Arial"/>
              <a:buChar char="•"/>
              <a:defRPr sz="3400">
                <a:solidFill>
                  <a:schemeClr val="accent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87143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XL image/text">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8374196" y="6342897"/>
            <a:ext cx="617979"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a:t>
            </a:fld>
            <a:endParaRPr lang="de-DE" b="0">
              <a:solidFill>
                <a:prstClr val="black">
                  <a:tint val="75000"/>
                </a:prstClr>
              </a:solidFill>
              <a:effectLst/>
              <a:latin typeface="Arial"/>
            </a:endParaRPr>
          </a:p>
        </p:txBody>
      </p:sp>
      <p:pic>
        <p:nvPicPr>
          <p:cNvPr id="3" name="Picture 2"/>
          <p:cNvPicPr>
            <a:picLocks noChangeAspect="1"/>
          </p:cNvPicPr>
          <p:nvPr userDrawn="1"/>
        </p:nvPicPr>
        <p:blipFill>
          <a:blip r:embed="rId2"/>
          <a:stretch>
            <a:fillRect/>
          </a:stretch>
        </p:blipFill>
        <p:spPr>
          <a:xfrm>
            <a:off x="0" y="0"/>
            <a:ext cx="1389592" cy="673100"/>
          </a:xfrm>
          <a:prstGeom prst="rect">
            <a:avLst/>
          </a:prstGeom>
        </p:spPr>
      </p:pic>
      <p:sp>
        <p:nvSpPr>
          <p:cNvPr id="16" name="Content Placeholder 15"/>
          <p:cNvSpPr>
            <a:spLocks noGrp="1"/>
          </p:cNvSpPr>
          <p:nvPr>
            <p:ph sz="quarter" idx="13" hasCustomPrompt="1"/>
          </p:nvPr>
        </p:nvSpPr>
        <p:spPr>
          <a:xfrm>
            <a:off x="1811097" y="154154"/>
            <a:ext cx="7303799" cy="677699"/>
          </a:xfrm>
          <a:prstGeom prst="rect">
            <a:avLst/>
          </a:prstGeom>
        </p:spPr>
        <p:txBody>
          <a:bodyPr vert="horz"/>
          <a:lstStyle>
            <a:lvl1pPr marL="0" indent="0" algn="r">
              <a:buNone/>
              <a:defRPr sz="3800" b="1" i="0">
                <a:solidFill>
                  <a:schemeClr val="accent2"/>
                </a:solidFill>
              </a:defRPr>
            </a:lvl1pPr>
          </a:lstStyle>
          <a:p>
            <a:pPr lvl="0"/>
            <a:r>
              <a:rPr lang="de-AT" dirty="0" smtClean="0"/>
              <a:t>Headline 38pt</a:t>
            </a:r>
            <a:endParaRPr lang="en-US" dirty="0"/>
          </a:p>
        </p:txBody>
      </p:sp>
      <p:sp>
        <p:nvSpPr>
          <p:cNvPr id="5" name="Content Placeholder 4"/>
          <p:cNvSpPr>
            <a:spLocks noGrp="1"/>
          </p:cNvSpPr>
          <p:nvPr>
            <p:ph sz="quarter" idx="14"/>
          </p:nvPr>
        </p:nvSpPr>
        <p:spPr>
          <a:xfrm>
            <a:off x="820341" y="831850"/>
            <a:ext cx="8294555" cy="5511800"/>
          </a:xfrm>
          <a:prstGeom prst="rect">
            <a:avLst/>
          </a:prstGeom>
        </p:spPr>
        <p:txBody>
          <a:bodyPr/>
          <a:lstStyle>
            <a:lvl1pPr marL="0" indent="0">
              <a:buFontTx/>
              <a:buNone/>
              <a:defRPr sz="3200">
                <a:solidFill>
                  <a:schemeClr val="accent2"/>
                </a:solidFill>
              </a:defRPr>
            </a:lvl1pPr>
          </a:lstStyle>
          <a:p>
            <a:pPr lvl="0"/>
            <a:r>
              <a:rPr lang="en-US" smtClean="0"/>
              <a:t>Click to edit Master text styles</a:t>
            </a:r>
          </a:p>
        </p:txBody>
      </p:sp>
    </p:spTree>
    <p:extLst>
      <p:ext uri="{BB962C8B-B14F-4D97-AF65-F5344CB8AC3E}">
        <p14:creationId xmlns:p14="http://schemas.microsoft.com/office/powerpoint/2010/main" val="2464072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ady-made table">
    <p:spTree>
      <p:nvGrpSpPr>
        <p:cNvPr id="1" name=""/>
        <p:cNvGrpSpPr/>
        <p:nvPr/>
      </p:nvGrpSpPr>
      <p:grpSpPr>
        <a:xfrm>
          <a:off x="0" y="0"/>
          <a:ext cx="0" cy="0"/>
          <a:chOff x="0" y="0"/>
          <a:chExt cx="0" cy="0"/>
        </a:xfrm>
      </p:grpSpPr>
      <p:graphicFrame>
        <p:nvGraphicFramePr>
          <p:cNvPr id="3" name="Table Placeholder 5"/>
          <p:cNvGraphicFramePr>
            <a:graphicFrameLocks/>
          </p:cNvGraphicFramePr>
          <p:nvPr userDrawn="1">
            <p:extLst>
              <p:ext uri="{D42A27DB-BD31-4B8C-83A1-F6EECF244321}">
                <p14:modId xmlns:p14="http://schemas.microsoft.com/office/powerpoint/2010/main" val="3675255461"/>
              </p:ext>
            </p:extLst>
          </p:nvPr>
        </p:nvGraphicFramePr>
        <p:xfrm>
          <a:off x="1389593" y="1676749"/>
          <a:ext cx="7519124" cy="4267200"/>
        </p:xfrm>
        <a:graphic>
          <a:graphicData uri="http://schemas.openxmlformats.org/drawingml/2006/table">
            <a:tbl>
              <a:tblPr firstRow="1" bandRow="1">
                <a:tableStyleId>{2D5ABB26-0587-4C30-8999-92F81FD0307C}</a:tableStyleId>
              </a:tblPr>
              <a:tblGrid>
                <a:gridCol w="5408426"/>
                <a:gridCol w="2110698"/>
              </a:tblGrid>
              <a:tr h="516169">
                <a:tc>
                  <a:txBody>
                    <a:bodyPr/>
                    <a:lstStyle/>
                    <a:p>
                      <a:r>
                        <a:rPr lang="en-US" sz="3400" dirty="0" smtClean="0">
                          <a:solidFill>
                            <a:schemeClr val="bg1"/>
                          </a:solidFill>
                        </a:rPr>
                        <a:t>Text</a:t>
                      </a:r>
                      <a:endParaRPr lang="en-US" sz="3400" dirty="0">
                        <a:solidFill>
                          <a:schemeClr val="bg1"/>
                        </a:solidFill>
                      </a:endParaRPr>
                    </a:p>
                  </a:txBody>
                  <a:tcPr marL="99060" marR="99060">
                    <a:solidFill>
                      <a:schemeClr val="accent2"/>
                    </a:solidFill>
                  </a:tcPr>
                </a:tc>
                <a:tc>
                  <a:txBody>
                    <a:bodyPr/>
                    <a:lstStyle/>
                    <a:p>
                      <a:pPr algn="r"/>
                      <a:r>
                        <a:rPr lang="en-US" sz="3400" dirty="0" smtClean="0">
                          <a:solidFill>
                            <a:schemeClr val="bg1"/>
                          </a:solidFill>
                        </a:rPr>
                        <a:t>% of XY</a:t>
                      </a:r>
                      <a:endParaRPr lang="en-US" sz="3400" dirty="0">
                        <a:solidFill>
                          <a:schemeClr val="bg1"/>
                        </a:solidFill>
                      </a:endParaRPr>
                    </a:p>
                  </a:txBody>
                  <a:tcPr marL="99060" marR="99060">
                    <a:solidFill>
                      <a:schemeClr val="accent2"/>
                    </a:solidFill>
                  </a:tcPr>
                </a:tc>
              </a:tr>
              <a:tr h="516169">
                <a:tc>
                  <a:txBody>
                    <a:bodyPr/>
                    <a:lstStyle/>
                    <a:p>
                      <a:r>
                        <a:rPr lang="en-US" sz="3400" dirty="0" smtClean="0">
                          <a:solidFill>
                            <a:schemeClr val="accent2"/>
                          </a:solidFill>
                        </a:rPr>
                        <a:t>Line</a:t>
                      </a:r>
                      <a:r>
                        <a:rPr lang="en-US" sz="3400" baseline="0" dirty="0" smtClean="0">
                          <a:solidFill>
                            <a:schemeClr val="accent2"/>
                          </a:solidFill>
                        </a:rPr>
                        <a:t> 1</a:t>
                      </a:r>
                      <a:endParaRPr lang="en-US" sz="3400" dirty="0">
                        <a:solidFill>
                          <a:schemeClr val="accent2"/>
                        </a:solidFill>
                      </a:endParaRPr>
                    </a:p>
                  </a:txBody>
                  <a:tcPr marL="99060" marR="99060"/>
                </a:tc>
                <a:tc>
                  <a:txBody>
                    <a:bodyPr/>
                    <a:lstStyle/>
                    <a:p>
                      <a:pPr algn="r"/>
                      <a:r>
                        <a:rPr lang="en-US" sz="3400" dirty="0" smtClean="0">
                          <a:solidFill>
                            <a:schemeClr val="accent2"/>
                          </a:solidFill>
                        </a:rPr>
                        <a:t>20</a:t>
                      </a:r>
                      <a:endParaRPr lang="en-US" sz="3400" dirty="0">
                        <a:solidFill>
                          <a:schemeClr val="accent2"/>
                        </a:solidFill>
                      </a:endParaRPr>
                    </a:p>
                  </a:txBody>
                  <a:tcPr marL="99060" marR="99060"/>
                </a:tc>
              </a:tr>
              <a:tr h="516169">
                <a:tc>
                  <a:txBody>
                    <a:bodyPr/>
                    <a:lstStyle/>
                    <a:p>
                      <a:r>
                        <a:rPr lang="en-US" sz="3400" dirty="0" smtClean="0">
                          <a:solidFill>
                            <a:schemeClr val="accent2"/>
                          </a:solidFill>
                        </a:rPr>
                        <a:t>Line 2</a:t>
                      </a:r>
                    </a:p>
                  </a:txBody>
                  <a:tcPr marL="99060" marR="99060">
                    <a:solidFill>
                      <a:schemeClr val="accent4"/>
                    </a:solidFill>
                  </a:tcPr>
                </a:tc>
                <a:tc>
                  <a:txBody>
                    <a:bodyPr/>
                    <a:lstStyle/>
                    <a:p>
                      <a:pPr algn="r"/>
                      <a:r>
                        <a:rPr lang="en-US" sz="3400" dirty="0" smtClean="0">
                          <a:solidFill>
                            <a:schemeClr val="accent2"/>
                          </a:solidFill>
                        </a:rPr>
                        <a:t>2</a:t>
                      </a:r>
                      <a:endParaRPr lang="en-US" sz="3400" dirty="0">
                        <a:solidFill>
                          <a:schemeClr val="accent2"/>
                        </a:solidFill>
                      </a:endParaRPr>
                    </a:p>
                  </a:txBody>
                  <a:tcPr marL="99060" marR="99060">
                    <a:solidFill>
                      <a:schemeClr val="accent4"/>
                    </a:solidFill>
                  </a:tcPr>
                </a:tc>
              </a:tr>
              <a:tr h="516169">
                <a:tc>
                  <a:txBody>
                    <a:bodyPr/>
                    <a:lstStyle/>
                    <a:p>
                      <a:r>
                        <a:rPr lang="en-US" sz="3400" dirty="0" smtClean="0">
                          <a:solidFill>
                            <a:schemeClr val="accent2"/>
                          </a:solidFill>
                        </a:rPr>
                        <a:t>Line 3</a:t>
                      </a:r>
                      <a:endParaRPr lang="en-US" sz="3400" dirty="0">
                        <a:solidFill>
                          <a:schemeClr val="accent2"/>
                        </a:solidFill>
                      </a:endParaRPr>
                    </a:p>
                  </a:txBody>
                  <a:tcPr marL="99060" marR="99060"/>
                </a:tc>
                <a:tc>
                  <a:txBody>
                    <a:bodyPr/>
                    <a:lstStyle/>
                    <a:p>
                      <a:pPr algn="r"/>
                      <a:r>
                        <a:rPr lang="en-US" sz="3400" dirty="0" smtClean="0">
                          <a:solidFill>
                            <a:schemeClr val="accent2"/>
                          </a:solidFill>
                        </a:rPr>
                        <a:t>33</a:t>
                      </a:r>
                      <a:endParaRPr lang="en-US" sz="3400" dirty="0">
                        <a:solidFill>
                          <a:schemeClr val="accent2"/>
                        </a:solidFill>
                      </a:endParaRPr>
                    </a:p>
                  </a:txBody>
                  <a:tcPr marL="99060" marR="99060"/>
                </a:tc>
              </a:tr>
              <a:tr h="516169">
                <a:tc>
                  <a:txBody>
                    <a:bodyPr/>
                    <a:lstStyle/>
                    <a:p>
                      <a:r>
                        <a:rPr lang="en-US" sz="3400" dirty="0" smtClean="0">
                          <a:solidFill>
                            <a:schemeClr val="accent2"/>
                          </a:solidFill>
                        </a:rPr>
                        <a:t>Line 4</a:t>
                      </a:r>
                      <a:endParaRPr lang="en-US" sz="3400" dirty="0">
                        <a:solidFill>
                          <a:schemeClr val="accent2"/>
                        </a:solidFill>
                      </a:endParaRPr>
                    </a:p>
                  </a:txBody>
                  <a:tcPr marL="99060" marR="99060">
                    <a:solidFill>
                      <a:schemeClr val="accent4"/>
                    </a:solidFill>
                  </a:tcPr>
                </a:tc>
                <a:tc>
                  <a:txBody>
                    <a:bodyPr/>
                    <a:lstStyle/>
                    <a:p>
                      <a:pPr algn="r"/>
                      <a:r>
                        <a:rPr lang="en-US" sz="3400" dirty="0" smtClean="0">
                          <a:solidFill>
                            <a:schemeClr val="accent2"/>
                          </a:solidFill>
                        </a:rPr>
                        <a:t>83</a:t>
                      </a:r>
                      <a:endParaRPr lang="en-US" sz="3400" dirty="0">
                        <a:solidFill>
                          <a:schemeClr val="accent2"/>
                        </a:solidFill>
                      </a:endParaRPr>
                    </a:p>
                  </a:txBody>
                  <a:tcPr marL="99060" marR="99060">
                    <a:solidFill>
                      <a:schemeClr val="accent4"/>
                    </a:solidFill>
                  </a:tcPr>
                </a:tc>
              </a:tr>
              <a:tr h="516169">
                <a:tc>
                  <a:txBody>
                    <a:bodyPr/>
                    <a:lstStyle/>
                    <a:p>
                      <a:r>
                        <a:rPr lang="en-US" sz="3400" dirty="0" smtClean="0">
                          <a:solidFill>
                            <a:schemeClr val="accent2"/>
                          </a:solidFill>
                        </a:rPr>
                        <a:t>Line 5</a:t>
                      </a:r>
                      <a:endParaRPr lang="en-US" sz="3400" dirty="0">
                        <a:solidFill>
                          <a:schemeClr val="accent2"/>
                        </a:solidFill>
                      </a:endParaRPr>
                    </a:p>
                  </a:txBody>
                  <a:tcPr marL="99060" marR="99060"/>
                </a:tc>
                <a:tc>
                  <a:txBody>
                    <a:bodyPr/>
                    <a:lstStyle/>
                    <a:p>
                      <a:pPr algn="r"/>
                      <a:r>
                        <a:rPr lang="en-US" sz="3400" dirty="0" smtClean="0">
                          <a:solidFill>
                            <a:schemeClr val="accent2"/>
                          </a:solidFill>
                        </a:rPr>
                        <a:t>12</a:t>
                      </a:r>
                      <a:endParaRPr lang="en-US" sz="3400" dirty="0">
                        <a:solidFill>
                          <a:schemeClr val="accent2"/>
                        </a:solidFill>
                      </a:endParaRPr>
                    </a:p>
                  </a:txBody>
                  <a:tcPr marL="99060" marR="99060"/>
                </a:tc>
              </a:tr>
              <a:tr h="516169">
                <a:tc>
                  <a:txBody>
                    <a:bodyPr/>
                    <a:lstStyle/>
                    <a:p>
                      <a:r>
                        <a:rPr lang="en-US" sz="3400" dirty="0" smtClean="0">
                          <a:solidFill>
                            <a:schemeClr val="accent2"/>
                          </a:solidFill>
                        </a:rPr>
                        <a:t>Line 6</a:t>
                      </a:r>
                      <a:endParaRPr lang="en-US" sz="3400" dirty="0">
                        <a:solidFill>
                          <a:schemeClr val="accent2"/>
                        </a:solidFill>
                      </a:endParaRPr>
                    </a:p>
                  </a:txBody>
                  <a:tcPr marL="99060" marR="99060">
                    <a:solidFill>
                      <a:schemeClr val="accent4"/>
                    </a:solidFill>
                  </a:tcPr>
                </a:tc>
                <a:tc>
                  <a:txBody>
                    <a:bodyPr/>
                    <a:lstStyle/>
                    <a:p>
                      <a:pPr algn="r"/>
                      <a:r>
                        <a:rPr lang="en-US" sz="3400" dirty="0" smtClean="0">
                          <a:solidFill>
                            <a:schemeClr val="accent2"/>
                          </a:solidFill>
                        </a:rPr>
                        <a:t>7</a:t>
                      </a:r>
                      <a:endParaRPr lang="en-US" sz="3400" dirty="0">
                        <a:solidFill>
                          <a:schemeClr val="accent2"/>
                        </a:solidFill>
                      </a:endParaRPr>
                    </a:p>
                  </a:txBody>
                  <a:tcPr marL="99060" marR="99060">
                    <a:solidFill>
                      <a:schemeClr val="accent4"/>
                    </a:solidFill>
                  </a:tcPr>
                </a:tc>
              </a:tr>
            </a:tbl>
          </a:graphicData>
        </a:graphic>
      </p:graphicFrame>
      <p:sp>
        <p:nvSpPr>
          <p:cNvPr id="5" name="Content Placeholder 4"/>
          <p:cNvSpPr>
            <a:spLocks noGrp="1"/>
          </p:cNvSpPr>
          <p:nvPr>
            <p:ph sz="quarter" idx="10" hasCustomPrompt="1"/>
          </p:nvPr>
        </p:nvSpPr>
        <p:spPr>
          <a:xfrm>
            <a:off x="1389593" y="344491"/>
            <a:ext cx="7518929" cy="949325"/>
          </a:xfrm>
          <a:prstGeom prst="rect">
            <a:avLst/>
          </a:prstGeom>
        </p:spPr>
        <p:txBody>
          <a:bodyPr vert="horz"/>
          <a:lstStyle>
            <a:lvl1pPr marL="0" indent="0" algn="ctr">
              <a:buNone/>
              <a:defRPr baseline="0"/>
            </a:lvl1pPr>
          </a:lstStyle>
          <a:p>
            <a:pPr lvl="0"/>
            <a:r>
              <a:rPr lang="en-US" dirty="0" smtClean="0"/>
              <a:t>Copy this table from the slide master to your slide.</a:t>
            </a:r>
            <a:endParaRPr lang="en-US" dirty="0"/>
          </a:p>
        </p:txBody>
      </p:sp>
    </p:spTree>
    <p:extLst>
      <p:ext uri="{BB962C8B-B14F-4D97-AF65-F5344CB8AC3E}">
        <p14:creationId xmlns:p14="http://schemas.microsoft.com/office/powerpoint/2010/main" val="3483608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pic + text">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8374196" y="6342897"/>
            <a:ext cx="617979"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a:t>
            </a:fld>
            <a:endParaRPr lang="de-DE" b="0">
              <a:solidFill>
                <a:prstClr val="black">
                  <a:tint val="75000"/>
                </a:prstClr>
              </a:solidFill>
              <a:effectLst/>
              <a:latin typeface="Arial"/>
            </a:endParaRPr>
          </a:p>
        </p:txBody>
      </p:sp>
      <p:pic>
        <p:nvPicPr>
          <p:cNvPr id="4" name="Picture 3"/>
          <p:cNvPicPr>
            <a:picLocks noChangeAspect="1"/>
          </p:cNvPicPr>
          <p:nvPr userDrawn="1"/>
        </p:nvPicPr>
        <p:blipFill>
          <a:blip r:embed="rId2"/>
          <a:stretch>
            <a:fillRect/>
          </a:stretch>
        </p:blipFill>
        <p:spPr>
          <a:xfrm>
            <a:off x="1681" y="6223000"/>
            <a:ext cx="4953000" cy="635000"/>
          </a:xfrm>
          <a:prstGeom prst="rect">
            <a:avLst/>
          </a:prstGeom>
        </p:spPr>
      </p:pic>
      <p:pic>
        <p:nvPicPr>
          <p:cNvPr id="3" name="Picture 2"/>
          <p:cNvPicPr>
            <a:picLocks noChangeAspect="1"/>
          </p:cNvPicPr>
          <p:nvPr userDrawn="1"/>
        </p:nvPicPr>
        <p:blipFill>
          <a:blip r:embed="rId3"/>
          <a:stretch>
            <a:fillRect/>
          </a:stretch>
        </p:blipFill>
        <p:spPr>
          <a:xfrm>
            <a:off x="0" y="0"/>
            <a:ext cx="1389592" cy="673100"/>
          </a:xfrm>
          <a:prstGeom prst="rect">
            <a:avLst/>
          </a:prstGeom>
        </p:spPr>
      </p:pic>
      <p:sp>
        <p:nvSpPr>
          <p:cNvPr id="14" name="Content Placeholder 13"/>
          <p:cNvSpPr>
            <a:spLocks noGrp="1"/>
          </p:cNvSpPr>
          <p:nvPr>
            <p:ph sz="quarter" idx="12" hasCustomPrompt="1"/>
          </p:nvPr>
        </p:nvSpPr>
        <p:spPr>
          <a:xfrm>
            <a:off x="1256747" y="4266693"/>
            <a:ext cx="7651970" cy="187296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3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34pt</a:t>
            </a:r>
            <a:endParaRPr lang="en-US" sz="3400" dirty="0" smtClean="0">
              <a:solidFill>
                <a:schemeClr val="accent2"/>
              </a:solidFill>
            </a:endParaRPr>
          </a:p>
        </p:txBody>
      </p:sp>
      <p:sp>
        <p:nvSpPr>
          <p:cNvPr id="16" name="Content Placeholder 15"/>
          <p:cNvSpPr>
            <a:spLocks noGrp="1"/>
          </p:cNvSpPr>
          <p:nvPr>
            <p:ph sz="quarter" idx="13" hasCustomPrompt="1"/>
          </p:nvPr>
        </p:nvSpPr>
        <p:spPr>
          <a:xfrm>
            <a:off x="1256747" y="945931"/>
            <a:ext cx="7651970"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13" name="Content Placeholder 13"/>
          <p:cNvSpPr>
            <a:spLocks noGrp="1"/>
          </p:cNvSpPr>
          <p:nvPr>
            <p:ph sz="quarter" idx="15" hasCustomPrompt="1"/>
          </p:nvPr>
        </p:nvSpPr>
        <p:spPr>
          <a:xfrm>
            <a:off x="5355130" y="1676749"/>
            <a:ext cx="3553587" cy="258994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15" name="Content Placeholder 13"/>
          <p:cNvSpPr>
            <a:spLocks noGrp="1"/>
          </p:cNvSpPr>
          <p:nvPr>
            <p:ph sz="quarter" idx="16" hasCustomPrompt="1"/>
          </p:nvPr>
        </p:nvSpPr>
        <p:spPr>
          <a:xfrm>
            <a:off x="1389592" y="1813792"/>
            <a:ext cx="3420742" cy="2270175"/>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baseline="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Picture, Graph, …</a:t>
            </a:r>
            <a:endParaRPr lang="en-US" sz="3400" dirty="0" smtClean="0">
              <a:solidFill>
                <a:schemeClr val="accent2"/>
              </a:solidFill>
            </a:endParaRPr>
          </a:p>
        </p:txBody>
      </p:sp>
    </p:spTree>
    <p:extLst>
      <p:ext uri="{BB962C8B-B14F-4D97-AF65-F5344CB8AC3E}">
        <p14:creationId xmlns:p14="http://schemas.microsoft.com/office/powerpoint/2010/main" val="2321868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pic, 1 caption, 1 text">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8374196" y="6342897"/>
            <a:ext cx="617979"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a:t>
            </a:fld>
            <a:endParaRPr lang="de-DE" b="0">
              <a:solidFill>
                <a:prstClr val="black">
                  <a:tint val="75000"/>
                </a:prstClr>
              </a:solidFill>
              <a:effectLst/>
              <a:latin typeface="Arial"/>
            </a:endParaRPr>
          </a:p>
        </p:txBody>
      </p:sp>
      <p:pic>
        <p:nvPicPr>
          <p:cNvPr id="4" name="Picture 3"/>
          <p:cNvPicPr>
            <a:picLocks noChangeAspect="1"/>
          </p:cNvPicPr>
          <p:nvPr userDrawn="1"/>
        </p:nvPicPr>
        <p:blipFill>
          <a:blip r:embed="rId2"/>
          <a:stretch>
            <a:fillRect/>
          </a:stretch>
        </p:blipFill>
        <p:spPr>
          <a:xfrm>
            <a:off x="1681" y="6223000"/>
            <a:ext cx="4953000" cy="635000"/>
          </a:xfrm>
          <a:prstGeom prst="rect">
            <a:avLst/>
          </a:prstGeom>
        </p:spPr>
      </p:pic>
      <p:pic>
        <p:nvPicPr>
          <p:cNvPr id="3" name="Picture 2"/>
          <p:cNvPicPr>
            <a:picLocks noChangeAspect="1"/>
          </p:cNvPicPr>
          <p:nvPr userDrawn="1"/>
        </p:nvPicPr>
        <p:blipFill>
          <a:blip r:embed="rId3"/>
          <a:stretch>
            <a:fillRect/>
          </a:stretch>
        </p:blipFill>
        <p:spPr>
          <a:xfrm>
            <a:off x="0" y="0"/>
            <a:ext cx="1389592" cy="673100"/>
          </a:xfrm>
          <a:prstGeom prst="rect">
            <a:avLst/>
          </a:prstGeom>
        </p:spPr>
      </p:pic>
      <p:sp>
        <p:nvSpPr>
          <p:cNvPr id="14" name="Content Placeholder 15"/>
          <p:cNvSpPr>
            <a:spLocks noGrp="1"/>
          </p:cNvSpPr>
          <p:nvPr>
            <p:ph sz="quarter" idx="13" hasCustomPrompt="1"/>
          </p:nvPr>
        </p:nvSpPr>
        <p:spPr>
          <a:xfrm>
            <a:off x="1256747" y="945931"/>
            <a:ext cx="7651970"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15" name="Content Placeholder 13"/>
          <p:cNvSpPr>
            <a:spLocks noGrp="1"/>
          </p:cNvSpPr>
          <p:nvPr>
            <p:ph sz="quarter" idx="15" hasCustomPrompt="1"/>
          </p:nvPr>
        </p:nvSpPr>
        <p:spPr>
          <a:xfrm>
            <a:off x="5355130" y="1676749"/>
            <a:ext cx="3553587" cy="258994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16" name="Content Placeholder 13"/>
          <p:cNvSpPr>
            <a:spLocks noGrp="1"/>
          </p:cNvSpPr>
          <p:nvPr>
            <p:ph sz="quarter" idx="16" hasCustomPrompt="1"/>
          </p:nvPr>
        </p:nvSpPr>
        <p:spPr>
          <a:xfrm>
            <a:off x="1389592" y="1813792"/>
            <a:ext cx="3420742" cy="2270175"/>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baseline="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Picture, Graph, …</a:t>
            </a:r>
            <a:endParaRPr lang="en-US" sz="3400" dirty="0" smtClean="0">
              <a:solidFill>
                <a:schemeClr val="accent2"/>
              </a:solidFill>
            </a:endParaRPr>
          </a:p>
        </p:txBody>
      </p:sp>
      <p:sp>
        <p:nvSpPr>
          <p:cNvPr id="18" name="Content Placeholder 13"/>
          <p:cNvSpPr>
            <a:spLocks noGrp="1"/>
          </p:cNvSpPr>
          <p:nvPr>
            <p:ph sz="quarter" idx="17" hasCustomPrompt="1"/>
          </p:nvPr>
        </p:nvSpPr>
        <p:spPr>
          <a:xfrm>
            <a:off x="1389592" y="4280626"/>
            <a:ext cx="7519125" cy="1785937"/>
          </a:xfrm>
          <a:prstGeom prst="rect">
            <a:avLst/>
          </a:prstGeom>
          <a:solidFill>
            <a:schemeClr val="accent4"/>
          </a:solidFill>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Tree>
    <p:extLst>
      <p:ext uri="{BB962C8B-B14F-4D97-AF65-F5344CB8AC3E}">
        <p14:creationId xmlns:p14="http://schemas.microsoft.com/office/powerpoint/2010/main" val="2278257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ured text boxes">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8374196" y="6342897"/>
            <a:ext cx="617979"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a:t>
            </a:fld>
            <a:endParaRPr lang="de-DE" b="0">
              <a:solidFill>
                <a:prstClr val="black">
                  <a:tint val="75000"/>
                </a:prstClr>
              </a:solidFill>
              <a:effectLst/>
              <a:latin typeface="Arial"/>
            </a:endParaRPr>
          </a:p>
        </p:txBody>
      </p:sp>
      <p:pic>
        <p:nvPicPr>
          <p:cNvPr id="4" name="Picture 3"/>
          <p:cNvPicPr>
            <a:picLocks noChangeAspect="1"/>
          </p:cNvPicPr>
          <p:nvPr userDrawn="1"/>
        </p:nvPicPr>
        <p:blipFill>
          <a:blip r:embed="rId2"/>
          <a:stretch>
            <a:fillRect/>
          </a:stretch>
        </p:blipFill>
        <p:spPr>
          <a:xfrm>
            <a:off x="1681" y="6223000"/>
            <a:ext cx="4953000" cy="635000"/>
          </a:xfrm>
          <a:prstGeom prst="rect">
            <a:avLst/>
          </a:prstGeom>
        </p:spPr>
      </p:pic>
      <p:pic>
        <p:nvPicPr>
          <p:cNvPr id="3" name="Picture 2"/>
          <p:cNvPicPr>
            <a:picLocks noChangeAspect="1"/>
          </p:cNvPicPr>
          <p:nvPr userDrawn="1"/>
        </p:nvPicPr>
        <p:blipFill>
          <a:blip r:embed="rId3"/>
          <a:stretch>
            <a:fillRect/>
          </a:stretch>
        </p:blipFill>
        <p:spPr>
          <a:xfrm>
            <a:off x="0" y="0"/>
            <a:ext cx="1389592" cy="673100"/>
          </a:xfrm>
          <a:prstGeom prst="rect">
            <a:avLst/>
          </a:prstGeom>
        </p:spPr>
      </p:pic>
      <p:sp>
        <p:nvSpPr>
          <p:cNvPr id="16" name="Content Placeholder 15"/>
          <p:cNvSpPr>
            <a:spLocks noGrp="1"/>
          </p:cNvSpPr>
          <p:nvPr>
            <p:ph sz="quarter" idx="13" hasCustomPrompt="1"/>
          </p:nvPr>
        </p:nvSpPr>
        <p:spPr>
          <a:xfrm>
            <a:off x="1256747" y="945931"/>
            <a:ext cx="7651970"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5" name="Text Placeholder 4"/>
          <p:cNvSpPr>
            <a:spLocks noGrp="1"/>
          </p:cNvSpPr>
          <p:nvPr>
            <p:ph type="body" sz="quarter" idx="14" hasCustomPrompt="1"/>
          </p:nvPr>
        </p:nvSpPr>
        <p:spPr>
          <a:xfrm>
            <a:off x="1375413" y="1809449"/>
            <a:ext cx="7533305" cy="1080000"/>
          </a:xfrm>
          <a:prstGeom prst="rect">
            <a:avLst/>
          </a:prstGeom>
          <a:solidFill>
            <a:srgbClr val="DBDADC"/>
          </a:solidFill>
        </p:spPr>
        <p:txBody>
          <a:bodyPr vert="horz"/>
          <a:lstStyle>
            <a:lvl1pPr marL="0" indent="0">
              <a:buNone/>
              <a:defRPr sz="2400">
                <a:solidFill>
                  <a:schemeClr val="accent2"/>
                </a:solidFill>
              </a:defRPr>
            </a:lvl1pPr>
          </a:lstStyle>
          <a:p>
            <a:pPr lvl="0"/>
            <a:r>
              <a:rPr lang="de-AT" dirty="0" smtClean="0"/>
              <a:t>Text 24pt</a:t>
            </a:r>
            <a:endParaRPr lang="en-US" dirty="0"/>
          </a:p>
        </p:txBody>
      </p:sp>
      <p:sp>
        <p:nvSpPr>
          <p:cNvPr id="12" name="Text Placeholder 4"/>
          <p:cNvSpPr>
            <a:spLocks noGrp="1"/>
          </p:cNvSpPr>
          <p:nvPr>
            <p:ph type="body" sz="quarter" idx="15" hasCustomPrompt="1"/>
          </p:nvPr>
        </p:nvSpPr>
        <p:spPr>
          <a:xfrm>
            <a:off x="1375413" y="3165638"/>
            <a:ext cx="7533305" cy="1080000"/>
          </a:xfrm>
          <a:prstGeom prst="rect">
            <a:avLst/>
          </a:prstGeom>
          <a:solidFill>
            <a:srgbClr val="D5E5EF"/>
          </a:solidFill>
        </p:spPr>
        <p:txBody>
          <a:bodyPr vert="horz"/>
          <a:lstStyle>
            <a:lvl1pPr marL="0" indent="0">
              <a:buNone/>
              <a:defRPr sz="2400">
                <a:solidFill>
                  <a:schemeClr val="accent2"/>
                </a:solidFill>
              </a:defRPr>
            </a:lvl1pPr>
          </a:lstStyle>
          <a:p>
            <a:pPr lvl="0"/>
            <a:r>
              <a:rPr lang="de-AT" dirty="0" smtClean="0"/>
              <a:t>Text 24pt</a:t>
            </a:r>
            <a:endParaRPr lang="en-US" dirty="0"/>
          </a:p>
        </p:txBody>
      </p:sp>
      <p:sp>
        <p:nvSpPr>
          <p:cNvPr id="13" name="Text Placeholder 4"/>
          <p:cNvSpPr>
            <a:spLocks noGrp="1"/>
          </p:cNvSpPr>
          <p:nvPr>
            <p:ph type="body" sz="quarter" idx="16" hasCustomPrompt="1"/>
          </p:nvPr>
        </p:nvSpPr>
        <p:spPr>
          <a:xfrm>
            <a:off x="1375413" y="4497169"/>
            <a:ext cx="7533305" cy="1080000"/>
          </a:xfrm>
          <a:prstGeom prst="rect">
            <a:avLst/>
          </a:prstGeom>
          <a:solidFill>
            <a:schemeClr val="accent4"/>
          </a:solidFill>
        </p:spPr>
        <p:txBody>
          <a:bodyPr vert="horz"/>
          <a:lstStyle>
            <a:lvl1pPr marL="0" indent="0">
              <a:buNone/>
              <a:defRPr sz="2400">
                <a:solidFill>
                  <a:schemeClr val="accent2"/>
                </a:solidFill>
              </a:defRPr>
            </a:lvl1pPr>
          </a:lstStyle>
          <a:p>
            <a:pPr lvl="0"/>
            <a:r>
              <a:rPr lang="de-AT" dirty="0" smtClean="0"/>
              <a:t>Text 24pt</a:t>
            </a:r>
            <a:endParaRPr lang="en-US" dirty="0"/>
          </a:p>
        </p:txBody>
      </p:sp>
    </p:spTree>
    <p:extLst>
      <p:ext uri="{BB962C8B-B14F-4D97-AF65-F5344CB8AC3E}">
        <p14:creationId xmlns:p14="http://schemas.microsoft.com/office/powerpoint/2010/main" val="1729080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column text">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8374196" y="6342897"/>
            <a:ext cx="617979"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a:t>
            </a:fld>
            <a:endParaRPr lang="de-DE" b="0">
              <a:solidFill>
                <a:prstClr val="black">
                  <a:tint val="75000"/>
                </a:prstClr>
              </a:solidFill>
              <a:effectLst/>
              <a:latin typeface="Arial"/>
            </a:endParaRPr>
          </a:p>
        </p:txBody>
      </p:sp>
      <p:pic>
        <p:nvPicPr>
          <p:cNvPr id="4" name="Picture 3"/>
          <p:cNvPicPr>
            <a:picLocks noChangeAspect="1"/>
          </p:cNvPicPr>
          <p:nvPr userDrawn="1"/>
        </p:nvPicPr>
        <p:blipFill>
          <a:blip r:embed="rId2"/>
          <a:stretch>
            <a:fillRect/>
          </a:stretch>
        </p:blipFill>
        <p:spPr>
          <a:xfrm>
            <a:off x="1681" y="6223000"/>
            <a:ext cx="4953000" cy="635000"/>
          </a:xfrm>
          <a:prstGeom prst="rect">
            <a:avLst/>
          </a:prstGeom>
        </p:spPr>
      </p:pic>
      <p:pic>
        <p:nvPicPr>
          <p:cNvPr id="3" name="Picture 2"/>
          <p:cNvPicPr>
            <a:picLocks noChangeAspect="1"/>
          </p:cNvPicPr>
          <p:nvPr userDrawn="1"/>
        </p:nvPicPr>
        <p:blipFill>
          <a:blip r:embed="rId3"/>
          <a:stretch>
            <a:fillRect/>
          </a:stretch>
        </p:blipFill>
        <p:spPr>
          <a:xfrm>
            <a:off x="0" y="0"/>
            <a:ext cx="1389592" cy="673100"/>
          </a:xfrm>
          <a:prstGeom prst="rect">
            <a:avLst/>
          </a:prstGeom>
        </p:spPr>
      </p:pic>
      <p:sp>
        <p:nvSpPr>
          <p:cNvPr id="16" name="Content Placeholder 15"/>
          <p:cNvSpPr>
            <a:spLocks noGrp="1"/>
          </p:cNvSpPr>
          <p:nvPr>
            <p:ph sz="quarter" idx="13" hasCustomPrompt="1"/>
          </p:nvPr>
        </p:nvSpPr>
        <p:spPr>
          <a:xfrm>
            <a:off x="1256747" y="945931"/>
            <a:ext cx="7651970"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13" name="Content Placeholder 13"/>
          <p:cNvSpPr>
            <a:spLocks noGrp="1"/>
          </p:cNvSpPr>
          <p:nvPr>
            <p:ph sz="quarter" idx="15" hasCustomPrompt="1"/>
          </p:nvPr>
        </p:nvSpPr>
        <p:spPr>
          <a:xfrm>
            <a:off x="5355130" y="1676749"/>
            <a:ext cx="3553587" cy="446290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9" name="Content Placeholder 13"/>
          <p:cNvSpPr>
            <a:spLocks noGrp="1"/>
          </p:cNvSpPr>
          <p:nvPr>
            <p:ph sz="quarter" idx="16" hasCustomPrompt="1"/>
          </p:nvPr>
        </p:nvSpPr>
        <p:spPr>
          <a:xfrm>
            <a:off x="1256749" y="1676749"/>
            <a:ext cx="3563485" cy="446290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Tree>
    <p:extLst>
      <p:ext uri="{BB962C8B-B14F-4D97-AF65-F5344CB8AC3E}">
        <p14:creationId xmlns:p14="http://schemas.microsoft.com/office/powerpoint/2010/main" val="2221017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ics horizontal, 2 texts">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8374196" y="6342897"/>
            <a:ext cx="617979"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a:t>
            </a:fld>
            <a:endParaRPr lang="de-DE" b="0">
              <a:solidFill>
                <a:prstClr val="black">
                  <a:tint val="75000"/>
                </a:prstClr>
              </a:solidFill>
              <a:effectLst/>
              <a:latin typeface="Arial"/>
            </a:endParaRPr>
          </a:p>
        </p:txBody>
      </p:sp>
      <p:pic>
        <p:nvPicPr>
          <p:cNvPr id="4" name="Picture 3"/>
          <p:cNvPicPr>
            <a:picLocks noChangeAspect="1"/>
          </p:cNvPicPr>
          <p:nvPr userDrawn="1"/>
        </p:nvPicPr>
        <p:blipFill>
          <a:blip r:embed="rId2"/>
          <a:stretch>
            <a:fillRect/>
          </a:stretch>
        </p:blipFill>
        <p:spPr>
          <a:xfrm>
            <a:off x="1681" y="6223000"/>
            <a:ext cx="4953000" cy="635000"/>
          </a:xfrm>
          <a:prstGeom prst="rect">
            <a:avLst/>
          </a:prstGeom>
        </p:spPr>
      </p:pic>
      <p:pic>
        <p:nvPicPr>
          <p:cNvPr id="3" name="Picture 2"/>
          <p:cNvPicPr>
            <a:picLocks noChangeAspect="1"/>
          </p:cNvPicPr>
          <p:nvPr userDrawn="1"/>
        </p:nvPicPr>
        <p:blipFill>
          <a:blip r:embed="rId3"/>
          <a:stretch>
            <a:fillRect/>
          </a:stretch>
        </p:blipFill>
        <p:spPr>
          <a:xfrm>
            <a:off x="0" y="0"/>
            <a:ext cx="1389592" cy="673100"/>
          </a:xfrm>
          <a:prstGeom prst="rect">
            <a:avLst/>
          </a:prstGeom>
        </p:spPr>
      </p:pic>
      <p:sp>
        <p:nvSpPr>
          <p:cNvPr id="16" name="Content Placeholder 15"/>
          <p:cNvSpPr>
            <a:spLocks noGrp="1"/>
          </p:cNvSpPr>
          <p:nvPr>
            <p:ph sz="quarter" idx="13" hasCustomPrompt="1"/>
          </p:nvPr>
        </p:nvSpPr>
        <p:spPr>
          <a:xfrm>
            <a:off x="1256747" y="945931"/>
            <a:ext cx="7651970"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13" name="Content Placeholder 13"/>
          <p:cNvSpPr>
            <a:spLocks noGrp="1"/>
          </p:cNvSpPr>
          <p:nvPr>
            <p:ph sz="quarter" idx="15" hasCustomPrompt="1"/>
          </p:nvPr>
        </p:nvSpPr>
        <p:spPr>
          <a:xfrm>
            <a:off x="1261699" y="4266696"/>
            <a:ext cx="3553587" cy="1836413"/>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15" name="Content Placeholder 13"/>
          <p:cNvSpPr>
            <a:spLocks noGrp="1"/>
          </p:cNvSpPr>
          <p:nvPr>
            <p:ph sz="quarter" idx="16" hasCustomPrompt="1"/>
          </p:nvPr>
        </p:nvSpPr>
        <p:spPr>
          <a:xfrm>
            <a:off x="1389592" y="1813792"/>
            <a:ext cx="3420742" cy="2270175"/>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baseline="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Picture, Graph, …</a:t>
            </a:r>
            <a:endParaRPr lang="en-US" sz="3400" dirty="0" smtClean="0">
              <a:solidFill>
                <a:schemeClr val="accent2"/>
              </a:solidFill>
            </a:endParaRPr>
          </a:p>
        </p:txBody>
      </p:sp>
      <p:sp>
        <p:nvSpPr>
          <p:cNvPr id="9" name="Content Placeholder 13"/>
          <p:cNvSpPr>
            <a:spLocks noGrp="1"/>
          </p:cNvSpPr>
          <p:nvPr>
            <p:ph sz="quarter" idx="17" hasCustomPrompt="1"/>
          </p:nvPr>
        </p:nvSpPr>
        <p:spPr>
          <a:xfrm>
            <a:off x="5487975" y="1813792"/>
            <a:ext cx="3420742" cy="2270175"/>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baseline="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Picture, Graph, …</a:t>
            </a:r>
            <a:endParaRPr lang="en-US" sz="3400" dirty="0" smtClean="0">
              <a:solidFill>
                <a:schemeClr val="accent2"/>
              </a:solidFill>
            </a:endParaRPr>
          </a:p>
        </p:txBody>
      </p:sp>
      <p:sp>
        <p:nvSpPr>
          <p:cNvPr id="10" name="Content Placeholder 13"/>
          <p:cNvSpPr>
            <a:spLocks noGrp="1"/>
          </p:cNvSpPr>
          <p:nvPr>
            <p:ph sz="quarter" idx="18" hasCustomPrompt="1"/>
          </p:nvPr>
        </p:nvSpPr>
        <p:spPr>
          <a:xfrm>
            <a:off x="5355130" y="4266696"/>
            <a:ext cx="3553587" cy="1836413"/>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Tree>
    <p:extLst>
      <p:ext uri="{BB962C8B-B14F-4D97-AF65-F5344CB8AC3E}">
        <p14:creationId xmlns:p14="http://schemas.microsoft.com/office/powerpoint/2010/main" val="1888568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914092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90" r:id="rId15"/>
    <p:sldLayoutId id="2147483693" r:id="rId16"/>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valentina.Vignoli@cost.e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e-services.cost.eu/" TargetMode="Externa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hyperlink" Target="http://www.cost.eu/" TargetMode="External"/><Relationship Id="rId2" Type="http://schemas.openxmlformats.org/officeDocument/2006/relationships/hyperlink" Target="http://www.cost.eu/participate/networking" TargetMode="External"/><Relationship Id="rId1" Type="http://schemas.openxmlformats.org/officeDocument/2006/relationships/slideLayout" Target="../slideLayouts/slideLayout16.xml"/><Relationship Id="rId6" Type="http://schemas.openxmlformats.org/officeDocument/2006/relationships/image" Target="../media/image9.png"/><Relationship Id="rId5" Type="http://schemas.openxmlformats.org/officeDocument/2006/relationships/hyperlink" Target="https://e-services.cost.eu/stsm" TargetMode="External"/><Relationship Id="rId4" Type="http://schemas.openxmlformats.org/officeDocument/2006/relationships/hyperlink" Target="https://e-services.cost.eu/"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3" Type="http://schemas.openxmlformats.org/officeDocument/2006/relationships/hyperlink" Target="http://www.facebook.com/COST.Programme" TargetMode="External"/><Relationship Id="rId2" Type="http://schemas.openxmlformats.org/officeDocument/2006/relationships/notesSlide" Target="../notesSlides/notesSlide9.xml"/><Relationship Id="rId1" Type="http://schemas.openxmlformats.org/officeDocument/2006/relationships/slideLayout" Target="../slideLayouts/slideLayout1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344488" y="2420888"/>
            <a:ext cx="9289032" cy="1688336"/>
          </a:xfrm>
        </p:spPr>
        <p:txBody>
          <a:bodyPr/>
          <a:lstStyle/>
          <a:p>
            <a:r>
              <a:rPr lang="de-DE" sz="3200" dirty="0"/>
              <a:t>1st MC Meeting –  COST Action </a:t>
            </a:r>
            <a:r>
              <a:rPr lang="de-DE" sz="3200" dirty="0" smtClean="0"/>
              <a:t>IS1312</a:t>
            </a:r>
            <a:endParaRPr lang="de-DE" sz="3200" dirty="0"/>
          </a:p>
          <a:p>
            <a:r>
              <a:rPr lang="en-US" sz="2400" dirty="0" err="1" smtClean="0"/>
              <a:t>TextLink</a:t>
            </a:r>
            <a:r>
              <a:rPr lang="en-US" sz="2400" dirty="0"/>
              <a:t>: Structuring Discourse in Multilingual </a:t>
            </a:r>
            <a:r>
              <a:rPr lang="en-US" sz="2400" dirty="0" smtClean="0"/>
              <a:t>Europe</a:t>
            </a:r>
            <a:r>
              <a:rPr lang="de-DE" sz="2400" dirty="0"/>
              <a:t/>
            </a:r>
            <a:br>
              <a:rPr lang="de-DE" sz="2400" dirty="0"/>
            </a:br>
            <a:endParaRPr lang="en-GB" b="0" dirty="0"/>
          </a:p>
        </p:txBody>
      </p:sp>
      <p:sp>
        <p:nvSpPr>
          <p:cNvPr id="4" name="Text Placeholder 3"/>
          <p:cNvSpPr>
            <a:spLocks noGrp="1"/>
          </p:cNvSpPr>
          <p:nvPr>
            <p:ph type="body" sz="quarter" idx="12"/>
          </p:nvPr>
        </p:nvSpPr>
        <p:spPr>
          <a:xfrm>
            <a:off x="4304928" y="4221088"/>
            <a:ext cx="4968552" cy="1368152"/>
          </a:xfrm>
        </p:spPr>
        <p:txBody>
          <a:bodyPr/>
          <a:lstStyle/>
          <a:p>
            <a:pPr algn="r">
              <a:defRPr/>
            </a:pPr>
            <a:r>
              <a:rPr lang="en-US" sz="1800" dirty="0">
                <a:solidFill>
                  <a:schemeClr val="tx2"/>
                </a:solidFill>
              </a:rPr>
              <a:t>Valentina </a:t>
            </a:r>
            <a:r>
              <a:rPr lang="en-US" sz="1800" dirty="0" smtClean="0">
                <a:solidFill>
                  <a:schemeClr val="tx2"/>
                </a:solidFill>
              </a:rPr>
              <a:t>Vignoli</a:t>
            </a:r>
          </a:p>
          <a:p>
            <a:pPr algn="r">
              <a:defRPr/>
            </a:pPr>
            <a:r>
              <a:rPr lang="en-US" sz="1800" dirty="0" smtClean="0">
                <a:solidFill>
                  <a:schemeClr val="tx2"/>
                </a:solidFill>
                <a:hlinkClick r:id="rId3"/>
              </a:rPr>
              <a:t>valentina.vignoli@cost.eu</a:t>
            </a:r>
            <a:endParaRPr lang="en-US" sz="1800" dirty="0" smtClean="0">
              <a:solidFill>
                <a:schemeClr val="tx2"/>
              </a:solidFill>
            </a:endParaRPr>
          </a:p>
          <a:p>
            <a:pPr algn="r">
              <a:defRPr/>
            </a:pPr>
            <a:endParaRPr lang="en-US" sz="1800" dirty="0">
              <a:solidFill>
                <a:schemeClr val="tx2"/>
              </a:solidFill>
            </a:endParaRPr>
          </a:p>
          <a:p>
            <a:pPr algn="r">
              <a:defRPr/>
            </a:pPr>
            <a:r>
              <a:rPr lang="en-GB" sz="1800" dirty="0">
                <a:solidFill>
                  <a:schemeClr val="tx2"/>
                </a:solidFill>
              </a:rPr>
              <a:t>Administrative </a:t>
            </a:r>
            <a:r>
              <a:rPr lang="en-GB" sz="1800" dirty="0" smtClean="0">
                <a:solidFill>
                  <a:schemeClr val="tx2"/>
                </a:solidFill>
              </a:rPr>
              <a:t>Officer</a:t>
            </a:r>
          </a:p>
          <a:p>
            <a:pPr algn="r">
              <a:defRPr/>
            </a:pPr>
            <a:r>
              <a:rPr lang="en-GB" sz="1800" dirty="0" smtClean="0">
                <a:solidFill>
                  <a:schemeClr val="tx2"/>
                </a:solidFill>
              </a:rPr>
              <a:t>Individuals</a:t>
            </a:r>
            <a:r>
              <a:rPr lang="en-GB" sz="1800" dirty="0">
                <a:solidFill>
                  <a:schemeClr val="tx2"/>
                </a:solidFill>
              </a:rPr>
              <a:t>, Societies, Cultures and Health (ISCH)</a:t>
            </a:r>
          </a:p>
        </p:txBody>
      </p:sp>
      <p:sp>
        <p:nvSpPr>
          <p:cNvPr id="5" name="Text Placeholder 4"/>
          <p:cNvSpPr>
            <a:spLocks noGrp="1"/>
          </p:cNvSpPr>
          <p:nvPr>
            <p:ph type="body" sz="quarter" idx="13"/>
          </p:nvPr>
        </p:nvSpPr>
        <p:spPr>
          <a:xfrm>
            <a:off x="3559614" y="6008810"/>
            <a:ext cx="5737662" cy="437932"/>
          </a:xfrm>
        </p:spPr>
        <p:txBody>
          <a:bodyPr/>
          <a:lstStyle/>
          <a:p>
            <a:pPr algn="r"/>
            <a:r>
              <a:rPr lang="en-US" dirty="0" smtClean="0"/>
              <a:t>07.04.2014</a:t>
            </a:r>
            <a:endParaRPr lang="en-GB" dirty="0"/>
          </a:p>
        </p:txBody>
      </p:sp>
    </p:spTree>
    <p:extLst>
      <p:ext uri="{BB962C8B-B14F-4D97-AF65-F5344CB8AC3E}">
        <p14:creationId xmlns:p14="http://schemas.microsoft.com/office/powerpoint/2010/main" val="7323325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a:xfrm>
            <a:off x="1541073" y="275158"/>
            <a:ext cx="7063357" cy="849586"/>
          </a:xfrm>
        </p:spPr>
        <p:txBody>
          <a:bodyPr/>
          <a:lstStyle/>
          <a:p>
            <a:pPr algn="ctr"/>
            <a:r>
              <a:rPr lang="en-GB" sz="3200" dirty="0"/>
              <a:t>STSM (</a:t>
            </a:r>
            <a:r>
              <a:rPr lang="en-GB" sz="2400" dirty="0"/>
              <a:t>Short Term Scientific Mission</a:t>
            </a:r>
            <a:r>
              <a:rPr lang="en-GB" sz="3200" dirty="0"/>
              <a:t>)</a:t>
            </a:r>
          </a:p>
        </p:txBody>
      </p:sp>
      <p:sp>
        <p:nvSpPr>
          <p:cNvPr id="452611" name="Rectangle 3"/>
          <p:cNvSpPr>
            <a:spLocks noGrp="1" noChangeArrowheads="1"/>
          </p:cNvSpPr>
          <p:nvPr>
            <p:ph type="body" sz="quarter" idx="14"/>
          </p:nvPr>
        </p:nvSpPr>
        <p:spPr bwMode="auto">
          <a:xfrm>
            <a:off x="488504" y="980728"/>
            <a:ext cx="9145016" cy="5184576"/>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30000"/>
              </a:spcBef>
              <a:buClr>
                <a:srgbClr val="FF6600"/>
              </a:buClr>
              <a:buFont typeface="Wingdings" pitchFamily="2" charset="2"/>
              <a:buChar char="§"/>
            </a:pPr>
            <a:r>
              <a:rPr lang="en-GB" sz="2000" dirty="0" smtClean="0"/>
              <a:t>Objective: </a:t>
            </a:r>
            <a:r>
              <a:rPr lang="en-US" altLang="en-US" sz="2000" dirty="0"/>
              <a:t>Promote exchange within </a:t>
            </a:r>
            <a:r>
              <a:rPr lang="en-US" altLang="en-US" sz="2000" dirty="0" smtClean="0"/>
              <a:t>Action’s </a:t>
            </a:r>
            <a:r>
              <a:rPr lang="en-US" altLang="en-US" sz="2000" dirty="0"/>
              <a:t>scientific </a:t>
            </a:r>
            <a:r>
              <a:rPr lang="en-US" altLang="en-US" sz="2000" dirty="0" smtClean="0"/>
              <a:t>objectives</a:t>
            </a:r>
            <a:endParaRPr lang="en-GB" sz="2000" dirty="0"/>
          </a:p>
          <a:p>
            <a:pPr>
              <a:spcBef>
                <a:spcPct val="30000"/>
              </a:spcBef>
              <a:buClr>
                <a:srgbClr val="FF6600"/>
              </a:buClr>
              <a:buFont typeface="Wingdings" pitchFamily="2" charset="2"/>
              <a:buChar char="§"/>
            </a:pPr>
            <a:r>
              <a:rPr lang="en-GB" sz="2000" dirty="0" smtClean="0"/>
              <a:t>Modality: Allow researchers from </a:t>
            </a:r>
            <a:r>
              <a:rPr lang="en-GB" sz="2000" dirty="0"/>
              <a:t>a COST participating country to </a:t>
            </a:r>
            <a:r>
              <a:rPr lang="en-GB" sz="2000" dirty="0" smtClean="0"/>
              <a:t>visit an institution based in another COST </a:t>
            </a:r>
            <a:r>
              <a:rPr lang="en-GB" sz="2000" dirty="0"/>
              <a:t>participating country or to a formally approved NNC or IPC institution</a:t>
            </a:r>
          </a:p>
          <a:p>
            <a:pPr>
              <a:spcBef>
                <a:spcPct val="30000"/>
              </a:spcBef>
              <a:buClr>
                <a:srgbClr val="FF6600"/>
              </a:buClr>
              <a:buFont typeface="Wingdings" pitchFamily="2" charset="2"/>
              <a:buChar char="§"/>
            </a:pPr>
            <a:r>
              <a:rPr lang="en-GB" sz="2000" dirty="0" smtClean="0"/>
              <a:t>Selection</a:t>
            </a:r>
            <a:r>
              <a:rPr lang="en-GB" sz="2000" dirty="0"/>
              <a:t>: </a:t>
            </a:r>
            <a:r>
              <a:rPr lang="en-GB" sz="2000" dirty="0" smtClean="0"/>
              <a:t>direct responsibility of the </a:t>
            </a:r>
            <a:r>
              <a:rPr lang="en-GB" sz="2000" dirty="0"/>
              <a:t>Action </a:t>
            </a:r>
          </a:p>
          <a:p>
            <a:pPr>
              <a:spcBef>
                <a:spcPct val="30000"/>
              </a:spcBef>
              <a:buClr>
                <a:srgbClr val="FF6600"/>
              </a:buClr>
              <a:buFont typeface="Wingdings" pitchFamily="2" charset="2"/>
              <a:buChar char="§"/>
            </a:pPr>
            <a:r>
              <a:rPr lang="en-US" sz="2000" dirty="0"/>
              <a:t>Duration: minimum 5 working days, maximum 3 </a:t>
            </a:r>
            <a:r>
              <a:rPr lang="en-US" sz="2000" dirty="0" smtClean="0"/>
              <a:t>months</a:t>
            </a:r>
          </a:p>
          <a:p>
            <a:pPr lvl="1">
              <a:spcBef>
                <a:spcPct val="30000"/>
              </a:spcBef>
              <a:buClr>
                <a:srgbClr val="FF6600"/>
              </a:buClr>
              <a:buFont typeface="Wingdings" pitchFamily="2" charset="2"/>
              <a:buChar char="§"/>
            </a:pPr>
            <a:r>
              <a:rPr lang="en-GB" sz="2000" dirty="0" smtClean="0"/>
              <a:t>All </a:t>
            </a:r>
            <a:r>
              <a:rPr lang="en-GB" sz="2000" dirty="0"/>
              <a:t>STSM activities must occur in their entirety </a:t>
            </a:r>
            <a:r>
              <a:rPr lang="en-GB" sz="2000" u="sng" dirty="0"/>
              <a:t>within one Grant </a:t>
            </a:r>
            <a:r>
              <a:rPr lang="en-GB" sz="2000" u="sng" dirty="0" smtClean="0"/>
              <a:t>Period</a:t>
            </a:r>
            <a:endParaRPr lang="en-US" sz="2000" u="sng" dirty="0"/>
          </a:p>
          <a:p>
            <a:pPr>
              <a:spcBef>
                <a:spcPct val="30000"/>
              </a:spcBef>
              <a:buClr>
                <a:srgbClr val="FF6600"/>
              </a:buClr>
              <a:buFont typeface="Wingdings" pitchFamily="2" charset="2"/>
              <a:buChar char="§"/>
            </a:pPr>
            <a:r>
              <a:rPr lang="en-GB" sz="2000" dirty="0"/>
              <a:t>F</a:t>
            </a:r>
            <a:r>
              <a:rPr lang="en-GB" sz="2000" dirty="0" smtClean="0"/>
              <a:t>inancial support is only a contribution: </a:t>
            </a:r>
            <a:endParaRPr lang="en-GB" sz="2000" dirty="0"/>
          </a:p>
          <a:p>
            <a:pPr lvl="1">
              <a:spcBef>
                <a:spcPct val="30000"/>
              </a:spcBef>
              <a:buClr>
                <a:srgbClr val="FF6600"/>
              </a:buClr>
              <a:buFont typeface="Wingdings" pitchFamily="2" charset="2"/>
              <a:buChar char="§"/>
            </a:pPr>
            <a:r>
              <a:rPr lang="en-GB" sz="2000" dirty="0" smtClean="0"/>
              <a:t>Allowance per </a:t>
            </a:r>
            <a:r>
              <a:rPr lang="en-GB" sz="2000" dirty="0"/>
              <a:t>day: </a:t>
            </a:r>
            <a:r>
              <a:rPr lang="en-GB" sz="2000" dirty="0" smtClean="0"/>
              <a:t>maximum of EUR 160 </a:t>
            </a:r>
            <a:endParaRPr lang="en-GB" sz="2000" dirty="0"/>
          </a:p>
          <a:p>
            <a:pPr lvl="1">
              <a:spcBef>
                <a:spcPct val="30000"/>
              </a:spcBef>
              <a:buClr>
                <a:srgbClr val="FF6600"/>
              </a:buClr>
              <a:buFont typeface="Wingdings" pitchFamily="2" charset="2"/>
              <a:buChar char="§"/>
            </a:pPr>
            <a:r>
              <a:rPr lang="en-GB" sz="2000" dirty="0"/>
              <a:t>Travel </a:t>
            </a:r>
            <a:r>
              <a:rPr lang="en-GB" sz="2000" dirty="0" smtClean="0"/>
              <a:t>costs: maximum of EUR 500</a:t>
            </a:r>
            <a:endParaRPr lang="en-GB" sz="2000" dirty="0"/>
          </a:p>
          <a:p>
            <a:pPr lvl="1">
              <a:spcBef>
                <a:spcPct val="30000"/>
              </a:spcBef>
              <a:buClr>
                <a:srgbClr val="FF6600"/>
              </a:buClr>
              <a:buFont typeface="Wingdings" pitchFamily="2" charset="2"/>
              <a:buChar char="§"/>
            </a:pPr>
            <a:r>
              <a:rPr lang="en-GB" sz="2000" dirty="0" smtClean="0"/>
              <a:t>In total a maximum of </a:t>
            </a:r>
            <a:r>
              <a:rPr lang="en-GB" sz="2000" b="1" dirty="0" smtClean="0"/>
              <a:t>EUR  </a:t>
            </a:r>
            <a:r>
              <a:rPr lang="en-GB" sz="2000" b="1" dirty="0"/>
              <a:t>2500 </a:t>
            </a:r>
            <a:r>
              <a:rPr lang="en-GB" sz="2000" b="1" dirty="0" smtClean="0"/>
              <a:t> </a:t>
            </a:r>
            <a:r>
              <a:rPr lang="en-GB" sz="2000" dirty="0"/>
              <a:t>for up to three months</a:t>
            </a:r>
          </a:p>
          <a:p>
            <a:pPr marL="0" indent="0">
              <a:spcBef>
                <a:spcPct val="30000"/>
              </a:spcBef>
              <a:buClr>
                <a:srgbClr val="FF6600"/>
              </a:buClr>
              <a:buNone/>
            </a:pPr>
            <a:r>
              <a:rPr lang="en-GB" sz="2000" u="sng" dirty="0"/>
              <a:t>Exception</a:t>
            </a:r>
            <a:r>
              <a:rPr lang="en-GB" sz="2000" dirty="0"/>
              <a:t>: </a:t>
            </a:r>
          </a:p>
          <a:p>
            <a:pPr marL="0" indent="0">
              <a:spcBef>
                <a:spcPct val="30000"/>
              </a:spcBef>
              <a:buClr>
                <a:srgbClr val="FF6600"/>
              </a:buClr>
              <a:buNone/>
            </a:pPr>
            <a:r>
              <a:rPr lang="en-GB" sz="2000" b="1" dirty="0">
                <a:solidFill>
                  <a:schemeClr val="accent1"/>
                </a:solidFill>
              </a:rPr>
              <a:t>Early Stage Researchers </a:t>
            </a:r>
            <a:r>
              <a:rPr lang="en-GB" sz="2000" dirty="0" smtClean="0"/>
              <a:t>(PhD </a:t>
            </a:r>
            <a:r>
              <a:rPr lang="en-GB" sz="2000" dirty="0"/>
              <a:t>+ 8 years</a:t>
            </a:r>
            <a:r>
              <a:rPr lang="en-GB" sz="2000" dirty="0" smtClean="0"/>
              <a:t>) can claim up to maximum </a:t>
            </a:r>
            <a:r>
              <a:rPr lang="en-GB" sz="2000" b="1" dirty="0" smtClean="0"/>
              <a:t>EUR 3500 </a:t>
            </a:r>
            <a:r>
              <a:rPr lang="en-GB" sz="2000" dirty="0" smtClean="0"/>
              <a:t>between </a:t>
            </a:r>
            <a:r>
              <a:rPr lang="en-GB" sz="2000" dirty="0"/>
              <a:t>91 </a:t>
            </a:r>
            <a:r>
              <a:rPr lang="en-GB" sz="2000" dirty="0" smtClean="0"/>
              <a:t>days and maximum </a:t>
            </a:r>
            <a:r>
              <a:rPr lang="en-GB" sz="2000" dirty="0"/>
              <a:t>6 months</a:t>
            </a:r>
          </a:p>
          <a:p>
            <a:pPr marL="0" indent="0">
              <a:spcBef>
                <a:spcPct val="30000"/>
              </a:spcBef>
              <a:buClr>
                <a:srgbClr val="FF6600"/>
              </a:buClr>
              <a:buNone/>
            </a:pPr>
            <a:r>
              <a:rPr lang="en-GB" sz="2000" dirty="0"/>
              <a:t>	</a:t>
            </a:r>
            <a:endParaRPr lang="en-US" sz="2000" b="1" dirty="0"/>
          </a:p>
          <a:p>
            <a:pPr marL="609600" indent="-609600">
              <a:spcBef>
                <a:spcPct val="30000"/>
              </a:spcBef>
              <a:buFontTx/>
              <a:buAutoNum type="arabicPeriod"/>
            </a:pPr>
            <a:endParaRPr lang="en-US" sz="2000" b="1" dirty="0"/>
          </a:p>
          <a:p>
            <a:pPr marL="609600" indent="-609600">
              <a:spcBef>
                <a:spcPct val="30000"/>
              </a:spcBef>
            </a:pPr>
            <a:endParaRPr lang="en-US" sz="2400" b="1" dirty="0"/>
          </a:p>
        </p:txBody>
      </p:sp>
      <p:sp>
        <p:nvSpPr>
          <p:cNvPr id="4" name="Slide Number Placeholder 1"/>
          <p:cNvSpPr>
            <a:spLocks noGrp="1"/>
          </p:cNvSpPr>
          <p:nvPr>
            <p:ph type="sldNum" sz="quarter" idx="15"/>
          </p:nvPr>
        </p:nvSpPr>
        <p:spPr>
          <a:prstGeom prst="rect">
            <a:avLst/>
          </a:prstGeom>
        </p:spPr>
        <p:txBody>
          <a:bodyPr/>
          <a:lstStyle/>
          <a:p>
            <a:fld id="{7A7FBFB5-E742-438A-973F-6F0E2B12D981}" type="slidenum">
              <a:rPr lang="en-GB"/>
              <a:pPr/>
              <a:t>10</a:t>
            </a:fld>
            <a:endParaRPr lang="en-GB"/>
          </a:p>
        </p:txBody>
      </p:sp>
    </p:spTree>
    <p:extLst>
      <p:ext uri="{BB962C8B-B14F-4D97-AF65-F5344CB8AC3E}">
        <p14:creationId xmlns:p14="http://schemas.microsoft.com/office/powerpoint/2010/main" val="22189220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11</a:t>
            </a:fld>
            <a:endParaRPr lang="de-DE" b="0">
              <a:solidFill>
                <a:prstClr val="black">
                  <a:tint val="75000"/>
                </a:prstClr>
              </a:solidFill>
              <a:effectLst/>
              <a:latin typeface="Arial"/>
            </a:endParaRPr>
          </a:p>
        </p:txBody>
      </p:sp>
      <p:graphicFrame>
        <p:nvGraphicFramePr>
          <p:cNvPr id="5" name="Content Placeholder 4"/>
          <p:cNvGraphicFramePr>
            <a:graphicFrameLocks noGrp="1"/>
          </p:cNvGraphicFramePr>
          <p:nvPr>
            <p:ph sz="quarter" idx="13"/>
            <p:extLst>
              <p:ext uri="{D42A27DB-BD31-4B8C-83A1-F6EECF244321}">
                <p14:modId xmlns:p14="http://schemas.microsoft.com/office/powerpoint/2010/main" val="1333312607"/>
              </p:ext>
            </p:extLst>
          </p:nvPr>
        </p:nvGraphicFramePr>
        <p:xfrm>
          <a:off x="1064568" y="1052737"/>
          <a:ext cx="7539862" cy="4043916"/>
        </p:xfrm>
        <a:graphic>
          <a:graphicData uri="http://schemas.openxmlformats.org/drawingml/2006/table">
            <a:tbl>
              <a:tblPr firstRow="1" firstCol="1" bandRow="1">
                <a:tableStyleId>{5C22544A-7EE6-4342-B048-85BDC9FD1C3A}</a:tableStyleId>
              </a:tblPr>
              <a:tblGrid>
                <a:gridCol w="3769931"/>
                <a:gridCol w="3769931"/>
              </a:tblGrid>
              <a:tr h="365280">
                <a:tc>
                  <a:txBody>
                    <a:bodyPr/>
                    <a:lstStyle/>
                    <a:p>
                      <a:pPr marL="0" marR="0" indent="0" algn="l">
                        <a:lnSpc>
                          <a:spcPct val="115000"/>
                        </a:lnSpc>
                        <a:spcBef>
                          <a:spcPts val="0"/>
                        </a:spcBef>
                        <a:spcAft>
                          <a:spcPts val="0"/>
                        </a:spcAft>
                      </a:pPr>
                      <a:r>
                        <a:rPr lang="en-GB" sz="2400" dirty="0">
                          <a:effectLst/>
                        </a:rPr>
                        <a:t>Home Institution </a:t>
                      </a:r>
                      <a:endParaRPr lang="en-US" sz="2400" dirty="0">
                        <a:solidFill>
                          <a:srgbClr val="55575A"/>
                        </a:solidFill>
                        <a:effectLst/>
                        <a:latin typeface="Arial" panose="020B0604020202020204" pitchFamily="34" charset="0"/>
                        <a:ea typeface="Arial" panose="020B0604020202020204" pitchFamily="34" charset="0"/>
                      </a:endParaRPr>
                    </a:p>
                  </a:txBody>
                  <a:tcPr marL="32926" marR="35388" marT="0" marB="0"/>
                </a:tc>
                <a:tc>
                  <a:txBody>
                    <a:bodyPr/>
                    <a:lstStyle/>
                    <a:p>
                      <a:pPr marL="635" marR="0" indent="0" algn="l">
                        <a:lnSpc>
                          <a:spcPct val="115000"/>
                        </a:lnSpc>
                        <a:spcBef>
                          <a:spcPts val="0"/>
                        </a:spcBef>
                        <a:spcAft>
                          <a:spcPts val="0"/>
                        </a:spcAft>
                      </a:pPr>
                      <a:r>
                        <a:rPr lang="en-GB" sz="2400" dirty="0">
                          <a:effectLst/>
                        </a:rPr>
                        <a:t>Host Institution </a:t>
                      </a:r>
                      <a:endParaRPr lang="en-US" sz="2400" dirty="0">
                        <a:solidFill>
                          <a:srgbClr val="55575A"/>
                        </a:solidFill>
                        <a:effectLst/>
                        <a:latin typeface="Arial" panose="020B0604020202020204" pitchFamily="34" charset="0"/>
                        <a:ea typeface="Arial" panose="020B0604020202020204" pitchFamily="34" charset="0"/>
                      </a:endParaRPr>
                    </a:p>
                  </a:txBody>
                  <a:tcPr marL="32926" marR="35388" marT="0" marB="0"/>
                </a:tc>
              </a:tr>
              <a:tr h="730564">
                <a:tc rowSpan="4">
                  <a:txBody>
                    <a:bodyPr/>
                    <a:lstStyle/>
                    <a:p>
                      <a:pPr marL="0" marR="0" indent="0" algn="l">
                        <a:lnSpc>
                          <a:spcPct val="115000"/>
                        </a:lnSpc>
                        <a:spcBef>
                          <a:spcPts val="0"/>
                        </a:spcBef>
                        <a:spcAft>
                          <a:spcPts val="0"/>
                        </a:spcAft>
                      </a:pPr>
                      <a:r>
                        <a:rPr lang="en-GB" sz="2000" dirty="0">
                          <a:effectLst/>
                        </a:rPr>
                        <a:t>From a Participating COST Country or Cooperation State </a:t>
                      </a:r>
                      <a:endParaRPr lang="en-US" sz="2000" dirty="0">
                        <a:solidFill>
                          <a:srgbClr val="55575A"/>
                        </a:solidFill>
                        <a:effectLst/>
                        <a:latin typeface="Arial" panose="020B0604020202020204" pitchFamily="34" charset="0"/>
                        <a:ea typeface="Arial" panose="020B0604020202020204" pitchFamily="34" charset="0"/>
                      </a:endParaRPr>
                    </a:p>
                  </a:txBody>
                  <a:tcPr marL="32926" marR="35388" marT="0" marB="0" anchor="ctr"/>
                </a:tc>
                <a:tc>
                  <a:txBody>
                    <a:bodyPr/>
                    <a:lstStyle/>
                    <a:p>
                      <a:pPr marL="635" marR="0" indent="0" algn="l">
                        <a:lnSpc>
                          <a:spcPct val="115000"/>
                        </a:lnSpc>
                        <a:spcBef>
                          <a:spcPts val="0"/>
                        </a:spcBef>
                        <a:spcAft>
                          <a:spcPts val="0"/>
                        </a:spcAft>
                      </a:pPr>
                      <a:r>
                        <a:rPr lang="en-GB" sz="2000">
                          <a:effectLst/>
                        </a:rPr>
                        <a:t>To another Participating COST Country or Cooperation State </a:t>
                      </a:r>
                      <a:endParaRPr lang="en-US" sz="2000">
                        <a:solidFill>
                          <a:srgbClr val="55575A"/>
                        </a:solidFill>
                        <a:effectLst/>
                        <a:latin typeface="Arial" panose="020B0604020202020204" pitchFamily="34" charset="0"/>
                        <a:ea typeface="Arial" panose="020B0604020202020204" pitchFamily="34" charset="0"/>
                      </a:endParaRPr>
                    </a:p>
                  </a:txBody>
                  <a:tcPr marL="32926" marR="35388" marT="0" marB="0"/>
                </a:tc>
              </a:tr>
              <a:tr h="365280">
                <a:tc vMerge="1">
                  <a:txBody>
                    <a:bodyPr/>
                    <a:lstStyle/>
                    <a:p>
                      <a:endParaRPr lang="en-US"/>
                    </a:p>
                  </a:txBody>
                  <a:tcPr/>
                </a:tc>
                <a:tc>
                  <a:txBody>
                    <a:bodyPr/>
                    <a:lstStyle/>
                    <a:p>
                      <a:pPr marL="635" marR="0" indent="0" algn="l">
                        <a:lnSpc>
                          <a:spcPct val="115000"/>
                        </a:lnSpc>
                        <a:spcBef>
                          <a:spcPts val="0"/>
                        </a:spcBef>
                        <a:spcAft>
                          <a:spcPts val="0"/>
                        </a:spcAft>
                      </a:pPr>
                      <a:r>
                        <a:rPr lang="en-GB" sz="2000" dirty="0">
                          <a:effectLst/>
                        </a:rPr>
                        <a:t>To an approved NNC institution </a:t>
                      </a:r>
                      <a:endParaRPr lang="en-US" sz="2000" dirty="0">
                        <a:solidFill>
                          <a:srgbClr val="55575A"/>
                        </a:solidFill>
                        <a:effectLst/>
                        <a:latin typeface="Arial" panose="020B0604020202020204" pitchFamily="34" charset="0"/>
                        <a:ea typeface="Arial" panose="020B0604020202020204" pitchFamily="34" charset="0"/>
                      </a:endParaRPr>
                    </a:p>
                  </a:txBody>
                  <a:tcPr marL="32926" marR="35388" marT="0" marB="0"/>
                </a:tc>
              </a:tr>
              <a:tr h="365280">
                <a:tc vMerge="1">
                  <a:txBody>
                    <a:bodyPr/>
                    <a:lstStyle/>
                    <a:p>
                      <a:endParaRPr lang="en-US"/>
                    </a:p>
                  </a:txBody>
                  <a:tcPr/>
                </a:tc>
                <a:tc>
                  <a:txBody>
                    <a:bodyPr/>
                    <a:lstStyle/>
                    <a:p>
                      <a:pPr marL="635" marR="0" indent="0" algn="l">
                        <a:lnSpc>
                          <a:spcPct val="115000"/>
                        </a:lnSpc>
                        <a:spcBef>
                          <a:spcPts val="0"/>
                        </a:spcBef>
                        <a:spcAft>
                          <a:spcPts val="0"/>
                        </a:spcAft>
                      </a:pPr>
                      <a:r>
                        <a:rPr lang="en-GB" sz="2000">
                          <a:effectLst/>
                        </a:rPr>
                        <a:t>To an approved IPC institution </a:t>
                      </a:r>
                      <a:endParaRPr lang="en-US" sz="2000">
                        <a:solidFill>
                          <a:srgbClr val="55575A"/>
                        </a:solidFill>
                        <a:effectLst/>
                        <a:latin typeface="Arial" panose="020B0604020202020204" pitchFamily="34" charset="0"/>
                        <a:ea typeface="Arial" panose="020B0604020202020204" pitchFamily="34" charset="0"/>
                      </a:endParaRPr>
                    </a:p>
                  </a:txBody>
                  <a:tcPr marL="32926" marR="35388" marT="0" marB="0"/>
                </a:tc>
              </a:tr>
              <a:tr h="600900">
                <a:tc vMerge="1">
                  <a:txBody>
                    <a:bodyPr/>
                    <a:lstStyle/>
                    <a:p>
                      <a:endParaRPr lang="en-US"/>
                    </a:p>
                  </a:txBody>
                  <a:tcPr/>
                </a:tc>
                <a:tc>
                  <a:txBody>
                    <a:bodyPr/>
                    <a:lstStyle/>
                    <a:p>
                      <a:pPr marL="635" marR="0" indent="0" algn="l">
                        <a:lnSpc>
                          <a:spcPct val="115000"/>
                        </a:lnSpc>
                        <a:spcBef>
                          <a:spcPts val="0"/>
                        </a:spcBef>
                        <a:spcAft>
                          <a:spcPts val="0"/>
                        </a:spcAft>
                      </a:pPr>
                      <a:r>
                        <a:rPr lang="en-GB" sz="2000">
                          <a:effectLst/>
                        </a:rPr>
                        <a:t>To an approved Specific organisation </a:t>
                      </a:r>
                      <a:endParaRPr lang="en-US" sz="2000">
                        <a:solidFill>
                          <a:srgbClr val="55575A"/>
                        </a:solidFill>
                        <a:effectLst/>
                        <a:latin typeface="Arial" panose="020B0604020202020204" pitchFamily="34" charset="0"/>
                        <a:ea typeface="Arial" panose="020B0604020202020204" pitchFamily="34" charset="0"/>
                      </a:endParaRPr>
                    </a:p>
                  </a:txBody>
                  <a:tcPr marL="32926" marR="35388" marT="0" marB="0"/>
                </a:tc>
              </a:tr>
              <a:tr h="730564">
                <a:tc>
                  <a:txBody>
                    <a:bodyPr/>
                    <a:lstStyle/>
                    <a:p>
                      <a:pPr marL="0" marR="0" indent="0" algn="l">
                        <a:lnSpc>
                          <a:spcPct val="115000"/>
                        </a:lnSpc>
                        <a:spcBef>
                          <a:spcPts val="0"/>
                        </a:spcBef>
                        <a:spcAft>
                          <a:spcPts val="0"/>
                        </a:spcAft>
                      </a:pPr>
                      <a:r>
                        <a:rPr lang="en-GB" sz="2000" dirty="0">
                          <a:effectLst/>
                        </a:rPr>
                        <a:t>From an approved NNC institution </a:t>
                      </a:r>
                      <a:endParaRPr lang="en-US" sz="2000" dirty="0">
                        <a:solidFill>
                          <a:srgbClr val="55575A"/>
                        </a:solidFill>
                        <a:effectLst/>
                        <a:latin typeface="Arial" panose="020B0604020202020204" pitchFamily="34" charset="0"/>
                        <a:ea typeface="Arial" panose="020B0604020202020204" pitchFamily="34" charset="0"/>
                      </a:endParaRPr>
                    </a:p>
                  </a:txBody>
                  <a:tcPr marL="32926" marR="35388" marT="0" marB="0"/>
                </a:tc>
                <a:tc>
                  <a:txBody>
                    <a:bodyPr/>
                    <a:lstStyle/>
                    <a:p>
                      <a:pPr marL="635" marR="0" indent="0" algn="l">
                        <a:lnSpc>
                          <a:spcPct val="115000"/>
                        </a:lnSpc>
                        <a:spcBef>
                          <a:spcPts val="0"/>
                        </a:spcBef>
                        <a:spcAft>
                          <a:spcPts val="0"/>
                        </a:spcAft>
                      </a:pPr>
                      <a:r>
                        <a:rPr lang="en-GB" sz="2000" dirty="0">
                          <a:effectLst/>
                        </a:rPr>
                        <a:t>To a Participating COST Country or Cooperation State  </a:t>
                      </a:r>
                      <a:endParaRPr lang="en-US" sz="2000" dirty="0">
                        <a:solidFill>
                          <a:srgbClr val="55575A"/>
                        </a:solidFill>
                        <a:effectLst/>
                        <a:latin typeface="Arial" panose="020B0604020202020204" pitchFamily="34" charset="0"/>
                        <a:ea typeface="Arial" panose="020B0604020202020204" pitchFamily="34" charset="0"/>
                      </a:endParaRPr>
                    </a:p>
                  </a:txBody>
                  <a:tcPr marL="32926" marR="35388" marT="0" marB="0"/>
                </a:tc>
              </a:tr>
              <a:tr h="730564">
                <a:tc>
                  <a:txBody>
                    <a:bodyPr/>
                    <a:lstStyle/>
                    <a:p>
                      <a:pPr marL="0" marR="0" indent="0" algn="l">
                        <a:lnSpc>
                          <a:spcPct val="115000"/>
                        </a:lnSpc>
                        <a:spcBef>
                          <a:spcPts val="0"/>
                        </a:spcBef>
                        <a:spcAft>
                          <a:spcPts val="0"/>
                        </a:spcAft>
                      </a:pPr>
                      <a:r>
                        <a:rPr lang="en-GB" sz="2000" dirty="0">
                          <a:effectLst/>
                        </a:rPr>
                        <a:t>From an approved European RTD Organisation </a:t>
                      </a:r>
                      <a:endParaRPr lang="en-US" sz="2000" dirty="0">
                        <a:solidFill>
                          <a:srgbClr val="55575A"/>
                        </a:solidFill>
                        <a:effectLst/>
                        <a:latin typeface="Arial" panose="020B0604020202020204" pitchFamily="34" charset="0"/>
                        <a:ea typeface="Arial" panose="020B0604020202020204" pitchFamily="34" charset="0"/>
                      </a:endParaRPr>
                    </a:p>
                  </a:txBody>
                  <a:tcPr marL="32926" marR="35388" marT="0" marB="0"/>
                </a:tc>
                <a:tc>
                  <a:txBody>
                    <a:bodyPr/>
                    <a:lstStyle/>
                    <a:p>
                      <a:pPr marL="635" marR="0" indent="0" algn="l">
                        <a:lnSpc>
                          <a:spcPct val="115000"/>
                        </a:lnSpc>
                        <a:spcBef>
                          <a:spcPts val="0"/>
                        </a:spcBef>
                        <a:spcAft>
                          <a:spcPts val="0"/>
                        </a:spcAft>
                      </a:pPr>
                      <a:r>
                        <a:rPr lang="en-GB" sz="2000" dirty="0">
                          <a:effectLst/>
                        </a:rPr>
                        <a:t>To a Participating COST Country or Cooperation State </a:t>
                      </a:r>
                      <a:endParaRPr lang="en-US" sz="2000" dirty="0">
                        <a:solidFill>
                          <a:srgbClr val="55575A"/>
                        </a:solidFill>
                        <a:effectLst/>
                        <a:latin typeface="Arial" panose="020B0604020202020204" pitchFamily="34" charset="0"/>
                        <a:ea typeface="Arial" panose="020B0604020202020204" pitchFamily="34" charset="0"/>
                      </a:endParaRPr>
                    </a:p>
                  </a:txBody>
                  <a:tcPr marL="32926" marR="35388" marT="0" marB="0"/>
                </a:tc>
              </a:tr>
            </a:tbl>
          </a:graphicData>
        </a:graphic>
      </p:graphicFrame>
      <p:sp>
        <p:nvSpPr>
          <p:cNvPr id="6" name="Content Placeholder 5"/>
          <p:cNvSpPr txBox="1">
            <a:spLocks/>
          </p:cNvSpPr>
          <p:nvPr/>
        </p:nvSpPr>
        <p:spPr>
          <a:xfrm>
            <a:off x="1541073" y="275158"/>
            <a:ext cx="7063357" cy="849586"/>
          </a:xfrm>
          <a:prstGeom prst="rect">
            <a:avLst/>
          </a:prstGeom>
        </p:spPr>
        <p:txBody>
          <a:bodyPr vert="horz"/>
          <a:lstStyle>
            <a:lvl1pPr marL="0" indent="0" algn="l" defTabSz="457200" rtl="0" eaLnBrk="1" latinLnBrk="0" hangingPunct="1">
              <a:spcBef>
                <a:spcPct val="20000"/>
              </a:spcBef>
              <a:buFont typeface="Arial"/>
              <a:buNone/>
              <a:defRPr sz="3800" b="1" i="0" kern="1200">
                <a:solidFill>
                  <a:schemeClr val="accent2"/>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fontAlgn="auto">
              <a:spcAft>
                <a:spcPts val="0"/>
              </a:spcAft>
            </a:pPr>
            <a:r>
              <a:rPr lang="en-GB" sz="3200" dirty="0" smtClean="0">
                <a:effectLst/>
              </a:rPr>
              <a:t>STSM – from where to where?</a:t>
            </a:r>
            <a:endParaRPr lang="en-GB" sz="3200" dirty="0">
              <a:effectLst/>
            </a:endParaRPr>
          </a:p>
        </p:txBody>
      </p:sp>
      <p:sp>
        <p:nvSpPr>
          <p:cNvPr id="7" name="TextBox 1"/>
          <p:cNvSpPr txBox="1">
            <a:spLocks noChangeArrowheads="1"/>
          </p:cNvSpPr>
          <p:nvPr/>
        </p:nvSpPr>
        <p:spPr bwMode="auto">
          <a:xfrm>
            <a:off x="736602" y="5373216"/>
            <a:ext cx="8255574"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fr-BE" altLang="en-US" sz="2400" dirty="0">
                <a:solidFill>
                  <a:schemeClr val="accent2"/>
                </a:solidFill>
                <a:effectLst/>
              </a:rPr>
              <a:t>RSTSM = STSM </a:t>
            </a:r>
            <a:r>
              <a:rPr lang="fr-BE" altLang="en-US" sz="2400" dirty="0" err="1">
                <a:solidFill>
                  <a:schemeClr val="accent2"/>
                </a:solidFill>
                <a:effectLst/>
              </a:rPr>
              <a:t>with</a:t>
            </a:r>
            <a:r>
              <a:rPr lang="fr-BE" altLang="en-US" sz="2400" dirty="0">
                <a:solidFill>
                  <a:schemeClr val="accent2"/>
                </a:solidFill>
                <a:effectLst/>
              </a:rPr>
              <a:t> </a:t>
            </a:r>
            <a:r>
              <a:rPr lang="fr-BE" altLang="en-US" sz="2400" dirty="0" err="1">
                <a:solidFill>
                  <a:schemeClr val="accent2"/>
                </a:solidFill>
                <a:effectLst/>
              </a:rPr>
              <a:t>Reciprocal</a:t>
            </a:r>
            <a:r>
              <a:rPr lang="fr-BE" altLang="en-US" sz="2400" dirty="0">
                <a:solidFill>
                  <a:schemeClr val="accent2"/>
                </a:solidFill>
                <a:effectLst/>
              </a:rPr>
              <a:t> Agreement Country = PLEASE CONTACT COST OFFICE</a:t>
            </a:r>
            <a:endParaRPr lang="en-US" altLang="en-US" sz="2400" dirty="0">
              <a:solidFill>
                <a:schemeClr val="accent2"/>
              </a:solidFill>
              <a:effectLst/>
            </a:endParaRPr>
          </a:p>
          <a:p>
            <a:pPr eaLnBrk="1" hangingPunct="1"/>
            <a:endParaRPr lang="en-GB" altLang="en-US" dirty="0"/>
          </a:p>
        </p:txBody>
      </p:sp>
    </p:spTree>
    <p:extLst>
      <p:ext uri="{BB962C8B-B14F-4D97-AF65-F5344CB8AC3E}">
        <p14:creationId xmlns:p14="http://schemas.microsoft.com/office/powerpoint/2010/main" val="37482059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a:xfrm>
            <a:off x="1541073" y="275158"/>
            <a:ext cx="7063357" cy="849586"/>
          </a:xfrm>
        </p:spPr>
        <p:txBody>
          <a:bodyPr/>
          <a:lstStyle/>
          <a:p>
            <a:pPr algn="ctr"/>
            <a:r>
              <a:rPr lang="de-DE" sz="3200" dirty="0"/>
              <a:t>Training Schools</a:t>
            </a:r>
            <a:endParaRPr lang="en-GB" sz="3200" dirty="0"/>
          </a:p>
        </p:txBody>
      </p:sp>
      <p:sp>
        <p:nvSpPr>
          <p:cNvPr id="452611" name="Rectangle 3"/>
          <p:cNvSpPr>
            <a:spLocks noGrp="1" noChangeArrowheads="1"/>
          </p:cNvSpPr>
          <p:nvPr>
            <p:ph type="body" sz="quarter" idx="14"/>
          </p:nvPr>
        </p:nvSpPr>
        <p:spPr bwMode="auto">
          <a:xfrm>
            <a:off x="488504" y="980728"/>
            <a:ext cx="9145016" cy="5184576"/>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a:spcBef>
                <a:spcPct val="30000"/>
              </a:spcBef>
              <a:buClr>
                <a:srgbClr val="FF6600"/>
              </a:buClr>
              <a:buFont typeface="Wingdings" pitchFamily="2" charset="2"/>
              <a:buChar char="§"/>
            </a:pPr>
            <a:r>
              <a:rPr lang="en-GB" altLang="en-US" sz="2000" b="1" dirty="0"/>
              <a:t>Objective</a:t>
            </a:r>
            <a:r>
              <a:rPr lang="en-GB" altLang="en-US" sz="2000" dirty="0"/>
              <a:t>: Provide dissemination of Action activities and intensive training, especially for young researchers</a:t>
            </a:r>
          </a:p>
          <a:p>
            <a:pPr marL="0" indent="0">
              <a:spcBef>
                <a:spcPct val="30000"/>
              </a:spcBef>
              <a:buClr>
                <a:srgbClr val="FF6600"/>
              </a:buClr>
              <a:buNone/>
            </a:pPr>
            <a:endParaRPr lang="en-GB" altLang="en-US" sz="2000" dirty="0"/>
          </a:p>
          <a:p>
            <a:pPr>
              <a:spcBef>
                <a:spcPct val="30000"/>
              </a:spcBef>
              <a:buClr>
                <a:srgbClr val="FF6600"/>
              </a:buClr>
              <a:buFont typeface="Wingdings" pitchFamily="2" charset="2"/>
              <a:buChar char="§"/>
            </a:pPr>
            <a:r>
              <a:rPr lang="fr-BE" sz="2000" b="1" dirty="0"/>
              <a:t>Location</a:t>
            </a:r>
            <a:r>
              <a:rPr lang="fr-BE" sz="2000" dirty="0"/>
              <a:t>: COST Country </a:t>
            </a:r>
            <a:r>
              <a:rPr lang="fr-BE" sz="2000" dirty="0" err="1"/>
              <a:t>that</a:t>
            </a:r>
            <a:r>
              <a:rPr lang="fr-BE" sz="2000" dirty="0"/>
              <a:t> </a:t>
            </a:r>
            <a:r>
              <a:rPr lang="fr-BE" sz="2000" dirty="0" err="1"/>
              <a:t>accepted</a:t>
            </a:r>
            <a:r>
              <a:rPr lang="fr-BE" sz="2000" dirty="0"/>
              <a:t> the </a:t>
            </a:r>
            <a:r>
              <a:rPr lang="fr-BE" sz="2000" dirty="0" err="1"/>
              <a:t>MoU</a:t>
            </a:r>
            <a:r>
              <a:rPr lang="fr-BE" sz="2000" dirty="0"/>
              <a:t> or an </a:t>
            </a:r>
            <a:r>
              <a:rPr lang="fr-BE" sz="2000" dirty="0" err="1"/>
              <a:t>approved</a:t>
            </a:r>
            <a:r>
              <a:rPr lang="fr-BE" sz="2000" dirty="0"/>
              <a:t> NNC Institution</a:t>
            </a:r>
          </a:p>
          <a:p>
            <a:pPr marL="0" indent="0">
              <a:spcBef>
                <a:spcPct val="30000"/>
              </a:spcBef>
              <a:buClr>
                <a:srgbClr val="FF6600"/>
              </a:buClr>
              <a:buNone/>
            </a:pPr>
            <a:endParaRPr lang="en-GB" altLang="en-US" sz="2000" dirty="0"/>
          </a:p>
          <a:p>
            <a:pPr>
              <a:spcBef>
                <a:spcPct val="30000"/>
              </a:spcBef>
              <a:buClr>
                <a:srgbClr val="FF6600"/>
              </a:buClr>
              <a:buFont typeface="Wingdings" pitchFamily="2" charset="2"/>
              <a:buChar char="§"/>
            </a:pPr>
            <a:r>
              <a:rPr lang="en-GB" altLang="en-US" sz="2000" b="1" dirty="0"/>
              <a:t>Duration</a:t>
            </a:r>
            <a:r>
              <a:rPr lang="en-GB" altLang="en-US" sz="2000" dirty="0"/>
              <a:t>: normally between 3 days and 2 weeks</a:t>
            </a:r>
          </a:p>
          <a:p>
            <a:pPr marL="0" indent="0">
              <a:spcBef>
                <a:spcPct val="30000"/>
              </a:spcBef>
              <a:buClr>
                <a:srgbClr val="FF6600"/>
              </a:buClr>
              <a:buNone/>
            </a:pPr>
            <a:endParaRPr lang="en-GB" altLang="en-US" sz="2000" dirty="0"/>
          </a:p>
          <a:p>
            <a:pPr>
              <a:spcBef>
                <a:spcPct val="30000"/>
              </a:spcBef>
              <a:buClr>
                <a:srgbClr val="FF6600"/>
              </a:buClr>
              <a:buFont typeface="Wingdings" pitchFamily="2" charset="2"/>
              <a:buChar char="§"/>
            </a:pPr>
            <a:r>
              <a:rPr lang="en-GB" altLang="en-US" sz="2000" b="1" dirty="0"/>
              <a:t>Support</a:t>
            </a:r>
            <a:r>
              <a:rPr lang="en-GB" altLang="en-US" sz="2000" dirty="0"/>
              <a:t> for:</a:t>
            </a:r>
          </a:p>
          <a:p>
            <a:pPr lvl="1">
              <a:buFont typeface="Wingdings" pitchFamily="2" charset="2"/>
              <a:buChar char="§"/>
            </a:pPr>
            <a:r>
              <a:rPr lang="en-GB" sz="2000" dirty="0"/>
              <a:t>Organisation: local organiser support (</a:t>
            </a:r>
            <a:r>
              <a:rPr lang="en-GB" sz="2000" b="1" dirty="0"/>
              <a:t>LOS</a:t>
            </a:r>
            <a:r>
              <a:rPr lang="en-GB" sz="2000" dirty="0"/>
              <a:t>) can be claimed</a:t>
            </a:r>
          </a:p>
          <a:p>
            <a:pPr lvl="1">
              <a:buFont typeface="Wingdings" pitchFamily="2" charset="2"/>
              <a:buChar char="§"/>
            </a:pPr>
            <a:r>
              <a:rPr lang="en-GB" sz="2000" b="1" dirty="0"/>
              <a:t>Trainers</a:t>
            </a:r>
            <a:r>
              <a:rPr lang="en-GB" sz="2000" dirty="0"/>
              <a:t>: regular COST reimbursement rules (travel, accommodation and meals reimbursement), no honoraria</a:t>
            </a:r>
          </a:p>
          <a:p>
            <a:pPr lvl="1">
              <a:buFont typeface="Wingdings" pitchFamily="2" charset="2"/>
              <a:buChar char="§"/>
            </a:pPr>
            <a:r>
              <a:rPr lang="en-GB" sz="2000" b="1" dirty="0"/>
              <a:t>Trainees</a:t>
            </a:r>
            <a:r>
              <a:rPr lang="en-GB" sz="2000" dirty="0"/>
              <a:t>: fixed grants – maximum grant EUR 1500</a:t>
            </a:r>
            <a:endParaRPr lang="de-DE" sz="2000" dirty="0"/>
          </a:p>
          <a:p>
            <a:pPr marL="609600" indent="-609600">
              <a:spcBef>
                <a:spcPct val="30000"/>
              </a:spcBef>
            </a:pPr>
            <a:endParaRPr lang="en-US" sz="2400" b="1" dirty="0"/>
          </a:p>
        </p:txBody>
      </p:sp>
      <p:sp>
        <p:nvSpPr>
          <p:cNvPr id="4" name="Slide Number Placeholder 1"/>
          <p:cNvSpPr>
            <a:spLocks noGrp="1"/>
          </p:cNvSpPr>
          <p:nvPr>
            <p:ph type="sldNum" sz="quarter" idx="15"/>
          </p:nvPr>
        </p:nvSpPr>
        <p:spPr>
          <a:prstGeom prst="rect">
            <a:avLst/>
          </a:prstGeom>
        </p:spPr>
        <p:txBody>
          <a:bodyPr/>
          <a:lstStyle/>
          <a:p>
            <a:fld id="{7A7FBFB5-E742-438A-973F-6F0E2B12D981}" type="slidenum">
              <a:rPr lang="en-GB"/>
              <a:pPr/>
              <a:t>12</a:t>
            </a:fld>
            <a:endParaRPr lang="en-GB"/>
          </a:p>
        </p:txBody>
      </p:sp>
    </p:spTree>
    <p:extLst>
      <p:ext uri="{BB962C8B-B14F-4D97-AF65-F5344CB8AC3E}">
        <p14:creationId xmlns:p14="http://schemas.microsoft.com/office/powerpoint/2010/main" val="5513842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Grp="1" noChangeArrowheads="1"/>
          </p:cNvSpPr>
          <p:nvPr>
            <p:ph type="body" sz="quarter" idx="14"/>
          </p:nvPr>
        </p:nvSpPr>
        <p:spPr bwMode="auto">
          <a:xfrm>
            <a:off x="821957" y="1124744"/>
            <a:ext cx="8235499" cy="4831527"/>
          </a:xfrm>
          <a:prstGeom prst="rect">
            <a:avLst/>
          </a:prstGeo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buClr>
                <a:schemeClr val="accent1"/>
              </a:buClr>
              <a:buFont typeface="Wingdings" pitchFamily="2" charset="2"/>
              <a:buChar char="§"/>
            </a:pPr>
            <a:r>
              <a:rPr lang="fr-BE" sz="2400" b="1" dirty="0" err="1"/>
              <a:t>Trainers</a:t>
            </a:r>
            <a:r>
              <a:rPr lang="fr-BE" sz="2400" b="1" dirty="0"/>
              <a:t> </a:t>
            </a:r>
            <a:r>
              <a:rPr lang="fr-BE" sz="2400" b="1" dirty="0" err="1"/>
              <a:t>eligible</a:t>
            </a:r>
            <a:r>
              <a:rPr lang="fr-BE" sz="2400" b="1" dirty="0"/>
              <a:t> for </a:t>
            </a:r>
            <a:r>
              <a:rPr lang="fr-BE" sz="2400" b="1" dirty="0" err="1" smtClean="0"/>
              <a:t>reimbursement</a:t>
            </a:r>
            <a:endParaRPr lang="fr-BE" sz="2400" dirty="0"/>
          </a:p>
          <a:p>
            <a:pPr lvl="1" eaLnBrk="1" hangingPunct="1">
              <a:buClr>
                <a:schemeClr val="accent1"/>
              </a:buClr>
              <a:buFont typeface="Wingdings" pitchFamily="2" charset="2"/>
              <a:buChar char="§"/>
            </a:pPr>
            <a:r>
              <a:rPr lang="fr-BE" sz="2200" dirty="0" err="1"/>
              <a:t>From</a:t>
            </a:r>
            <a:r>
              <a:rPr lang="fr-BE" sz="2200" dirty="0"/>
              <a:t> </a:t>
            </a:r>
            <a:r>
              <a:rPr lang="fr-BE" sz="2200" dirty="0" err="1"/>
              <a:t>participating</a:t>
            </a:r>
            <a:r>
              <a:rPr lang="fr-BE" sz="2200" dirty="0"/>
              <a:t> COST Countries</a:t>
            </a:r>
          </a:p>
          <a:p>
            <a:pPr lvl="1" eaLnBrk="1" hangingPunct="1">
              <a:buClr>
                <a:schemeClr val="accent1"/>
              </a:buClr>
              <a:buFont typeface="Wingdings" pitchFamily="2" charset="2"/>
              <a:buChar char="§"/>
            </a:pPr>
            <a:r>
              <a:rPr lang="fr-BE" sz="2200" dirty="0" err="1"/>
              <a:t>From</a:t>
            </a:r>
            <a:r>
              <a:rPr lang="fr-BE" sz="2200" dirty="0"/>
              <a:t> </a:t>
            </a:r>
            <a:r>
              <a:rPr lang="fr-BE" sz="2200" dirty="0" err="1"/>
              <a:t>approved</a:t>
            </a:r>
            <a:r>
              <a:rPr lang="fr-BE" sz="2200" dirty="0"/>
              <a:t> NNC Institutions</a:t>
            </a:r>
          </a:p>
          <a:p>
            <a:pPr lvl="1" eaLnBrk="1" hangingPunct="1">
              <a:buClr>
                <a:schemeClr val="accent1"/>
              </a:buClr>
              <a:buFont typeface="Wingdings" pitchFamily="2" charset="2"/>
              <a:buChar char="§"/>
            </a:pPr>
            <a:r>
              <a:rPr lang="fr-BE" sz="2200" dirty="0" err="1"/>
              <a:t>From</a:t>
            </a:r>
            <a:r>
              <a:rPr lang="fr-BE" sz="2200" dirty="0"/>
              <a:t> </a:t>
            </a:r>
            <a:r>
              <a:rPr lang="fr-BE" sz="2200" dirty="0" err="1"/>
              <a:t>approved</a:t>
            </a:r>
            <a:r>
              <a:rPr lang="fr-BE" sz="2200" dirty="0"/>
              <a:t> IPC Institutions</a:t>
            </a:r>
          </a:p>
          <a:p>
            <a:pPr lvl="1" eaLnBrk="1" hangingPunct="1">
              <a:buClr>
                <a:schemeClr val="accent1"/>
              </a:buClr>
              <a:buFont typeface="Wingdings" pitchFamily="2" charset="2"/>
              <a:buChar char="§"/>
            </a:pPr>
            <a:r>
              <a:rPr lang="fr-BE" sz="2200" dirty="0" err="1"/>
              <a:t>From</a:t>
            </a:r>
            <a:r>
              <a:rPr lang="fr-BE" sz="2200" dirty="0"/>
              <a:t> </a:t>
            </a:r>
            <a:r>
              <a:rPr lang="fr-BE" sz="2200" dirty="0" err="1"/>
              <a:t>approved</a:t>
            </a:r>
            <a:r>
              <a:rPr lang="fr-BE" sz="2200" dirty="0"/>
              <a:t> </a:t>
            </a:r>
            <a:r>
              <a:rPr lang="fr-BE" sz="2200" dirty="0" err="1"/>
              <a:t>European</a:t>
            </a:r>
            <a:r>
              <a:rPr lang="fr-BE" sz="2200" dirty="0"/>
              <a:t> RTD </a:t>
            </a:r>
            <a:r>
              <a:rPr lang="fr-BE" sz="2200" dirty="0" smtClean="0"/>
              <a:t>Organisation</a:t>
            </a:r>
          </a:p>
          <a:p>
            <a:pPr lvl="1">
              <a:buFont typeface="Wingdings" pitchFamily="2" charset="2"/>
              <a:buChar char="§"/>
            </a:pPr>
            <a:r>
              <a:rPr lang="en-US" sz="2200" dirty="0"/>
              <a:t>Up to a Maximum of 4 invited speakers can be invited as Trainers for any individual Training School</a:t>
            </a:r>
          </a:p>
          <a:p>
            <a:pPr lvl="1" eaLnBrk="1" hangingPunct="1">
              <a:buClr>
                <a:schemeClr val="accent1"/>
              </a:buClr>
              <a:buFont typeface="Wingdings" pitchFamily="2" charset="2"/>
              <a:buChar char="§"/>
            </a:pPr>
            <a:endParaRPr lang="fr-BE" sz="2200" dirty="0"/>
          </a:p>
          <a:p>
            <a:pPr eaLnBrk="1" hangingPunct="1">
              <a:buClr>
                <a:schemeClr val="accent1"/>
              </a:buClr>
              <a:buFont typeface="Wingdings" pitchFamily="2" charset="2"/>
              <a:buChar char="§"/>
            </a:pPr>
            <a:r>
              <a:rPr lang="fr-BE" sz="2200" b="1" dirty="0" err="1"/>
              <a:t>Trainees</a:t>
            </a:r>
            <a:r>
              <a:rPr lang="fr-BE" sz="2200" b="1" dirty="0"/>
              <a:t> </a:t>
            </a:r>
            <a:r>
              <a:rPr lang="fr-BE" sz="2200" b="1" dirty="0" err="1"/>
              <a:t>eligible</a:t>
            </a:r>
            <a:r>
              <a:rPr lang="fr-BE" sz="2200" b="1" dirty="0"/>
              <a:t> for </a:t>
            </a:r>
            <a:r>
              <a:rPr lang="fr-BE" sz="2200" b="1" dirty="0" err="1"/>
              <a:t>reimbursement</a:t>
            </a:r>
            <a:r>
              <a:rPr lang="fr-BE" sz="2200" b="1" dirty="0"/>
              <a:t>:</a:t>
            </a:r>
          </a:p>
          <a:p>
            <a:pPr lvl="1" eaLnBrk="1" hangingPunct="1">
              <a:buClr>
                <a:schemeClr val="accent1"/>
              </a:buClr>
              <a:buFont typeface="Wingdings" pitchFamily="2" charset="2"/>
              <a:buChar char="§"/>
            </a:pPr>
            <a:r>
              <a:rPr lang="fr-BE" sz="2200" dirty="0" err="1"/>
              <a:t>From</a:t>
            </a:r>
            <a:r>
              <a:rPr lang="fr-BE" sz="2200" dirty="0"/>
              <a:t> COST Countries</a:t>
            </a:r>
          </a:p>
          <a:p>
            <a:pPr lvl="1" eaLnBrk="1" hangingPunct="1">
              <a:buClr>
                <a:schemeClr val="accent1"/>
              </a:buClr>
              <a:buFont typeface="Wingdings" pitchFamily="2" charset="2"/>
              <a:buChar char="§"/>
            </a:pPr>
            <a:r>
              <a:rPr lang="fr-BE" sz="2200" dirty="0" err="1"/>
              <a:t>From</a:t>
            </a:r>
            <a:r>
              <a:rPr lang="fr-BE" sz="2200" dirty="0"/>
              <a:t> </a:t>
            </a:r>
            <a:r>
              <a:rPr lang="fr-BE" sz="2200" dirty="0" err="1"/>
              <a:t>approved</a:t>
            </a:r>
            <a:r>
              <a:rPr lang="fr-BE" sz="2200" dirty="0"/>
              <a:t> NNC Institutions</a:t>
            </a:r>
          </a:p>
          <a:p>
            <a:pPr lvl="1" eaLnBrk="1" hangingPunct="1">
              <a:buClr>
                <a:schemeClr val="accent1"/>
              </a:buClr>
              <a:buFont typeface="Wingdings" pitchFamily="2" charset="2"/>
              <a:buChar char="§"/>
            </a:pPr>
            <a:r>
              <a:rPr lang="fr-BE" sz="2200" dirty="0" err="1"/>
              <a:t>From</a:t>
            </a:r>
            <a:r>
              <a:rPr lang="fr-BE" sz="2200" dirty="0"/>
              <a:t> </a:t>
            </a:r>
            <a:r>
              <a:rPr lang="fr-BE" sz="2200" dirty="0" err="1"/>
              <a:t>approved</a:t>
            </a:r>
            <a:r>
              <a:rPr lang="fr-BE" sz="2200" dirty="0"/>
              <a:t> </a:t>
            </a:r>
            <a:r>
              <a:rPr lang="fr-BE" sz="2200" dirty="0" err="1"/>
              <a:t>European</a:t>
            </a:r>
            <a:r>
              <a:rPr lang="fr-BE" sz="2200" dirty="0"/>
              <a:t> RTD Organisations</a:t>
            </a:r>
            <a:endParaRPr lang="de-DE" sz="2200" dirty="0"/>
          </a:p>
        </p:txBody>
      </p:sp>
      <p:sp>
        <p:nvSpPr>
          <p:cNvPr id="8" name="Rectangle 7"/>
          <p:cNvSpPr/>
          <p:nvPr/>
        </p:nvSpPr>
        <p:spPr>
          <a:xfrm>
            <a:off x="1640632" y="293624"/>
            <a:ext cx="5886400" cy="584775"/>
          </a:xfrm>
          <a:prstGeom prst="rect">
            <a:avLst/>
          </a:prstGeom>
        </p:spPr>
        <p:txBody>
          <a:bodyPr wrap="square">
            <a:spAutoFit/>
          </a:bodyPr>
          <a:lstStyle/>
          <a:p>
            <a:pPr algn="ctr"/>
            <a:r>
              <a:rPr lang="en-GB" sz="3200" dirty="0">
                <a:solidFill>
                  <a:schemeClr val="accent2"/>
                </a:solidFill>
                <a:effectLst/>
              </a:rPr>
              <a:t>Training </a:t>
            </a:r>
            <a:r>
              <a:rPr lang="en-GB" sz="3200" dirty="0" smtClean="0">
                <a:solidFill>
                  <a:schemeClr val="accent2"/>
                </a:solidFill>
                <a:effectLst/>
              </a:rPr>
              <a:t>Schools- Eligibility</a:t>
            </a:r>
            <a:endParaRPr lang="en-GB" sz="3200" dirty="0">
              <a:solidFill>
                <a:schemeClr val="accent2"/>
              </a:solidFill>
              <a:effectLst/>
            </a:endParaRPr>
          </a:p>
        </p:txBody>
      </p:sp>
    </p:spTree>
    <p:extLst>
      <p:ext uri="{BB962C8B-B14F-4D97-AF65-F5344CB8AC3E}">
        <p14:creationId xmlns:p14="http://schemas.microsoft.com/office/powerpoint/2010/main" val="19738192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14</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549502" y="203150"/>
            <a:ext cx="7651970" cy="849586"/>
          </a:xfrm>
        </p:spPr>
        <p:txBody>
          <a:bodyPr/>
          <a:lstStyle/>
          <a:p>
            <a:r>
              <a:rPr lang="de-DE" sz="3600" dirty="0"/>
              <a:t>Dissemination and publications</a:t>
            </a:r>
            <a:endParaRPr lang="en-US" sz="3600" dirty="0"/>
          </a:p>
        </p:txBody>
      </p:sp>
      <p:sp>
        <p:nvSpPr>
          <p:cNvPr id="4" name="Text Placeholder 3"/>
          <p:cNvSpPr>
            <a:spLocks noGrp="1"/>
          </p:cNvSpPr>
          <p:nvPr>
            <p:ph type="body" sz="quarter" idx="14"/>
          </p:nvPr>
        </p:nvSpPr>
        <p:spPr>
          <a:xfrm>
            <a:off x="488504" y="864096"/>
            <a:ext cx="8712968" cy="5805264"/>
          </a:xfrm>
        </p:spPr>
        <p:txBody>
          <a:bodyPr/>
          <a:lstStyle/>
          <a:p>
            <a:pPr marL="0" indent="0">
              <a:buClr>
                <a:schemeClr val="accent1"/>
              </a:buClr>
              <a:buNone/>
            </a:pPr>
            <a:r>
              <a:rPr lang="en-GB" sz="2400" dirty="0" smtClean="0">
                <a:cs typeface="Arial" pitchFamily="34" charset="0"/>
              </a:rPr>
              <a:t>Action’s budget support for:</a:t>
            </a:r>
          </a:p>
          <a:p>
            <a:pPr lvl="1">
              <a:buClr>
                <a:schemeClr val="accent1"/>
              </a:buClr>
              <a:buFont typeface="Wingdings" pitchFamily="2" charset="2"/>
              <a:buChar char="§"/>
            </a:pPr>
            <a:r>
              <a:rPr lang="en-GB" sz="2400" dirty="0" smtClean="0">
                <a:cs typeface="Arial" pitchFamily="34" charset="0"/>
              </a:rPr>
              <a:t>production </a:t>
            </a:r>
            <a:r>
              <a:rPr lang="en-GB" sz="2400" dirty="0">
                <a:cs typeface="Arial" pitchFamily="34" charset="0"/>
              </a:rPr>
              <a:t>of dissemination tools and </a:t>
            </a:r>
            <a:r>
              <a:rPr lang="en-GB" sz="2400" dirty="0" smtClean="0">
                <a:cs typeface="Arial" pitchFamily="34" charset="0"/>
              </a:rPr>
              <a:t>publications</a:t>
            </a:r>
          </a:p>
          <a:p>
            <a:pPr lvl="2">
              <a:buClr>
                <a:schemeClr val="accent1"/>
              </a:buClr>
              <a:buFont typeface="Wingdings" pitchFamily="2" charset="2"/>
              <a:buChar char="§"/>
            </a:pPr>
            <a:r>
              <a:rPr lang="en-GB" sz="2000" dirty="0">
                <a:cs typeface="Arial" panose="020B0604020202020204" pitchFamily="34" charset="0"/>
              </a:rPr>
              <a:t>books, special journal issues, conference proceedings, CDs (..) </a:t>
            </a:r>
          </a:p>
          <a:p>
            <a:pPr lvl="1">
              <a:buClr>
                <a:schemeClr val="accent1"/>
              </a:buClr>
              <a:buFont typeface="Wingdings" pitchFamily="2" charset="2"/>
              <a:buChar char="§"/>
            </a:pPr>
            <a:r>
              <a:rPr lang="fr-BE" altLang="ja-JP" sz="2400" dirty="0" smtClean="0">
                <a:cs typeface="Arial" pitchFamily="34" charset="0"/>
              </a:rPr>
              <a:t>Action </a:t>
            </a:r>
            <a:r>
              <a:rPr lang="fr-BE" altLang="ja-JP" sz="2400" dirty="0" err="1">
                <a:cs typeface="Arial" pitchFamily="34" charset="0"/>
              </a:rPr>
              <a:t>Website</a:t>
            </a:r>
            <a:r>
              <a:rPr lang="fr-BE" altLang="ja-JP" sz="2400" dirty="0">
                <a:cs typeface="Arial" pitchFamily="34" charset="0"/>
              </a:rPr>
              <a:t> </a:t>
            </a:r>
          </a:p>
          <a:p>
            <a:pPr marL="0" lvl="2" indent="0">
              <a:buClr>
                <a:schemeClr val="accent1"/>
              </a:buClr>
              <a:buNone/>
            </a:pPr>
            <a:r>
              <a:rPr lang="en-GB" altLang="en-US" sz="2400" dirty="0" smtClean="0"/>
              <a:t>Out </a:t>
            </a:r>
            <a:r>
              <a:rPr lang="en-GB" altLang="en-US" sz="2400" dirty="0"/>
              <a:t>of the Action’</a:t>
            </a:r>
            <a:r>
              <a:rPr lang="en-GB" altLang="ja-JP" sz="2400" dirty="0"/>
              <a:t>s own </a:t>
            </a:r>
            <a:r>
              <a:rPr lang="en-GB" altLang="ja-JP" sz="2400" dirty="0" smtClean="0"/>
              <a:t>budget (</a:t>
            </a:r>
            <a:r>
              <a:rPr lang="en-GB" altLang="en-US" sz="2400" dirty="0" smtClean="0"/>
              <a:t>financed </a:t>
            </a:r>
            <a:r>
              <a:rPr lang="en-GB" altLang="en-US" sz="2400" dirty="0"/>
              <a:t>by the COST Office in the last Grant Period</a:t>
            </a:r>
            <a:r>
              <a:rPr lang="en-GB" altLang="en-US" sz="2400" dirty="0" smtClean="0"/>
              <a:t>):</a:t>
            </a:r>
            <a:endParaRPr lang="en-GB" altLang="ja-JP" sz="2400" dirty="0"/>
          </a:p>
          <a:p>
            <a:pPr lvl="1">
              <a:buClr>
                <a:schemeClr val="accent1"/>
              </a:buClr>
              <a:buFont typeface="Wingdings" pitchFamily="2" charset="2"/>
              <a:buChar char="§"/>
            </a:pPr>
            <a:r>
              <a:rPr lang="en-GB" altLang="en-US" sz="2400" dirty="0"/>
              <a:t>Final Action </a:t>
            </a:r>
            <a:r>
              <a:rPr lang="en-GB" altLang="en-US" sz="2400" dirty="0" smtClean="0"/>
              <a:t>Publication </a:t>
            </a:r>
          </a:p>
          <a:p>
            <a:pPr lvl="2">
              <a:buClr>
                <a:schemeClr val="accent1"/>
              </a:buClr>
              <a:buFont typeface="Wingdings" pitchFamily="2" charset="2"/>
              <a:buChar char="§"/>
            </a:pPr>
            <a:r>
              <a:rPr lang="en-GB" altLang="en-US" sz="2000" dirty="0">
                <a:cs typeface="Arial" panose="020B0604020202020204" pitchFamily="34" charset="0"/>
              </a:rPr>
              <a:t>up to 10.000 EUR (net of VAT)</a:t>
            </a:r>
          </a:p>
          <a:p>
            <a:pPr lvl="2">
              <a:buClr>
                <a:schemeClr val="accent1"/>
              </a:buClr>
              <a:buFont typeface="Wingdings" pitchFamily="2" charset="2"/>
              <a:buChar char="§"/>
            </a:pPr>
            <a:r>
              <a:rPr lang="fr-BE" sz="2000" dirty="0" err="1">
                <a:cs typeface="Arial" panose="020B0604020202020204" pitchFamily="34" charset="0"/>
              </a:rPr>
              <a:t>two</a:t>
            </a:r>
            <a:r>
              <a:rPr lang="fr-BE" sz="2000" dirty="0">
                <a:cs typeface="Arial" panose="020B0604020202020204" pitchFamily="34" charset="0"/>
              </a:rPr>
              <a:t> </a:t>
            </a:r>
            <a:r>
              <a:rPr lang="fr-BE" sz="2000" dirty="0" err="1">
                <a:cs typeface="Arial" panose="020B0604020202020204" pitchFamily="34" charset="0"/>
              </a:rPr>
              <a:t>offers</a:t>
            </a:r>
            <a:r>
              <a:rPr lang="fr-BE" sz="2000" dirty="0">
                <a:cs typeface="Arial" panose="020B0604020202020204" pitchFamily="34" charset="0"/>
              </a:rPr>
              <a:t> if </a:t>
            </a:r>
            <a:r>
              <a:rPr lang="fr-BE" sz="2000" dirty="0" err="1">
                <a:cs typeface="Arial" panose="020B0604020202020204" pitchFamily="34" charset="0"/>
              </a:rPr>
              <a:t>above</a:t>
            </a:r>
            <a:r>
              <a:rPr lang="fr-BE" sz="2000" dirty="0">
                <a:cs typeface="Arial" panose="020B0604020202020204" pitchFamily="34" charset="0"/>
              </a:rPr>
              <a:t> EUR </a:t>
            </a:r>
            <a:r>
              <a:rPr lang="fr-BE" sz="2000" dirty="0" smtClean="0">
                <a:cs typeface="Arial" panose="020B0604020202020204" pitchFamily="34" charset="0"/>
              </a:rPr>
              <a:t>3.000</a:t>
            </a:r>
            <a:endParaRPr lang="en-GB" altLang="en-US" sz="2000" dirty="0">
              <a:cs typeface="Arial" panose="020B0604020202020204" pitchFamily="34" charset="0"/>
            </a:endParaRPr>
          </a:p>
          <a:p>
            <a:pPr lvl="2">
              <a:buClr>
                <a:schemeClr val="accent1"/>
              </a:buClr>
              <a:buFont typeface="Wingdings" pitchFamily="2" charset="2"/>
              <a:buChar char="§"/>
            </a:pPr>
            <a:r>
              <a:rPr lang="en-GB" altLang="en-US" sz="2000" dirty="0" smtClean="0">
                <a:cs typeface="Arial" panose="020B0604020202020204" pitchFamily="34" charset="0"/>
              </a:rPr>
              <a:t>to </a:t>
            </a:r>
            <a:r>
              <a:rPr lang="en-GB" altLang="en-US" sz="2000" dirty="0">
                <a:cs typeface="Arial" panose="020B0604020202020204" pitchFamily="34" charset="0"/>
              </a:rPr>
              <a:t>be inserted in the narrative part of the Work &amp; Budget Plan and requested by Email to the Science Officer 6 months before the end of the </a:t>
            </a:r>
            <a:r>
              <a:rPr lang="en-GB" altLang="en-US" sz="2000" dirty="0" smtClean="0">
                <a:cs typeface="Arial" panose="020B0604020202020204" pitchFamily="34" charset="0"/>
              </a:rPr>
              <a:t>Action</a:t>
            </a:r>
          </a:p>
          <a:p>
            <a:pPr marL="914400" lvl="2" indent="0">
              <a:buClr>
                <a:schemeClr val="accent1"/>
              </a:buClr>
              <a:buNone/>
            </a:pPr>
            <a:r>
              <a:rPr lang="fr-BE" sz="2000" b="1" dirty="0" err="1">
                <a:solidFill>
                  <a:srgbClr val="FF6600"/>
                </a:solidFill>
                <a:cs typeface="Arial" pitchFamily="34" charset="0"/>
              </a:rPr>
              <a:t>G</a:t>
            </a:r>
            <a:r>
              <a:rPr lang="fr-BE" sz="2000" b="1" dirty="0" err="1" smtClean="0">
                <a:solidFill>
                  <a:srgbClr val="FF6600"/>
                </a:solidFill>
                <a:cs typeface="Arial" pitchFamily="34" charset="0"/>
              </a:rPr>
              <a:t>raphic</a:t>
            </a:r>
            <a:r>
              <a:rPr lang="fr-BE" sz="2000" b="1" dirty="0" smtClean="0">
                <a:solidFill>
                  <a:srgbClr val="FF6600"/>
                </a:solidFill>
                <a:cs typeface="Arial" pitchFamily="34" charset="0"/>
              </a:rPr>
              <a:t> </a:t>
            </a:r>
            <a:r>
              <a:rPr lang="fr-BE" sz="2000" b="1" dirty="0">
                <a:solidFill>
                  <a:srgbClr val="FF6600"/>
                </a:solidFill>
                <a:cs typeface="Arial" pitchFamily="34" charset="0"/>
              </a:rPr>
              <a:t>design</a:t>
            </a:r>
            <a:r>
              <a:rPr lang="fr-BE" sz="2000" b="1" dirty="0" smtClean="0">
                <a:solidFill>
                  <a:srgbClr val="FF6600"/>
                </a:solidFill>
                <a:cs typeface="Arial" pitchFamily="34" charset="0"/>
              </a:rPr>
              <a:t>, translation </a:t>
            </a:r>
            <a:r>
              <a:rPr lang="fr-BE" sz="2000" b="1" dirty="0" err="1" smtClean="0">
                <a:solidFill>
                  <a:srgbClr val="FF6600"/>
                </a:solidFill>
                <a:cs typeface="Arial" pitchFamily="34" charset="0"/>
              </a:rPr>
              <a:t>costs</a:t>
            </a:r>
            <a:r>
              <a:rPr lang="fr-BE" sz="2000" b="1" dirty="0" smtClean="0">
                <a:solidFill>
                  <a:srgbClr val="FF6600"/>
                </a:solidFill>
                <a:cs typeface="Arial" pitchFamily="34" charset="0"/>
              </a:rPr>
              <a:t> </a:t>
            </a:r>
            <a:r>
              <a:rPr lang="fr-BE" sz="2000" b="1" dirty="0">
                <a:solidFill>
                  <a:srgbClr val="FF6600"/>
                </a:solidFill>
                <a:cs typeface="Arial" pitchFamily="34" charset="0"/>
              </a:rPr>
              <a:t>are </a:t>
            </a:r>
            <a:r>
              <a:rPr lang="fr-BE" sz="2000" b="1" dirty="0" smtClean="0">
                <a:solidFill>
                  <a:srgbClr val="FF6600"/>
                </a:solidFill>
                <a:cs typeface="Arial" pitchFamily="34" charset="0"/>
              </a:rPr>
              <a:t>non </a:t>
            </a:r>
            <a:r>
              <a:rPr lang="fr-BE" sz="2000" b="1" dirty="0" err="1" smtClean="0">
                <a:solidFill>
                  <a:srgbClr val="FF6600"/>
                </a:solidFill>
                <a:cs typeface="Arial" pitchFamily="34" charset="0"/>
              </a:rPr>
              <a:t>eligible</a:t>
            </a:r>
            <a:endParaRPr lang="en-GB" sz="2000" b="1" dirty="0">
              <a:solidFill>
                <a:srgbClr val="FF6600"/>
              </a:solidFill>
              <a:cs typeface="Arial" pitchFamily="34" charset="0"/>
            </a:endParaRPr>
          </a:p>
          <a:p>
            <a:pPr marL="914400" lvl="2" indent="0">
              <a:buClr>
                <a:schemeClr val="accent1"/>
              </a:buClr>
              <a:buNone/>
            </a:pPr>
            <a:r>
              <a:rPr lang="fr-BE" sz="2000" b="1" dirty="0" smtClean="0">
                <a:solidFill>
                  <a:srgbClr val="FF6600"/>
                </a:solidFill>
                <a:cs typeface="Arial" pitchFamily="34" charset="0"/>
              </a:rPr>
              <a:t>VAT non </a:t>
            </a:r>
            <a:r>
              <a:rPr lang="fr-BE" sz="2000" b="1" dirty="0" err="1" smtClean="0">
                <a:solidFill>
                  <a:srgbClr val="FF6600"/>
                </a:solidFill>
                <a:cs typeface="Arial" pitchFamily="34" charset="0"/>
              </a:rPr>
              <a:t>eligible</a:t>
            </a:r>
            <a:endParaRPr lang="en-GB" sz="2000" b="1" dirty="0">
              <a:solidFill>
                <a:srgbClr val="FF6600"/>
              </a:solidFill>
              <a:cs typeface="Arial" pitchFamily="34" charset="0"/>
            </a:endParaRPr>
          </a:p>
          <a:p>
            <a:endParaRPr lang="en-US" dirty="0"/>
          </a:p>
        </p:txBody>
      </p:sp>
    </p:spTree>
    <p:extLst>
      <p:ext uri="{BB962C8B-B14F-4D97-AF65-F5344CB8AC3E}">
        <p14:creationId xmlns:p14="http://schemas.microsoft.com/office/powerpoint/2010/main" val="13051372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15</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568624" y="328931"/>
            <a:ext cx="7651970" cy="849586"/>
          </a:xfrm>
        </p:spPr>
        <p:txBody>
          <a:bodyPr/>
          <a:lstStyle/>
          <a:p>
            <a:r>
              <a:rPr lang="en-GB" sz="3200" dirty="0"/>
              <a:t>Bank </a:t>
            </a:r>
            <a:r>
              <a:rPr lang="en-GB" sz="3200" dirty="0" smtClean="0"/>
              <a:t>Charges</a:t>
            </a:r>
            <a:endParaRPr lang="en-US" sz="3200" dirty="0"/>
          </a:p>
        </p:txBody>
      </p:sp>
      <p:sp>
        <p:nvSpPr>
          <p:cNvPr id="4" name="Text Placeholder 3"/>
          <p:cNvSpPr>
            <a:spLocks noGrp="1"/>
          </p:cNvSpPr>
          <p:nvPr>
            <p:ph type="body" sz="quarter" idx="14"/>
          </p:nvPr>
        </p:nvSpPr>
        <p:spPr>
          <a:xfrm>
            <a:off x="1256746" y="1178517"/>
            <a:ext cx="8232758" cy="4698756"/>
          </a:xfrm>
        </p:spPr>
        <p:txBody>
          <a:bodyPr/>
          <a:lstStyle/>
          <a:p>
            <a:pPr algn="just">
              <a:spcBef>
                <a:spcPct val="30000"/>
              </a:spcBef>
              <a:buClr>
                <a:schemeClr val="tx2"/>
              </a:buClr>
              <a:buFont typeface="Wingdings" pitchFamily="2" charset="2"/>
              <a:buChar char="§"/>
            </a:pPr>
            <a:r>
              <a:rPr lang="en-GB" sz="2200" dirty="0"/>
              <a:t>Bank charges </a:t>
            </a:r>
            <a:r>
              <a:rPr lang="en-GB" sz="2200" dirty="0" smtClean="0"/>
              <a:t>incurred when grant payments are received by the Grant </a:t>
            </a:r>
            <a:r>
              <a:rPr lang="en-GB" sz="2200" dirty="0"/>
              <a:t>Holder </a:t>
            </a:r>
            <a:r>
              <a:rPr lang="en-GB" sz="2200" dirty="0" smtClean="0"/>
              <a:t>Institution are absorbed by the Grant Holder Institution</a:t>
            </a:r>
          </a:p>
          <a:p>
            <a:pPr algn="just">
              <a:spcBef>
                <a:spcPct val="30000"/>
              </a:spcBef>
              <a:buClr>
                <a:schemeClr val="tx2"/>
              </a:buClr>
              <a:buFont typeface="Wingdings" pitchFamily="2" charset="2"/>
              <a:buChar char="§"/>
            </a:pPr>
            <a:endParaRPr lang="en-GB" sz="1800" dirty="0"/>
          </a:p>
          <a:p>
            <a:pPr algn="just">
              <a:spcBef>
                <a:spcPct val="30000"/>
              </a:spcBef>
              <a:buClr>
                <a:schemeClr val="tx2"/>
              </a:buClr>
              <a:buFont typeface="Wingdings" pitchFamily="2" charset="2"/>
              <a:buChar char="§"/>
            </a:pPr>
            <a:r>
              <a:rPr lang="en-GB" sz="2200" dirty="0"/>
              <a:t>Bank charges </a:t>
            </a:r>
            <a:r>
              <a:rPr lang="en-GB" sz="2200" dirty="0" smtClean="0"/>
              <a:t>incurred due to currency transfers made to eligible participants are eligible and can be claimed under the budget line: Other </a:t>
            </a:r>
            <a:r>
              <a:rPr lang="en-GB" sz="2200" dirty="0"/>
              <a:t>Expenses Related to Scientific Activities (OERSA</a:t>
            </a:r>
            <a:r>
              <a:rPr lang="en-GB" sz="2200" dirty="0" smtClean="0"/>
              <a:t>) – Such charges should be encoded as bank fees</a:t>
            </a:r>
          </a:p>
          <a:p>
            <a:pPr algn="just">
              <a:spcBef>
                <a:spcPct val="30000"/>
              </a:spcBef>
              <a:buClr>
                <a:schemeClr val="tx2"/>
              </a:buClr>
              <a:buFont typeface="Wingdings" pitchFamily="2" charset="2"/>
              <a:buChar char="§"/>
            </a:pPr>
            <a:endParaRPr lang="en-GB" sz="1800" dirty="0" smtClean="0"/>
          </a:p>
          <a:p>
            <a:pPr algn="just">
              <a:spcBef>
                <a:spcPct val="30000"/>
              </a:spcBef>
              <a:buClr>
                <a:schemeClr val="tx2"/>
              </a:buClr>
              <a:buFont typeface="Wingdings" pitchFamily="2" charset="2"/>
              <a:buChar char="§"/>
            </a:pPr>
            <a:r>
              <a:rPr lang="en-GB" sz="2200" dirty="0"/>
              <a:t>Bank charges incurred </a:t>
            </a:r>
            <a:r>
              <a:rPr lang="en-GB" sz="2200" dirty="0" smtClean="0"/>
              <a:t>due to eligible participants providing incorrect bank account information must be deducted from the responsible participants claim</a:t>
            </a:r>
            <a:endParaRPr lang="en-GB" sz="2200" dirty="0"/>
          </a:p>
          <a:p>
            <a:pPr marL="0" indent="0" algn="just">
              <a:buClr>
                <a:srgbClr val="FF6600"/>
              </a:buClr>
              <a:buNone/>
            </a:pPr>
            <a:endParaRPr lang="en-US" sz="2400" b="1" dirty="0" smtClean="0">
              <a:solidFill>
                <a:srgbClr val="FF0000"/>
              </a:solidFill>
            </a:endParaRPr>
          </a:p>
        </p:txBody>
      </p:sp>
    </p:spTree>
    <p:extLst>
      <p:ext uri="{BB962C8B-B14F-4D97-AF65-F5344CB8AC3E}">
        <p14:creationId xmlns:p14="http://schemas.microsoft.com/office/powerpoint/2010/main" val="28685940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16</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568624" y="331788"/>
            <a:ext cx="7632848" cy="776168"/>
          </a:xfrm>
        </p:spPr>
        <p:txBody>
          <a:bodyPr/>
          <a:lstStyle/>
          <a:p>
            <a:pPr algn="just"/>
            <a:r>
              <a:rPr lang="en-GB" sz="2800" dirty="0" smtClean="0"/>
              <a:t>FSAC – Financial, Scientific, Administration and Coordination</a:t>
            </a:r>
            <a:endParaRPr lang="en-GB" sz="2800" dirty="0"/>
          </a:p>
        </p:txBody>
      </p:sp>
      <p:sp>
        <p:nvSpPr>
          <p:cNvPr id="4" name="Text Placeholder 3"/>
          <p:cNvSpPr>
            <a:spLocks noGrp="1"/>
          </p:cNvSpPr>
          <p:nvPr>
            <p:ph type="body" sz="quarter" idx="14"/>
          </p:nvPr>
        </p:nvSpPr>
        <p:spPr>
          <a:xfrm>
            <a:off x="1136576" y="1412776"/>
            <a:ext cx="7651970" cy="4752528"/>
          </a:xfrm>
        </p:spPr>
        <p:txBody>
          <a:bodyPr/>
          <a:lstStyle/>
          <a:p>
            <a:pPr algn="just">
              <a:buFont typeface="Wingdings" panose="05000000000000000000" pitchFamily="2" charset="2"/>
              <a:buChar char="§"/>
            </a:pPr>
            <a:r>
              <a:rPr lang="en-GB" sz="1900" dirty="0" smtClean="0"/>
              <a:t>FSAC budget </a:t>
            </a:r>
            <a:r>
              <a:rPr lang="en-GB" sz="1900" dirty="0"/>
              <a:t>line is a </a:t>
            </a:r>
            <a:r>
              <a:rPr lang="en-GB" sz="1900" b="1" dirty="0"/>
              <a:t>fixed </a:t>
            </a:r>
            <a:r>
              <a:rPr lang="en-GB" sz="1900" b="1" dirty="0" smtClean="0"/>
              <a:t>percentage contribution </a:t>
            </a:r>
            <a:r>
              <a:rPr lang="en-GB" sz="1900" dirty="0" smtClean="0"/>
              <a:t>afforded by </a:t>
            </a:r>
            <a:r>
              <a:rPr lang="en-GB" sz="1900" dirty="0"/>
              <a:t>the Grant Holder </a:t>
            </a:r>
            <a:r>
              <a:rPr lang="en-GB" sz="1900" dirty="0" smtClean="0"/>
              <a:t>to support </a:t>
            </a:r>
            <a:r>
              <a:rPr lang="en-GB" sz="1900" dirty="0"/>
              <a:t>the administrative tasks relating to </a:t>
            </a:r>
            <a:r>
              <a:rPr lang="en-GB" sz="1900" dirty="0" smtClean="0"/>
              <a:t>coordinating approved </a:t>
            </a:r>
            <a:r>
              <a:rPr lang="en-GB" sz="1900" dirty="0"/>
              <a:t>scientific </a:t>
            </a:r>
            <a:r>
              <a:rPr lang="en-GB" sz="1900" dirty="0" smtClean="0"/>
              <a:t>activities </a:t>
            </a:r>
            <a:r>
              <a:rPr lang="en-GB" sz="1900" dirty="0"/>
              <a:t>during a given grant </a:t>
            </a:r>
            <a:r>
              <a:rPr lang="en-GB" sz="1900" dirty="0" smtClean="0"/>
              <a:t>period</a:t>
            </a:r>
          </a:p>
          <a:p>
            <a:pPr marL="0" indent="0" algn="just">
              <a:buNone/>
            </a:pPr>
            <a:endParaRPr lang="en-GB" sz="1900" dirty="0" smtClean="0"/>
          </a:p>
          <a:p>
            <a:pPr algn="just">
              <a:buFont typeface="Wingdings" panose="05000000000000000000" pitchFamily="2" charset="2"/>
              <a:buChar char="§"/>
            </a:pPr>
            <a:r>
              <a:rPr lang="en-GB" sz="1900" dirty="0"/>
              <a:t>The </a:t>
            </a:r>
            <a:r>
              <a:rPr lang="en-GB" sz="1900" dirty="0" smtClean="0"/>
              <a:t>fixed percentage contribution is </a:t>
            </a:r>
            <a:r>
              <a:rPr lang="en-GB" sz="1900" b="1" dirty="0" smtClean="0"/>
              <a:t>up to maximum 15</a:t>
            </a:r>
            <a:r>
              <a:rPr lang="en-GB" sz="1900" b="1" dirty="0"/>
              <a:t>% of the </a:t>
            </a:r>
            <a:r>
              <a:rPr lang="en-GB" sz="1900" b="1" dirty="0" smtClean="0"/>
              <a:t>incurred eligible scientific expenditures</a:t>
            </a:r>
            <a:r>
              <a:rPr lang="en-GB" sz="1900" dirty="0" smtClean="0"/>
              <a:t> and is </a:t>
            </a:r>
            <a:r>
              <a:rPr lang="en-GB" sz="1900" dirty="0"/>
              <a:t>defined </a:t>
            </a:r>
            <a:r>
              <a:rPr lang="en-GB" sz="1900" dirty="0" smtClean="0"/>
              <a:t>in the </a:t>
            </a:r>
            <a:r>
              <a:rPr lang="en-GB" sz="1900" dirty="0"/>
              <a:t>approved Work and Budget </a:t>
            </a:r>
            <a:r>
              <a:rPr lang="en-GB" sz="1900" dirty="0" smtClean="0"/>
              <a:t>Plan </a:t>
            </a:r>
          </a:p>
          <a:p>
            <a:pPr marL="0" indent="0" algn="just">
              <a:buNone/>
            </a:pPr>
            <a:endParaRPr lang="en-GB" sz="1900" dirty="0"/>
          </a:p>
          <a:p>
            <a:pPr algn="just">
              <a:buFont typeface="Wingdings" panose="05000000000000000000" pitchFamily="2" charset="2"/>
              <a:buChar char="§"/>
            </a:pPr>
            <a:r>
              <a:rPr lang="en-GB" sz="1900" dirty="0"/>
              <a:t>At the end of each grant period, the final FSAC amount </a:t>
            </a:r>
            <a:r>
              <a:rPr lang="en-GB" sz="1900" dirty="0" smtClean="0"/>
              <a:t>is calculated </a:t>
            </a:r>
            <a:r>
              <a:rPr lang="en-GB" sz="1900" dirty="0"/>
              <a:t>by applying the initially defined and approved FSAC percentage to the actual </a:t>
            </a:r>
            <a:r>
              <a:rPr lang="en-GB" sz="1900" dirty="0" smtClean="0"/>
              <a:t>eligible scientific expenses</a:t>
            </a:r>
          </a:p>
        </p:txBody>
      </p:sp>
    </p:spTree>
    <p:extLst>
      <p:ext uri="{BB962C8B-B14F-4D97-AF65-F5344CB8AC3E}">
        <p14:creationId xmlns:p14="http://schemas.microsoft.com/office/powerpoint/2010/main" val="20635772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17</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568624" y="353850"/>
            <a:ext cx="8064896" cy="849586"/>
          </a:xfrm>
        </p:spPr>
        <p:txBody>
          <a:bodyPr vert="horz"/>
          <a:lstStyle/>
          <a:p>
            <a:pPr algn="just"/>
            <a:r>
              <a:rPr lang="de-DE" sz="2800" dirty="0"/>
              <a:t>Reimbursement Policy – Assumptions</a:t>
            </a:r>
            <a:endParaRPr lang="en-GB" sz="2800" dirty="0"/>
          </a:p>
        </p:txBody>
      </p:sp>
      <p:sp>
        <p:nvSpPr>
          <p:cNvPr id="4" name="Text Placeholder 3"/>
          <p:cNvSpPr>
            <a:spLocks noGrp="1"/>
          </p:cNvSpPr>
          <p:nvPr>
            <p:ph type="body" sz="quarter" idx="14"/>
          </p:nvPr>
        </p:nvSpPr>
        <p:spPr>
          <a:xfrm>
            <a:off x="1340205" y="1412776"/>
            <a:ext cx="7651970" cy="4752528"/>
          </a:xfrm>
        </p:spPr>
        <p:txBody>
          <a:bodyPr vert="horz"/>
          <a:lstStyle/>
          <a:p>
            <a:pPr marL="0" indent="0" algn="just">
              <a:buNone/>
            </a:pPr>
            <a:r>
              <a:rPr lang="en-GB" sz="2000" dirty="0"/>
              <a:t>Participants eligible for reimbursement should:</a:t>
            </a:r>
          </a:p>
          <a:p>
            <a:pPr marL="0" indent="0" algn="just">
              <a:buNone/>
            </a:pPr>
            <a:endParaRPr lang="en-GB" sz="2000" dirty="0"/>
          </a:p>
          <a:p>
            <a:pPr algn="just">
              <a:buFont typeface="Wingdings" panose="05000000000000000000" pitchFamily="2" charset="2"/>
              <a:buChar char="§"/>
            </a:pPr>
            <a:r>
              <a:rPr lang="en-GB" sz="2000" dirty="0"/>
              <a:t>Choose the most economical means of transportation</a:t>
            </a:r>
          </a:p>
          <a:p>
            <a:pPr algn="just">
              <a:buFont typeface="Wingdings" panose="05000000000000000000" pitchFamily="2" charset="2"/>
              <a:buChar char="§"/>
            </a:pPr>
            <a:endParaRPr lang="en-GB" sz="2000" dirty="0"/>
          </a:p>
          <a:p>
            <a:pPr algn="just">
              <a:buFont typeface="Wingdings" panose="05000000000000000000" pitchFamily="2" charset="2"/>
              <a:buChar char="§"/>
            </a:pPr>
            <a:r>
              <a:rPr lang="en-GB" sz="2000" dirty="0"/>
              <a:t>Make their travel arrangements as early as possible upon receipt of the official invitation to the meeting</a:t>
            </a:r>
          </a:p>
          <a:p>
            <a:pPr algn="just">
              <a:buFont typeface="Wingdings" panose="05000000000000000000" pitchFamily="2" charset="2"/>
              <a:buChar char="§"/>
            </a:pPr>
            <a:endParaRPr lang="en-GB" sz="2000" dirty="0"/>
          </a:p>
          <a:p>
            <a:pPr algn="just">
              <a:buFont typeface="Wingdings" panose="05000000000000000000" pitchFamily="2" charset="2"/>
              <a:buChar char="§"/>
            </a:pPr>
            <a:r>
              <a:rPr lang="en-GB" sz="2000" dirty="0"/>
              <a:t>Arrive and depart as close as possible to the beginning/end dates of the meeting</a:t>
            </a:r>
          </a:p>
          <a:p>
            <a:pPr algn="just">
              <a:buFont typeface="Wingdings" panose="05000000000000000000" pitchFamily="2" charset="2"/>
              <a:buChar char="§"/>
            </a:pPr>
            <a:endParaRPr lang="en-GB" sz="2200" b="1" i="1" dirty="0">
              <a:solidFill>
                <a:schemeClr val="accent1"/>
              </a:solidFill>
              <a:latin typeface="+mj-lt"/>
            </a:endParaRPr>
          </a:p>
        </p:txBody>
      </p:sp>
    </p:spTree>
    <p:extLst>
      <p:ext uri="{BB962C8B-B14F-4D97-AF65-F5344CB8AC3E}">
        <p14:creationId xmlns:p14="http://schemas.microsoft.com/office/powerpoint/2010/main" val="23520638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18</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568624" y="353850"/>
            <a:ext cx="8064896" cy="849586"/>
          </a:xfrm>
        </p:spPr>
        <p:txBody>
          <a:bodyPr vert="horz"/>
          <a:lstStyle/>
          <a:p>
            <a:pPr algn="just"/>
            <a:r>
              <a:rPr lang="en-GB" sz="2800" dirty="0"/>
              <a:t>Reimbursement policy- What can be claimed?</a:t>
            </a:r>
          </a:p>
        </p:txBody>
      </p:sp>
      <p:sp>
        <p:nvSpPr>
          <p:cNvPr id="4" name="Text Placeholder 3"/>
          <p:cNvSpPr>
            <a:spLocks noGrp="1"/>
          </p:cNvSpPr>
          <p:nvPr>
            <p:ph type="body" sz="quarter" idx="14"/>
          </p:nvPr>
        </p:nvSpPr>
        <p:spPr>
          <a:xfrm>
            <a:off x="1340205" y="1124744"/>
            <a:ext cx="7651970" cy="5040560"/>
          </a:xfrm>
        </p:spPr>
        <p:txBody>
          <a:bodyPr/>
          <a:lstStyle/>
          <a:p>
            <a:pPr algn="just">
              <a:buFont typeface="Wingdings" panose="05000000000000000000" pitchFamily="2" charset="2"/>
              <a:buChar char="§"/>
            </a:pPr>
            <a:r>
              <a:rPr lang="en-GB" sz="2200" b="1" i="1" dirty="0" smtClean="0">
                <a:solidFill>
                  <a:schemeClr val="accent1"/>
                </a:solidFill>
                <a:latin typeface="+mj-lt"/>
              </a:rPr>
              <a:t>Flight expenses</a:t>
            </a:r>
            <a:r>
              <a:rPr lang="en-GB" sz="2200" b="1" dirty="0" smtClean="0">
                <a:solidFill>
                  <a:schemeClr val="accent1"/>
                </a:solidFill>
                <a:latin typeface="+mj-lt"/>
              </a:rPr>
              <a:t> </a:t>
            </a:r>
            <a:endParaRPr lang="en-GB" sz="2200" b="1" dirty="0">
              <a:solidFill>
                <a:schemeClr val="accent1"/>
              </a:solidFill>
              <a:latin typeface="+mj-lt"/>
            </a:endParaRPr>
          </a:p>
          <a:p>
            <a:pPr marL="0" indent="0" algn="just">
              <a:buNone/>
            </a:pPr>
            <a:r>
              <a:rPr lang="en-GB" sz="2100" dirty="0">
                <a:latin typeface="+mj-lt"/>
              </a:rPr>
              <a:t>E</a:t>
            </a:r>
            <a:r>
              <a:rPr lang="en-GB" sz="2100" dirty="0" smtClean="0">
                <a:latin typeface="+mj-lt"/>
              </a:rPr>
              <a:t>conomy </a:t>
            </a:r>
            <a:r>
              <a:rPr lang="en-GB" sz="2100" dirty="0">
                <a:latin typeface="+mj-lt"/>
              </a:rPr>
              <a:t>class </a:t>
            </a:r>
            <a:r>
              <a:rPr lang="en-GB" sz="2100" dirty="0" smtClean="0">
                <a:latin typeface="+mj-lt"/>
              </a:rPr>
              <a:t>flight tickets can be reimbursed up to the value of </a:t>
            </a:r>
            <a:r>
              <a:rPr lang="en-GB" sz="2100" b="1" dirty="0" smtClean="0">
                <a:latin typeface="+mj-lt"/>
              </a:rPr>
              <a:t>EUR 1200 </a:t>
            </a:r>
          </a:p>
          <a:p>
            <a:pPr algn="just">
              <a:buFont typeface="Wingdings" panose="05000000000000000000" pitchFamily="2" charset="2"/>
              <a:buChar char="§"/>
            </a:pPr>
            <a:r>
              <a:rPr lang="en-GB" sz="2200" b="1" i="1" dirty="0" smtClean="0">
                <a:solidFill>
                  <a:schemeClr val="accent1"/>
                </a:solidFill>
                <a:latin typeface="+mj-lt"/>
              </a:rPr>
              <a:t>Train </a:t>
            </a:r>
            <a:r>
              <a:rPr lang="en-GB" sz="2200" b="1" i="1" dirty="0">
                <a:solidFill>
                  <a:schemeClr val="accent1"/>
                </a:solidFill>
                <a:latin typeface="+mj-lt"/>
              </a:rPr>
              <a:t>or </a:t>
            </a:r>
            <a:r>
              <a:rPr lang="en-GB" sz="2200" b="1" i="1" dirty="0" smtClean="0">
                <a:solidFill>
                  <a:schemeClr val="accent1"/>
                </a:solidFill>
                <a:latin typeface="+mj-lt"/>
              </a:rPr>
              <a:t>Bus expenses</a:t>
            </a:r>
            <a:endParaRPr lang="en-GB" sz="2200" b="1" dirty="0">
              <a:solidFill>
                <a:schemeClr val="accent1"/>
              </a:solidFill>
              <a:latin typeface="+mj-lt"/>
            </a:endParaRPr>
          </a:p>
          <a:p>
            <a:pPr marL="0" indent="0" algn="just">
              <a:buNone/>
            </a:pPr>
            <a:r>
              <a:rPr lang="en-GB" sz="2100" dirty="0">
                <a:latin typeface="+mj-lt"/>
              </a:rPr>
              <a:t>F</a:t>
            </a:r>
            <a:r>
              <a:rPr lang="en-GB" sz="2100" dirty="0" smtClean="0">
                <a:latin typeface="+mj-lt"/>
              </a:rPr>
              <a:t>irst </a:t>
            </a:r>
            <a:r>
              <a:rPr lang="en-GB" sz="2100" dirty="0">
                <a:latin typeface="+mj-lt"/>
              </a:rPr>
              <a:t>and second class </a:t>
            </a:r>
            <a:r>
              <a:rPr lang="en-GB" sz="2100" dirty="0" smtClean="0">
                <a:latin typeface="+mj-lt"/>
              </a:rPr>
              <a:t>train tickets </a:t>
            </a:r>
            <a:r>
              <a:rPr lang="en-GB" sz="2100" dirty="0">
                <a:latin typeface="+mj-lt"/>
              </a:rPr>
              <a:t>are eligible </a:t>
            </a:r>
            <a:r>
              <a:rPr lang="en-GB" sz="2100" dirty="0" smtClean="0">
                <a:latin typeface="+mj-lt"/>
              </a:rPr>
              <a:t>to be reimbursed (Supplements </a:t>
            </a:r>
            <a:r>
              <a:rPr lang="en-GB" sz="2100" dirty="0">
                <a:latin typeface="+mj-lt"/>
              </a:rPr>
              <a:t>for fast trains and sleepers are eligible </a:t>
            </a:r>
            <a:r>
              <a:rPr lang="en-GB" sz="2100" dirty="0" smtClean="0">
                <a:latin typeface="+mj-lt"/>
              </a:rPr>
              <a:t>expenses)</a:t>
            </a:r>
            <a:endParaRPr lang="en-GB" sz="2100" dirty="0">
              <a:latin typeface="+mj-lt"/>
            </a:endParaRPr>
          </a:p>
          <a:p>
            <a:pPr algn="just">
              <a:buFont typeface="Wingdings" panose="05000000000000000000" pitchFamily="2" charset="2"/>
              <a:buChar char="§"/>
            </a:pPr>
            <a:r>
              <a:rPr lang="en-GB" sz="2200" b="1" i="1" dirty="0" smtClean="0">
                <a:solidFill>
                  <a:schemeClr val="accent1"/>
                </a:solidFill>
                <a:latin typeface="+mj-lt"/>
              </a:rPr>
              <a:t>Car travel expenses</a:t>
            </a:r>
          </a:p>
          <a:p>
            <a:pPr marL="0" indent="0" algn="just">
              <a:buNone/>
            </a:pPr>
            <a:r>
              <a:rPr lang="en-GB" sz="2100" dirty="0">
                <a:latin typeface="+mj-lt"/>
              </a:rPr>
              <a:t>U</a:t>
            </a:r>
            <a:r>
              <a:rPr lang="en-GB" sz="2100" dirty="0" smtClean="0">
                <a:latin typeface="+mj-lt"/>
              </a:rPr>
              <a:t>p to </a:t>
            </a:r>
            <a:r>
              <a:rPr lang="en-GB" sz="2100" dirty="0">
                <a:latin typeface="+mj-lt"/>
              </a:rPr>
              <a:t>a maximum distance of 2 000 km </a:t>
            </a:r>
            <a:r>
              <a:rPr lang="en-GB" sz="2100" dirty="0" smtClean="0">
                <a:latin typeface="+mj-lt"/>
              </a:rPr>
              <a:t>at </a:t>
            </a:r>
            <a:r>
              <a:rPr lang="en-GB" sz="2100" dirty="0">
                <a:latin typeface="+mj-lt"/>
              </a:rPr>
              <a:t>EUR 0.20 per </a:t>
            </a:r>
            <a:r>
              <a:rPr lang="en-GB" sz="2100" dirty="0" smtClean="0">
                <a:latin typeface="+mj-lt"/>
              </a:rPr>
              <a:t>km can be claimed by eligible participants</a:t>
            </a:r>
          </a:p>
          <a:p>
            <a:pPr marL="0" indent="0" algn="just">
              <a:buNone/>
            </a:pPr>
            <a:r>
              <a:rPr lang="en-GB" sz="2100" dirty="0" smtClean="0">
                <a:latin typeface="+mj-lt"/>
              </a:rPr>
              <a:t>EUR 0.30 per km can be claimed when 2 or more eligible participants are travelling to the approved COST activity - Only </a:t>
            </a:r>
            <a:r>
              <a:rPr lang="en-GB" sz="2100" dirty="0">
                <a:latin typeface="+mj-lt"/>
              </a:rPr>
              <a:t>the driver </a:t>
            </a:r>
            <a:r>
              <a:rPr lang="en-GB" sz="2100" dirty="0" smtClean="0">
                <a:latin typeface="+mj-lt"/>
              </a:rPr>
              <a:t>can </a:t>
            </a:r>
            <a:r>
              <a:rPr lang="en-GB" sz="2100" dirty="0">
                <a:latin typeface="+mj-lt"/>
              </a:rPr>
              <a:t>be </a:t>
            </a:r>
            <a:r>
              <a:rPr lang="en-GB" sz="2100" dirty="0" smtClean="0">
                <a:latin typeface="+mj-lt"/>
              </a:rPr>
              <a:t>reimbursed</a:t>
            </a:r>
          </a:p>
          <a:p>
            <a:endParaRPr lang="en-GB" dirty="0"/>
          </a:p>
        </p:txBody>
      </p:sp>
    </p:spTree>
    <p:extLst>
      <p:ext uri="{BB962C8B-B14F-4D97-AF65-F5344CB8AC3E}">
        <p14:creationId xmlns:p14="http://schemas.microsoft.com/office/powerpoint/2010/main" val="19075355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19</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640632" y="332656"/>
            <a:ext cx="8064896" cy="849586"/>
          </a:xfrm>
        </p:spPr>
        <p:txBody>
          <a:bodyPr vert="horz"/>
          <a:lstStyle/>
          <a:p>
            <a:pPr algn="just"/>
            <a:r>
              <a:rPr lang="en-GB" sz="2800" dirty="0"/>
              <a:t>Reimbursement policy- What can be claimed?</a:t>
            </a:r>
          </a:p>
          <a:p>
            <a:pPr algn="just"/>
            <a:endParaRPr lang="en-GB" sz="2800" dirty="0"/>
          </a:p>
        </p:txBody>
      </p:sp>
      <p:sp>
        <p:nvSpPr>
          <p:cNvPr id="4" name="Text Placeholder 3"/>
          <p:cNvSpPr>
            <a:spLocks noGrp="1"/>
          </p:cNvSpPr>
          <p:nvPr>
            <p:ph type="body" sz="quarter" idx="14"/>
          </p:nvPr>
        </p:nvSpPr>
        <p:spPr>
          <a:xfrm>
            <a:off x="1064568" y="1028057"/>
            <a:ext cx="7927607" cy="5137247"/>
          </a:xfrm>
        </p:spPr>
        <p:txBody>
          <a:bodyPr/>
          <a:lstStyle/>
          <a:p>
            <a:pPr marL="0" indent="0" algn="just">
              <a:buNone/>
            </a:pPr>
            <a:r>
              <a:rPr lang="en-GB" sz="2000" b="1" i="1" dirty="0" smtClean="0">
                <a:solidFill>
                  <a:schemeClr val="accent1"/>
                </a:solidFill>
              </a:rPr>
              <a:t>Local </a:t>
            </a:r>
            <a:r>
              <a:rPr lang="en-GB" sz="2000" b="1" i="1" dirty="0">
                <a:solidFill>
                  <a:schemeClr val="accent1"/>
                </a:solidFill>
              </a:rPr>
              <a:t>transport </a:t>
            </a:r>
            <a:r>
              <a:rPr lang="en-GB" sz="2000" b="1" i="1" dirty="0" smtClean="0">
                <a:solidFill>
                  <a:schemeClr val="accent1"/>
                </a:solidFill>
              </a:rPr>
              <a:t>expenses</a:t>
            </a:r>
            <a:r>
              <a:rPr lang="en-GB" sz="2000" b="1" dirty="0" smtClean="0">
                <a:solidFill>
                  <a:schemeClr val="accent1"/>
                </a:solidFill>
              </a:rPr>
              <a:t> </a:t>
            </a:r>
            <a:endParaRPr lang="en-GB" sz="2000" b="1" dirty="0"/>
          </a:p>
          <a:p>
            <a:pPr marL="0" indent="0" algn="just">
              <a:buNone/>
            </a:pPr>
            <a:r>
              <a:rPr lang="en-GB" sz="2000" dirty="0" smtClean="0"/>
              <a:t>transport </a:t>
            </a:r>
            <a:r>
              <a:rPr lang="en-GB" sz="2000" dirty="0"/>
              <a:t>costs (including public transport </a:t>
            </a:r>
            <a:r>
              <a:rPr lang="en-GB" sz="2000" dirty="0" smtClean="0"/>
              <a:t>expenses) </a:t>
            </a:r>
            <a:r>
              <a:rPr lang="en-GB" sz="2000" dirty="0"/>
              <a:t>incurred travelling between the following points</a:t>
            </a:r>
            <a:r>
              <a:rPr lang="en-GB" sz="2000" dirty="0" smtClean="0"/>
              <a:t>:</a:t>
            </a:r>
          </a:p>
          <a:p>
            <a:pPr marL="0" lvl="0" indent="0" algn="just">
              <a:buNone/>
            </a:pPr>
            <a:endParaRPr lang="en-GB" sz="200" dirty="0"/>
          </a:p>
          <a:p>
            <a:pPr lvl="1" algn="just">
              <a:buFont typeface="Wingdings" panose="05000000000000000000" pitchFamily="2" charset="2"/>
              <a:buChar char="§"/>
            </a:pPr>
            <a:r>
              <a:rPr lang="en-GB" sz="2000" dirty="0"/>
              <a:t>Home to Airport / train </a:t>
            </a:r>
            <a:r>
              <a:rPr lang="en-GB" sz="2000" dirty="0" smtClean="0"/>
              <a:t>station</a:t>
            </a:r>
            <a:endParaRPr lang="en-GB" sz="2000" dirty="0"/>
          </a:p>
          <a:p>
            <a:pPr lvl="1" algn="just">
              <a:buFont typeface="Wingdings" panose="05000000000000000000" pitchFamily="2" charset="2"/>
              <a:buChar char="§"/>
            </a:pPr>
            <a:r>
              <a:rPr lang="en-GB" sz="2000" dirty="0"/>
              <a:t>Airport / train station to meeting venue / </a:t>
            </a:r>
            <a:r>
              <a:rPr lang="en-GB" sz="2000" dirty="0" smtClean="0"/>
              <a:t>hotel</a:t>
            </a:r>
            <a:endParaRPr lang="en-GB" sz="2000" dirty="0"/>
          </a:p>
          <a:p>
            <a:pPr lvl="1" algn="just">
              <a:buFont typeface="Wingdings" panose="05000000000000000000" pitchFamily="2" charset="2"/>
              <a:buChar char="§"/>
            </a:pPr>
            <a:r>
              <a:rPr lang="en-GB" sz="2000" dirty="0"/>
              <a:t>Hotel to meeting </a:t>
            </a:r>
            <a:r>
              <a:rPr lang="en-GB" sz="2000" dirty="0" smtClean="0"/>
              <a:t>venue</a:t>
            </a:r>
            <a:endParaRPr lang="en-GB" sz="2000" dirty="0"/>
          </a:p>
          <a:p>
            <a:pPr lvl="1" algn="just">
              <a:buFont typeface="Wingdings" panose="05000000000000000000" pitchFamily="2" charset="2"/>
              <a:buChar char="§"/>
            </a:pPr>
            <a:r>
              <a:rPr lang="en-GB" sz="2000" dirty="0"/>
              <a:t>Meeting venue to </a:t>
            </a:r>
            <a:r>
              <a:rPr lang="en-GB" sz="2000" dirty="0" smtClean="0"/>
              <a:t>hotel</a:t>
            </a:r>
            <a:endParaRPr lang="en-GB" sz="2000" dirty="0"/>
          </a:p>
          <a:p>
            <a:pPr lvl="1" algn="just">
              <a:buFont typeface="Wingdings" panose="05000000000000000000" pitchFamily="2" charset="2"/>
              <a:buChar char="§"/>
            </a:pPr>
            <a:r>
              <a:rPr lang="en-GB" sz="2000" dirty="0"/>
              <a:t>Meeting venue / hotel to airport / train </a:t>
            </a:r>
            <a:r>
              <a:rPr lang="en-GB" sz="2000" dirty="0" smtClean="0"/>
              <a:t>station</a:t>
            </a:r>
          </a:p>
          <a:p>
            <a:pPr lvl="1" algn="just">
              <a:buFont typeface="Wingdings" panose="05000000000000000000" pitchFamily="2" charset="2"/>
              <a:buChar char="§"/>
            </a:pPr>
            <a:r>
              <a:rPr lang="en-GB" sz="2000" dirty="0" smtClean="0"/>
              <a:t>Airport/train station back to home</a:t>
            </a:r>
          </a:p>
          <a:p>
            <a:pPr marL="457200" lvl="1" indent="0" algn="just">
              <a:buNone/>
            </a:pPr>
            <a:endParaRPr lang="en-GB" sz="800" dirty="0" smtClean="0"/>
          </a:p>
          <a:p>
            <a:pPr marL="57150" indent="0" algn="just">
              <a:buNone/>
            </a:pPr>
            <a:r>
              <a:rPr lang="en-GB" sz="2000" dirty="0" smtClean="0"/>
              <a:t>If </a:t>
            </a:r>
            <a:r>
              <a:rPr lang="en-GB" sz="2000" dirty="0"/>
              <a:t>the </a:t>
            </a:r>
            <a:r>
              <a:rPr lang="en-GB" sz="2000" dirty="0" smtClean="0"/>
              <a:t>claimed amount is </a:t>
            </a:r>
            <a:r>
              <a:rPr lang="en-GB" sz="2000" b="1" dirty="0"/>
              <a:t>less than </a:t>
            </a:r>
            <a:r>
              <a:rPr lang="en-GB" sz="2000" b="1" dirty="0">
                <a:solidFill>
                  <a:schemeClr val="accent1"/>
                </a:solidFill>
              </a:rPr>
              <a:t>EUR </a:t>
            </a:r>
            <a:r>
              <a:rPr lang="en-GB" sz="2000" b="1" dirty="0" smtClean="0">
                <a:solidFill>
                  <a:schemeClr val="accent1"/>
                </a:solidFill>
              </a:rPr>
              <a:t>25</a:t>
            </a:r>
            <a:r>
              <a:rPr lang="en-GB" sz="2000" dirty="0" smtClean="0"/>
              <a:t> </a:t>
            </a:r>
            <a:r>
              <a:rPr lang="en-GB" sz="2000" b="1" dirty="0"/>
              <a:t>no </a:t>
            </a:r>
            <a:r>
              <a:rPr lang="en-GB" sz="2000" b="1" dirty="0" smtClean="0"/>
              <a:t>receipts </a:t>
            </a:r>
            <a:r>
              <a:rPr lang="en-GB" sz="2000" b="1" dirty="0"/>
              <a:t>are required </a:t>
            </a:r>
            <a:r>
              <a:rPr lang="en-GB" sz="2000" dirty="0"/>
              <a:t>to be submitted for </a:t>
            </a:r>
            <a:r>
              <a:rPr lang="en-GB" sz="2000" dirty="0" smtClean="0"/>
              <a:t>reimbursement. </a:t>
            </a:r>
          </a:p>
          <a:p>
            <a:pPr marL="57150" indent="0" algn="just">
              <a:buNone/>
            </a:pPr>
            <a:endParaRPr lang="en-GB" sz="800" dirty="0" smtClean="0"/>
          </a:p>
          <a:p>
            <a:pPr marL="57150" indent="0" algn="just">
              <a:buNone/>
            </a:pPr>
            <a:r>
              <a:rPr lang="en-GB" sz="2000" dirty="0" smtClean="0"/>
              <a:t>If </a:t>
            </a:r>
            <a:r>
              <a:rPr lang="en-GB" sz="2000" dirty="0"/>
              <a:t>the claimed amount exceeds EUR 25, receipts justifying the total amount </a:t>
            </a:r>
            <a:r>
              <a:rPr lang="en-GB" sz="2000" dirty="0" smtClean="0"/>
              <a:t>claimed are required</a:t>
            </a:r>
            <a:endParaRPr lang="en-GB" sz="2000" dirty="0"/>
          </a:p>
          <a:p>
            <a:pPr lvl="1"/>
            <a:endParaRPr lang="en-GB" sz="2800" dirty="0"/>
          </a:p>
          <a:p>
            <a:pPr lvl="1" algn="just"/>
            <a:endParaRPr lang="en-GB" sz="2000" dirty="0" smtClean="0">
              <a:solidFill>
                <a:schemeClr val="tx2"/>
              </a:solidFill>
            </a:endParaRPr>
          </a:p>
          <a:p>
            <a:pPr lvl="1" algn="just"/>
            <a:endParaRPr lang="en-GB" sz="2000" dirty="0" smtClean="0">
              <a:solidFill>
                <a:schemeClr val="tx2"/>
              </a:solidFill>
            </a:endParaRPr>
          </a:p>
        </p:txBody>
      </p:sp>
    </p:spTree>
    <p:extLst>
      <p:ext uri="{BB962C8B-B14F-4D97-AF65-F5344CB8AC3E}">
        <p14:creationId xmlns:p14="http://schemas.microsoft.com/office/powerpoint/2010/main" val="1079687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1"/>
          <p:cNvSpPr>
            <a:spLocks noGrp="1"/>
          </p:cNvSpPr>
          <p:nvPr>
            <p:ph sz="quarter" idx="13"/>
          </p:nvPr>
        </p:nvSpPr>
        <p:spPr bwMode="auto">
          <a:xfrm>
            <a:off x="2342754" y="239799"/>
            <a:ext cx="6030912"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600" dirty="0">
                <a:solidFill>
                  <a:schemeClr val="tx2"/>
                </a:solidFill>
              </a:rPr>
              <a:t> </a:t>
            </a:r>
            <a:r>
              <a:rPr lang="en-US" sz="3600" dirty="0" smtClean="0"/>
              <a:t>Agenda</a:t>
            </a:r>
          </a:p>
        </p:txBody>
      </p:sp>
      <p:sp>
        <p:nvSpPr>
          <p:cNvPr id="41987" name="Rectangle 4"/>
          <p:cNvSpPr>
            <a:spLocks noChangeArrowheads="1"/>
          </p:cNvSpPr>
          <p:nvPr/>
        </p:nvSpPr>
        <p:spPr bwMode="auto">
          <a:xfrm>
            <a:off x="704527" y="1340768"/>
            <a:ext cx="7920881"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571500" algn="l"/>
              </a:tabLst>
              <a:defRPr>
                <a:solidFill>
                  <a:schemeClr val="tx1"/>
                </a:solidFill>
                <a:latin typeface="Arial" panose="020B0604020202020204" pitchFamily="34" charset="0"/>
              </a:defRPr>
            </a:lvl1pPr>
            <a:lvl2pPr marL="742950" indent="-285750">
              <a:tabLst>
                <a:tab pos="571500" algn="l"/>
              </a:tabLst>
              <a:defRPr>
                <a:solidFill>
                  <a:schemeClr val="tx1"/>
                </a:solidFill>
                <a:latin typeface="Arial" panose="020B0604020202020204" pitchFamily="34" charset="0"/>
              </a:defRPr>
            </a:lvl2pPr>
            <a:lvl3pPr marL="1143000" indent="-228600">
              <a:tabLst>
                <a:tab pos="571500" algn="l"/>
              </a:tabLst>
              <a:defRPr>
                <a:solidFill>
                  <a:schemeClr val="tx1"/>
                </a:solidFill>
                <a:latin typeface="Arial" panose="020B0604020202020204" pitchFamily="34" charset="0"/>
              </a:defRPr>
            </a:lvl3pPr>
            <a:lvl4pPr marL="1600200" indent="-228600">
              <a:tabLst>
                <a:tab pos="571500" algn="l"/>
              </a:tabLst>
              <a:defRPr>
                <a:solidFill>
                  <a:schemeClr val="tx1"/>
                </a:solidFill>
                <a:latin typeface="Arial" panose="020B0604020202020204" pitchFamily="34" charset="0"/>
              </a:defRPr>
            </a:lvl4pPr>
            <a:lvl5pPr marL="2057400" indent="-228600">
              <a:tabLst>
                <a:tab pos="571500" algn="l"/>
              </a:tabLst>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tabLst>
                <a:tab pos="571500" algn="l"/>
              </a:tabLs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tabLst>
                <a:tab pos="571500" algn="l"/>
              </a:tabLs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tabLst>
                <a:tab pos="571500" algn="l"/>
              </a:tabLs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342900" indent="-342900" algn="l">
              <a:lnSpc>
                <a:spcPct val="130000"/>
              </a:lnSpc>
              <a:spcBef>
                <a:spcPts val="0"/>
              </a:spcBef>
              <a:spcAft>
                <a:spcPts val="0"/>
              </a:spcAft>
              <a:buFont typeface="Wingdings" panose="05000000000000000000" pitchFamily="2" charset="2"/>
              <a:buChar char="§"/>
            </a:pPr>
            <a:r>
              <a:rPr lang="en-GB" sz="2000" dirty="0" smtClean="0">
                <a:solidFill>
                  <a:schemeClr val="accent1"/>
                </a:solidFill>
                <a:effectLst/>
                <a:ea typeface="Cambria" panose="02040503050406030204" pitchFamily="18" charset="0"/>
                <a:cs typeface="Arial" panose="020B0604020202020204" pitchFamily="34" charset="0"/>
              </a:rPr>
              <a:t>COST Networking tools</a:t>
            </a:r>
          </a:p>
          <a:p>
            <a:pPr marL="1200150" lvl="1" indent="-457200" algn="l">
              <a:spcBef>
                <a:spcPts val="554"/>
              </a:spcBef>
              <a:buFont typeface="Wingdings" panose="05000000000000000000" pitchFamily="2" charset="2"/>
              <a:buChar char="§"/>
              <a:defRPr/>
            </a:pPr>
            <a:r>
              <a:rPr lang="en-GB" sz="2000" dirty="0">
                <a:solidFill>
                  <a:schemeClr val="accent2"/>
                </a:solidFill>
                <a:effectLst/>
                <a:ea typeface="Times New Roman" panose="02020603050405020304" pitchFamily="18" charset="0"/>
                <a:cs typeface="Arial" panose="020B0604020202020204" pitchFamily="34" charset="0"/>
              </a:rPr>
              <a:t>Meetings</a:t>
            </a:r>
          </a:p>
          <a:p>
            <a:pPr marL="1200150" lvl="1" indent="-457200" algn="l">
              <a:spcBef>
                <a:spcPts val="554"/>
              </a:spcBef>
              <a:buFont typeface="Wingdings" panose="05000000000000000000" pitchFamily="2" charset="2"/>
              <a:buChar char="§"/>
              <a:defRPr/>
            </a:pPr>
            <a:r>
              <a:rPr lang="en-GB" sz="2000" dirty="0">
                <a:solidFill>
                  <a:schemeClr val="accent2"/>
                </a:solidFill>
                <a:effectLst/>
                <a:ea typeface="Times New Roman" panose="02020603050405020304" pitchFamily="18" charset="0"/>
                <a:cs typeface="Arial" panose="020B0604020202020204" pitchFamily="34" charset="0"/>
              </a:rPr>
              <a:t>Short Term Scientific Missions (STSM)	</a:t>
            </a:r>
          </a:p>
          <a:p>
            <a:pPr marL="1200150" lvl="1" indent="-457200" algn="l">
              <a:spcBef>
                <a:spcPts val="554"/>
              </a:spcBef>
              <a:buFont typeface="Wingdings" panose="05000000000000000000" pitchFamily="2" charset="2"/>
              <a:buChar char="§"/>
              <a:defRPr/>
            </a:pPr>
            <a:r>
              <a:rPr lang="en-GB" sz="2000" dirty="0">
                <a:solidFill>
                  <a:schemeClr val="accent2"/>
                </a:solidFill>
                <a:effectLst/>
                <a:ea typeface="Times New Roman" panose="02020603050405020304" pitchFamily="18" charset="0"/>
                <a:cs typeface="Arial" panose="020B0604020202020204" pitchFamily="34" charset="0"/>
              </a:rPr>
              <a:t>Training Schools</a:t>
            </a:r>
          </a:p>
          <a:p>
            <a:pPr marL="1200150" lvl="1" indent="-457200" algn="l">
              <a:spcBef>
                <a:spcPts val="554"/>
              </a:spcBef>
              <a:buFont typeface="Wingdings" panose="05000000000000000000" pitchFamily="2" charset="2"/>
              <a:buChar char="§"/>
              <a:defRPr/>
            </a:pPr>
            <a:r>
              <a:rPr lang="en-GB" sz="2000" dirty="0">
                <a:solidFill>
                  <a:schemeClr val="accent2"/>
                </a:solidFill>
                <a:effectLst/>
                <a:ea typeface="Times New Roman" panose="02020603050405020304" pitchFamily="18" charset="0"/>
                <a:cs typeface="Arial" panose="020B0604020202020204" pitchFamily="34" charset="0"/>
              </a:rPr>
              <a:t>Dissemination and Publications</a:t>
            </a:r>
          </a:p>
          <a:p>
            <a:pPr algn="l">
              <a:lnSpc>
                <a:spcPct val="130000"/>
              </a:lnSpc>
              <a:spcBef>
                <a:spcPts val="0"/>
              </a:spcBef>
              <a:spcAft>
                <a:spcPts val="0"/>
              </a:spcAft>
            </a:pPr>
            <a:endParaRPr lang="en-GB" sz="2000" dirty="0">
              <a:solidFill>
                <a:schemeClr val="tx2"/>
              </a:solidFill>
              <a:effectLst/>
              <a:ea typeface="Cambria" panose="02040503050406030204" pitchFamily="18" charset="0"/>
              <a:cs typeface="Arial" panose="020B0604020202020204" pitchFamily="34" charset="0"/>
            </a:endParaRPr>
          </a:p>
          <a:p>
            <a:pPr marL="342900" indent="-342900" algn="l">
              <a:lnSpc>
                <a:spcPct val="130000"/>
              </a:lnSpc>
              <a:spcBef>
                <a:spcPts val="0"/>
              </a:spcBef>
              <a:spcAft>
                <a:spcPts val="0"/>
              </a:spcAft>
              <a:buFont typeface="Wingdings" panose="05000000000000000000" pitchFamily="2" charset="2"/>
              <a:buChar char="§"/>
            </a:pPr>
            <a:r>
              <a:rPr lang="en-US" sz="2000" dirty="0" smtClean="0">
                <a:solidFill>
                  <a:schemeClr val="accent1"/>
                </a:solidFill>
                <a:effectLst/>
                <a:ea typeface="Cambria" panose="02040503050406030204" pitchFamily="18" charset="0"/>
                <a:cs typeface="Arial" panose="020B0604020202020204" pitchFamily="34" charset="0"/>
              </a:rPr>
              <a:t>COST </a:t>
            </a:r>
            <a:r>
              <a:rPr lang="en-US" sz="2000" dirty="0">
                <a:solidFill>
                  <a:schemeClr val="accent1"/>
                </a:solidFill>
                <a:effectLst/>
                <a:ea typeface="Cambria" panose="02040503050406030204" pitchFamily="18" charset="0"/>
                <a:cs typeface="Arial" panose="020B0604020202020204" pitchFamily="34" charset="0"/>
              </a:rPr>
              <a:t>Grant </a:t>
            </a:r>
            <a:r>
              <a:rPr lang="en-US" sz="2000" dirty="0" smtClean="0">
                <a:solidFill>
                  <a:schemeClr val="accent1"/>
                </a:solidFill>
                <a:effectLst/>
                <a:ea typeface="Cambria" panose="02040503050406030204" pitchFamily="18" charset="0"/>
                <a:cs typeface="Arial" panose="020B0604020202020204" pitchFamily="34" charset="0"/>
              </a:rPr>
              <a:t>System </a:t>
            </a:r>
          </a:p>
          <a:p>
            <a:pPr algn="l">
              <a:lnSpc>
                <a:spcPct val="130000"/>
              </a:lnSpc>
              <a:spcBef>
                <a:spcPts val="0"/>
              </a:spcBef>
              <a:spcAft>
                <a:spcPts val="0"/>
              </a:spcAft>
            </a:pPr>
            <a:endParaRPr lang="en-US" sz="2000" i="1" dirty="0" smtClean="0">
              <a:solidFill>
                <a:schemeClr val="tx2"/>
              </a:solidFill>
              <a:effectLst/>
              <a:ea typeface="Cambria" panose="02040503050406030204" pitchFamily="18" charset="0"/>
              <a:cs typeface="Arial" panose="020B0604020202020204" pitchFamily="34" charset="0"/>
            </a:endParaRPr>
          </a:p>
          <a:p>
            <a:pPr algn="l">
              <a:lnSpc>
                <a:spcPct val="130000"/>
              </a:lnSpc>
              <a:spcBef>
                <a:spcPts val="0"/>
              </a:spcBef>
              <a:spcAft>
                <a:spcPts val="0"/>
              </a:spcAft>
            </a:pPr>
            <a:endParaRPr lang="en-US" sz="2000" i="1" dirty="0" smtClean="0">
              <a:solidFill>
                <a:schemeClr val="tx2"/>
              </a:solidFill>
              <a:effectLst/>
              <a:ea typeface="Cambria" panose="02040503050406030204" pitchFamily="18" charset="0"/>
              <a:cs typeface="Arial" panose="020B0604020202020204" pitchFamily="34" charset="0"/>
            </a:endParaRPr>
          </a:p>
          <a:p>
            <a:pPr marL="342900" indent="-342900" algn="l">
              <a:lnSpc>
                <a:spcPct val="130000"/>
              </a:lnSpc>
              <a:spcBef>
                <a:spcPts val="0"/>
              </a:spcBef>
              <a:spcAft>
                <a:spcPts val="0"/>
              </a:spcAft>
              <a:buFont typeface="Wingdings" panose="05000000000000000000" pitchFamily="2" charset="2"/>
              <a:buChar char="§"/>
            </a:pPr>
            <a:r>
              <a:rPr lang="en-GB" sz="2000" dirty="0">
                <a:solidFill>
                  <a:schemeClr val="accent1"/>
                </a:solidFill>
                <a:effectLst/>
                <a:ea typeface="Cambria" panose="02040503050406030204" pitchFamily="18" charset="0"/>
                <a:cs typeface="Arial" panose="020B0604020202020204" pitchFamily="34" charset="0"/>
              </a:rPr>
              <a:t>Questions and answers session</a:t>
            </a:r>
          </a:p>
        </p:txBody>
      </p:sp>
      <p:sp>
        <p:nvSpPr>
          <p:cNvPr id="41988" name="Slide Number Placehold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F22D0453-BBDB-4B80-B362-B9D8BD5E0508}" type="slidenum">
              <a:rPr lang="de-DE" smtClean="0">
                <a:solidFill>
                  <a:srgbClr val="898989"/>
                </a:solidFill>
              </a:rPr>
              <a:pPr/>
              <a:t>2</a:t>
            </a:fld>
            <a:endParaRPr lang="de-DE" smtClean="0">
              <a:solidFill>
                <a:srgbClr val="898989"/>
              </a:solidFill>
            </a:endParaRPr>
          </a:p>
        </p:txBody>
      </p:sp>
    </p:spTree>
    <p:extLst>
      <p:ext uri="{BB962C8B-B14F-4D97-AF65-F5344CB8AC3E}">
        <p14:creationId xmlns:p14="http://schemas.microsoft.com/office/powerpoint/2010/main" val="2309766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20</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568624" y="326141"/>
            <a:ext cx="7992888" cy="849586"/>
          </a:xfrm>
        </p:spPr>
        <p:txBody>
          <a:bodyPr vert="horz"/>
          <a:lstStyle/>
          <a:p>
            <a:pPr algn="just"/>
            <a:r>
              <a:rPr lang="en-GB" sz="2800" dirty="0"/>
              <a:t>Reimbursement policy- What can be claimed?</a:t>
            </a:r>
          </a:p>
        </p:txBody>
      </p:sp>
      <p:sp>
        <p:nvSpPr>
          <p:cNvPr id="4" name="Text Placeholder 3"/>
          <p:cNvSpPr>
            <a:spLocks noGrp="1"/>
          </p:cNvSpPr>
          <p:nvPr>
            <p:ph type="body" sz="quarter" idx="14"/>
          </p:nvPr>
        </p:nvSpPr>
        <p:spPr>
          <a:xfrm>
            <a:off x="1136576" y="980728"/>
            <a:ext cx="7651970" cy="5040560"/>
          </a:xfrm>
        </p:spPr>
        <p:txBody>
          <a:bodyPr/>
          <a:lstStyle/>
          <a:p>
            <a:pPr marL="0" lvl="0" indent="0">
              <a:buNone/>
            </a:pPr>
            <a:endParaRPr lang="en-GB" sz="1000" b="1" i="1" u="sng" dirty="0" smtClean="0">
              <a:solidFill>
                <a:schemeClr val="tx2"/>
              </a:solidFill>
              <a:latin typeface="+mj-lt"/>
            </a:endParaRPr>
          </a:p>
          <a:p>
            <a:pPr lvl="0" algn="just">
              <a:buFont typeface="Wingdings" panose="05000000000000000000" pitchFamily="2" charset="2"/>
              <a:buChar char="§"/>
            </a:pPr>
            <a:r>
              <a:rPr lang="en-GB" sz="2100" b="1" i="1" dirty="0" smtClean="0">
                <a:solidFill>
                  <a:schemeClr val="accent1"/>
                </a:solidFill>
                <a:latin typeface="Arial" panose="020B0604020202020204" pitchFamily="34" charset="0"/>
                <a:cs typeface="Arial" panose="020B0604020202020204" pitchFamily="34" charset="0"/>
              </a:rPr>
              <a:t>Taxi Expenses</a:t>
            </a:r>
            <a:r>
              <a:rPr lang="en-GB" sz="2100" b="1" dirty="0" smtClean="0">
                <a:solidFill>
                  <a:schemeClr val="accent1"/>
                </a:solidFill>
                <a:latin typeface="Arial" panose="020B0604020202020204" pitchFamily="34" charset="0"/>
                <a:cs typeface="Arial" panose="020B0604020202020204" pitchFamily="34" charset="0"/>
              </a:rPr>
              <a:t> </a:t>
            </a:r>
          </a:p>
          <a:p>
            <a:pPr lvl="1" algn="just">
              <a:buFont typeface="Wingdings" panose="05000000000000000000" pitchFamily="2" charset="2"/>
              <a:buChar char="§"/>
            </a:pPr>
            <a:r>
              <a:rPr lang="en-GB" sz="2100" dirty="0" smtClean="0">
                <a:latin typeface="Arial" panose="020B0604020202020204" pitchFamily="34" charset="0"/>
                <a:cs typeface="Arial" panose="020B0604020202020204" pitchFamily="34" charset="0"/>
              </a:rPr>
              <a:t>The use of taxi is allowed when </a:t>
            </a:r>
            <a:r>
              <a:rPr lang="en-GB" sz="2100" dirty="0">
                <a:latin typeface="Arial" panose="020B0604020202020204" pitchFamily="34" charset="0"/>
                <a:cs typeface="Arial" panose="020B0604020202020204" pitchFamily="34" charset="0"/>
              </a:rPr>
              <a:t>no other means of public transport is </a:t>
            </a:r>
            <a:r>
              <a:rPr lang="en-GB" sz="2100" dirty="0" smtClean="0">
                <a:latin typeface="Arial" panose="020B0604020202020204" pitchFamily="34" charset="0"/>
                <a:cs typeface="Arial" panose="020B0604020202020204" pitchFamily="34" charset="0"/>
              </a:rPr>
              <a:t>available and only when travel is required between 10pm and 7am on the dates of travel </a:t>
            </a:r>
          </a:p>
          <a:p>
            <a:pPr lvl="1" algn="just">
              <a:buFont typeface="Wingdings" panose="05000000000000000000" pitchFamily="2" charset="2"/>
              <a:buChar char="§"/>
            </a:pPr>
            <a:r>
              <a:rPr lang="en-GB" sz="2100" dirty="0" smtClean="0">
                <a:latin typeface="Arial" panose="020B0604020202020204" pitchFamily="34" charset="0"/>
                <a:cs typeface="Arial" panose="020B0604020202020204" pitchFamily="34" charset="0"/>
              </a:rPr>
              <a:t>Up </a:t>
            </a:r>
            <a:r>
              <a:rPr lang="en-GB" sz="2100" dirty="0">
                <a:latin typeface="Arial" panose="020B0604020202020204" pitchFamily="34" charset="0"/>
                <a:cs typeface="Arial" panose="020B0604020202020204" pitchFamily="34" charset="0"/>
              </a:rPr>
              <a:t>to </a:t>
            </a:r>
            <a:r>
              <a:rPr lang="en-GB" sz="2100" dirty="0" smtClean="0">
                <a:latin typeface="Arial" panose="020B0604020202020204" pitchFamily="34" charset="0"/>
                <a:cs typeface="Arial" panose="020B0604020202020204" pitchFamily="34" charset="0"/>
              </a:rPr>
              <a:t>a </a:t>
            </a:r>
            <a:r>
              <a:rPr lang="en-GB" sz="2100" b="1" dirty="0" smtClean="0">
                <a:latin typeface="Arial" panose="020B0604020202020204" pitchFamily="34" charset="0"/>
                <a:cs typeface="Arial" panose="020B0604020202020204" pitchFamily="34" charset="0"/>
              </a:rPr>
              <a:t>maximum of EUR 80 </a:t>
            </a:r>
            <a:r>
              <a:rPr lang="en-GB" sz="2100" dirty="0" smtClean="0">
                <a:latin typeface="Arial" panose="020B0604020202020204" pitchFamily="34" charset="0"/>
                <a:cs typeface="Arial" panose="020B0604020202020204" pitchFamily="34" charset="0"/>
              </a:rPr>
              <a:t>is eligible </a:t>
            </a:r>
            <a:r>
              <a:rPr lang="en-GB" sz="2100" dirty="0">
                <a:latin typeface="Arial" panose="020B0604020202020204" pitchFamily="34" charset="0"/>
                <a:cs typeface="Arial" panose="020B0604020202020204" pitchFamily="34" charset="0"/>
              </a:rPr>
              <a:t>for the entire </a:t>
            </a:r>
            <a:r>
              <a:rPr lang="en-GB" sz="2100" dirty="0" smtClean="0">
                <a:latin typeface="Arial" panose="020B0604020202020204" pitchFamily="34" charset="0"/>
                <a:cs typeface="Arial" panose="020B0604020202020204" pitchFamily="34" charset="0"/>
              </a:rPr>
              <a:t>journey </a:t>
            </a:r>
            <a:r>
              <a:rPr lang="en-GB" sz="2100" dirty="0">
                <a:latin typeface="Arial" panose="020B0604020202020204" pitchFamily="34" charset="0"/>
                <a:cs typeface="Arial" panose="020B0604020202020204" pitchFamily="34" charset="0"/>
              </a:rPr>
              <a:t>when the above conditions have been </a:t>
            </a:r>
            <a:r>
              <a:rPr lang="en-GB" sz="2100" dirty="0" smtClean="0">
                <a:latin typeface="Arial" panose="020B0604020202020204" pitchFamily="34" charset="0"/>
                <a:cs typeface="Arial" panose="020B0604020202020204" pitchFamily="34" charset="0"/>
              </a:rPr>
              <a:t>met</a:t>
            </a:r>
          </a:p>
          <a:p>
            <a:pPr marL="0" lvl="0" indent="0" algn="just">
              <a:buNone/>
            </a:pPr>
            <a:endParaRPr lang="en-GB" sz="1200" dirty="0">
              <a:latin typeface="Arial" panose="020B0604020202020204" pitchFamily="34" charset="0"/>
              <a:cs typeface="Arial" panose="020B0604020202020204" pitchFamily="34" charset="0"/>
            </a:endParaRPr>
          </a:p>
          <a:p>
            <a:pPr lvl="0" algn="just">
              <a:buFont typeface="Wingdings" panose="05000000000000000000" pitchFamily="2" charset="2"/>
              <a:buChar char="§"/>
            </a:pPr>
            <a:r>
              <a:rPr lang="en-GB" sz="2100" b="1" i="1" dirty="0">
                <a:solidFill>
                  <a:schemeClr val="accent1"/>
                </a:solidFill>
                <a:latin typeface="Arial" panose="020B0604020202020204" pitchFamily="34" charset="0"/>
                <a:cs typeface="Arial" panose="020B0604020202020204" pitchFamily="34" charset="0"/>
              </a:rPr>
              <a:t>Other eligible expense</a:t>
            </a:r>
            <a:r>
              <a:rPr lang="en-GB" sz="2100" b="1" dirty="0">
                <a:solidFill>
                  <a:schemeClr val="accent1"/>
                </a:solidFill>
                <a:latin typeface="Arial" panose="020B0604020202020204" pitchFamily="34" charset="0"/>
                <a:cs typeface="Arial" panose="020B0604020202020204" pitchFamily="34" charset="0"/>
              </a:rPr>
              <a:t> </a:t>
            </a:r>
          </a:p>
          <a:p>
            <a:pPr lvl="1" algn="just">
              <a:buFont typeface="Wingdings" panose="05000000000000000000" pitchFamily="2" charset="2"/>
              <a:buChar char="§"/>
            </a:pPr>
            <a:r>
              <a:rPr lang="en-GB" sz="2100" dirty="0" smtClean="0">
                <a:latin typeface="Arial" panose="020B0604020202020204" pitchFamily="34" charset="0"/>
                <a:cs typeface="Arial" panose="020B0604020202020204" pitchFamily="34" charset="0"/>
              </a:rPr>
              <a:t>visa </a:t>
            </a:r>
            <a:r>
              <a:rPr lang="en-GB" sz="2100" dirty="0">
                <a:latin typeface="Arial" panose="020B0604020202020204" pitchFamily="34" charset="0"/>
                <a:cs typeface="Arial" panose="020B0604020202020204" pitchFamily="34" charset="0"/>
              </a:rPr>
              <a:t>fees relevant to attending the approved Action </a:t>
            </a:r>
            <a:r>
              <a:rPr lang="en-GB" sz="2100" dirty="0" smtClean="0">
                <a:latin typeface="Arial" panose="020B0604020202020204" pitchFamily="34" charset="0"/>
                <a:cs typeface="Arial" panose="020B0604020202020204" pitchFamily="34" charset="0"/>
              </a:rPr>
              <a:t>meetings</a:t>
            </a:r>
            <a:endParaRPr lang="en-GB" sz="1800" dirty="0"/>
          </a:p>
          <a:p>
            <a:endParaRPr lang="en-GB" sz="1800" dirty="0"/>
          </a:p>
        </p:txBody>
      </p:sp>
    </p:spTree>
    <p:extLst>
      <p:ext uri="{BB962C8B-B14F-4D97-AF65-F5344CB8AC3E}">
        <p14:creationId xmlns:p14="http://schemas.microsoft.com/office/powerpoint/2010/main" val="26055433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21</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424608" y="288509"/>
            <a:ext cx="8280920" cy="849586"/>
          </a:xfrm>
        </p:spPr>
        <p:txBody>
          <a:bodyPr vert="horz"/>
          <a:lstStyle/>
          <a:p>
            <a:r>
              <a:rPr lang="en-GB" sz="2800" dirty="0"/>
              <a:t>Reimbursement </a:t>
            </a:r>
            <a:r>
              <a:rPr lang="en-GB" sz="2800" dirty="0" smtClean="0"/>
              <a:t>policy – Accommodation Expenses</a:t>
            </a:r>
            <a:endParaRPr lang="en-GB" sz="2800" dirty="0"/>
          </a:p>
        </p:txBody>
      </p:sp>
      <p:sp>
        <p:nvSpPr>
          <p:cNvPr id="4" name="Text Placeholder 3"/>
          <p:cNvSpPr>
            <a:spLocks noGrp="1"/>
          </p:cNvSpPr>
          <p:nvPr>
            <p:ph type="body" sz="quarter" idx="14"/>
          </p:nvPr>
        </p:nvSpPr>
        <p:spPr>
          <a:xfrm>
            <a:off x="1136576" y="1318887"/>
            <a:ext cx="7651970" cy="4558385"/>
          </a:xfrm>
        </p:spPr>
        <p:txBody>
          <a:bodyPr/>
          <a:lstStyle/>
          <a:p>
            <a:pPr algn="just">
              <a:buFont typeface="Wingdings" panose="05000000000000000000" pitchFamily="2" charset="2"/>
              <a:buChar char="§"/>
            </a:pPr>
            <a:r>
              <a:rPr lang="en-GB" sz="2100" dirty="0" smtClean="0"/>
              <a:t>Accommodation </a:t>
            </a:r>
            <a:r>
              <a:rPr lang="en-GB" sz="2100" dirty="0"/>
              <a:t>expenses </a:t>
            </a:r>
            <a:r>
              <a:rPr lang="en-GB" sz="2100" dirty="0" smtClean="0"/>
              <a:t>based </a:t>
            </a:r>
            <a:r>
              <a:rPr lang="en-GB" sz="2100" dirty="0"/>
              <a:t>on </a:t>
            </a:r>
            <a:r>
              <a:rPr lang="en-GB" sz="2100" b="1" dirty="0"/>
              <a:t>flat rates </a:t>
            </a:r>
            <a:r>
              <a:rPr lang="en-GB" sz="2100" dirty="0"/>
              <a:t>only </a:t>
            </a:r>
            <a:r>
              <a:rPr lang="en-GB" sz="2100" dirty="0" smtClean="0"/>
              <a:t>= </a:t>
            </a:r>
            <a:r>
              <a:rPr lang="en-GB" sz="2100" b="1" dirty="0" smtClean="0"/>
              <a:t>maximum </a:t>
            </a:r>
            <a:r>
              <a:rPr lang="en-GB" sz="2100" b="1" dirty="0"/>
              <a:t>of EUR 120 </a:t>
            </a:r>
            <a:r>
              <a:rPr lang="en-GB" sz="2100" dirty="0"/>
              <a:t>per person per </a:t>
            </a:r>
            <a:r>
              <a:rPr lang="en-GB" sz="2100" dirty="0" smtClean="0"/>
              <a:t>night, breakfast included</a:t>
            </a:r>
          </a:p>
          <a:p>
            <a:pPr marL="0" indent="0" algn="just">
              <a:buNone/>
            </a:pPr>
            <a:endParaRPr lang="en-GB" sz="2100" dirty="0">
              <a:solidFill>
                <a:schemeClr val="tx2"/>
              </a:solidFill>
            </a:endParaRPr>
          </a:p>
          <a:p>
            <a:pPr algn="just">
              <a:buFont typeface="Wingdings" panose="05000000000000000000" pitchFamily="2" charset="2"/>
              <a:buChar char="§"/>
            </a:pPr>
            <a:r>
              <a:rPr lang="en-GB" sz="2100" dirty="0" smtClean="0"/>
              <a:t>maximum </a:t>
            </a:r>
            <a:r>
              <a:rPr lang="en-GB" sz="2100" dirty="0"/>
              <a:t>number of nights </a:t>
            </a:r>
            <a:r>
              <a:rPr lang="en-GB" sz="2100" dirty="0" smtClean="0"/>
              <a:t>can </a:t>
            </a:r>
            <a:r>
              <a:rPr lang="en-GB" sz="2100" dirty="0"/>
              <a:t>be </a:t>
            </a:r>
            <a:r>
              <a:rPr lang="en-GB" sz="2100" dirty="0" smtClean="0"/>
              <a:t>claimed = the </a:t>
            </a:r>
            <a:r>
              <a:rPr lang="en-GB" sz="2100" dirty="0"/>
              <a:t>number of attended meeting days as </a:t>
            </a:r>
            <a:r>
              <a:rPr lang="en-GB" sz="2100" dirty="0" smtClean="0"/>
              <a:t>confirmed </a:t>
            </a:r>
            <a:r>
              <a:rPr lang="en-GB" sz="2100" dirty="0"/>
              <a:t>by </a:t>
            </a:r>
            <a:r>
              <a:rPr lang="en-GB" sz="2100" b="1" dirty="0"/>
              <a:t>the </a:t>
            </a:r>
            <a:r>
              <a:rPr lang="en-GB" sz="2100" b="1" dirty="0" smtClean="0"/>
              <a:t>daily signed attendance list</a:t>
            </a:r>
            <a:r>
              <a:rPr lang="en-GB" sz="2100" dirty="0" smtClean="0"/>
              <a:t> </a:t>
            </a:r>
            <a:r>
              <a:rPr lang="en-GB" sz="2100" dirty="0"/>
              <a:t>plus </a:t>
            </a:r>
            <a:r>
              <a:rPr lang="en-GB" sz="2100" dirty="0" smtClean="0"/>
              <a:t>1 night in case the participant arrives the day before the start date of the meeting</a:t>
            </a:r>
          </a:p>
          <a:p>
            <a:pPr algn="just">
              <a:buFont typeface="Wingdings" panose="05000000000000000000" pitchFamily="2" charset="2"/>
              <a:buChar char="§"/>
            </a:pPr>
            <a:endParaRPr lang="en-GB" sz="2100" dirty="0" smtClean="0"/>
          </a:p>
          <a:p>
            <a:pPr algn="just">
              <a:buFont typeface="Wingdings" panose="05000000000000000000" pitchFamily="2" charset="2"/>
              <a:buChar char="§"/>
            </a:pPr>
            <a:r>
              <a:rPr lang="en-GB" sz="2100" dirty="0" smtClean="0"/>
              <a:t>The </a:t>
            </a:r>
            <a:r>
              <a:rPr lang="en-GB" sz="2100" dirty="0"/>
              <a:t>Management Committee (MC) </a:t>
            </a:r>
            <a:r>
              <a:rPr lang="en-GB" sz="2100" dirty="0" smtClean="0"/>
              <a:t>can decide to </a:t>
            </a:r>
            <a:r>
              <a:rPr lang="en-GB" sz="2100" dirty="0"/>
              <a:t>reduce the accommodation flat rate for </a:t>
            </a:r>
            <a:r>
              <a:rPr lang="en-GB" sz="2100" dirty="0" smtClean="0"/>
              <a:t>any </a:t>
            </a:r>
            <a:r>
              <a:rPr lang="en-GB" sz="2100" dirty="0"/>
              <a:t>given </a:t>
            </a:r>
            <a:r>
              <a:rPr lang="en-GB" sz="2100" dirty="0" smtClean="0"/>
              <a:t>meeting. All eligible participants must receive the same flat rate allowance </a:t>
            </a:r>
            <a:endParaRPr lang="en-GB" sz="2100" dirty="0"/>
          </a:p>
          <a:p>
            <a:endParaRPr lang="en-GB" dirty="0"/>
          </a:p>
        </p:txBody>
      </p:sp>
    </p:spTree>
    <p:extLst>
      <p:ext uri="{BB962C8B-B14F-4D97-AF65-F5344CB8AC3E}">
        <p14:creationId xmlns:p14="http://schemas.microsoft.com/office/powerpoint/2010/main" val="11797115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22</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549502" y="260648"/>
            <a:ext cx="7651970" cy="849586"/>
          </a:xfrm>
        </p:spPr>
        <p:txBody>
          <a:bodyPr vert="horz"/>
          <a:lstStyle/>
          <a:p>
            <a:r>
              <a:rPr lang="en-GB" sz="2800" dirty="0"/>
              <a:t>Reimbursement </a:t>
            </a:r>
            <a:r>
              <a:rPr lang="en-GB" sz="2800" dirty="0" smtClean="0"/>
              <a:t>policy - </a:t>
            </a:r>
            <a:r>
              <a:rPr lang="en-GB" sz="2800" dirty="0"/>
              <a:t>Meal allowance</a:t>
            </a:r>
          </a:p>
          <a:p>
            <a:endParaRPr lang="en-US" sz="2800" dirty="0"/>
          </a:p>
        </p:txBody>
      </p:sp>
      <p:sp>
        <p:nvSpPr>
          <p:cNvPr id="4" name="Text Placeholder 3"/>
          <p:cNvSpPr>
            <a:spLocks noGrp="1"/>
          </p:cNvSpPr>
          <p:nvPr>
            <p:ph type="body" sz="quarter" idx="14"/>
          </p:nvPr>
        </p:nvSpPr>
        <p:spPr>
          <a:xfrm>
            <a:off x="1256746" y="1110234"/>
            <a:ext cx="7651970" cy="4884987"/>
          </a:xfrm>
        </p:spPr>
        <p:txBody>
          <a:bodyPr/>
          <a:lstStyle/>
          <a:p>
            <a:pPr algn="just">
              <a:buFont typeface="Wingdings" panose="05000000000000000000" pitchFamily="2" charset="2"/>
              <a:buChar char="§"/>
            </a:pPr>
            <a:r>
              <a:rPr lang="en-GB" sz="2000" dirty="0"/>
              <a:t>M</a:t>
            </a:r>
            <a:r>
              <a:rPr lang="en-GB" sz="2000" dirty="0" smtClean="0"/>
              <a:t>eals expenses based </a:t>
            </a:r>
            <a:r>
              <a:rPr lang="en-GB" sz="2000" dirty="0"/>
              <a:t>on flat rates only </a:t>
            </a:r>
            <a:r>
              <a:rPr lang="en-GB" sz="2000" dirty="0" smtClean="0"/>
              <a:t>= maximum </a:t>
            </a:r>
            <a:r>
              <a:rPr lang="en-GB" sz="2000" dirty="0"/>
              <a:t>of </a:t>
            </a:r>
            <a:r>
              <a:rPr lang="en-GB" sz="2000" b="1" dirty="0"/>
              <a:t>EUR </a:t>
            </a:r>
            <a:r>
              <a:rPr lang="en-GB" sz="2000" b="1" dirty="0" smtClean="0"/>
              <a:t>20 </a:t>
            </a:r>
            <a:r>
              <a:rPr lang="en-GB" sz="2000" dirty="0"/>
              <a:t>per person per </a:t>
            </a:r>
            <a:r>
              <a:rPr lang="en-GB" sz="2000" dirty="0" smtClean="0"/>
              <a:t>meal</a:t>
            </a:r>
          </a:p>
          <a:p>
            <a:pPr marL="0" indent="0" algn="just">
              <a:buNone/>
            </a:pPr>
            <a:endParaRPr lang="en-GB" sz="900" dirty="0" smtClean="0"/>
          </a:p>
          <a:p>
            <a:pPr algn="just">
              <a:buFont typeface="Wingdings" panose="05000000000000000000" pitchFamily="2" charset="2"/>
              <a:buChar char="§"/>
            </a:pPr>
            <a:r>
              <a:rPr lang="en-GB" sz="2000" dirty="0" smtClean="0"/>
              <a:t>A </a:t>
            </a:r>
            <a:r>
              <a:rPr lang="en-GB" sz="2000" b="1" dirty="0" smtClean="0"/>
              <a:t>maximum of 2 meals per day (lunch and dinner) </a:t>
            </a:r>
            <a:r>
              <a:rPr lang="en-GB" sz="2000" dirty="0" smtClean="0"/>
              <a:t>can be claimed</a:t>
            </a:r>
          </a:p>
          <a:p>
            <a:pPr marL="0" indent="0" algn="just">
              <a:buNone/>
            </a:pPr>
            <a:endParaRPr lang="en-GB" sz="900" dirty="0" smtClean="0"/>
          </a:p>
          <a:p>
            <a:pPr algn="just">
              <a:buFont typeface="Wingdings" panose="05000000000000000000" pitchFamily="2" charset="2"/>
              <a:buChar char="§"/>
            </a:pPr>
            <a:r>
              <a:rPr lang="en-GB" sz="2000" dirty="0" smtClean="0"/>
              <a:t>Meal allowance depends on the participants travel times </a:t>
            </a:r>
          </a:p>
          <a:p>
            <a:pPr marL="0" indent="0" algn="just">
              <a:buNone/>
            </a:pPr>
            <a:endParaRPr lang="en-GB" sz="900" dirty="0" smtClean="0"/>
          </a:p>
          <a:p>
            <a:pPr algn="just">
              <a:buFont typeface="Wingdings" panose="05000000000000000000" pitchFamily="2" charset="2"/>
              <a:buChar char="§"/>
            </a:pPr>
            <a:r>
              <a:rPr lang="en-GB" sz="2000" dirty="0" smtClean="0"/>
              <a:t>Meals provided by the Local Organizer (or by a meeting sponsor) have to be deducted by the participant’s meal allowance</a:t>
            </a:r>
          </a:p>
          <a:p>
            <a:pPr marL="0" indent="0" algn="just">
              <a:buNone/>
            </a:pPr>
            <a:endParaRPr lang="en-GB" sz="900" dirty="0" smtClean="0"/>
          </a:p>
          <a:p>
            <a:pPr algn="just">
              <a:buFont typeface="Wingdings" panose="05000000000000000000" pitchFamily="2" charset="2"/>
              <a:buChar char="§"/>
            </a:pPr>
            <a:r>
              <a:rPr lang="en-GB" sz="2000" dirty="0"/>
              <a:t>The Management Committee (MC) can decide to reduce the </a:t>
            </a:r>
            <a:r>
              <a:rPr lang="en-GB" sz="2000" dirty="0" smtClean="0"/>
              <a:t>meal allowance flat rate for each given meeting. All eligible participants must receive the </a:t>
            </a:r>
            <a:r>
              <a:rPr lang="en-GB" sz="2000" dirty="0"/>
              <a:t>same flat rate allowance </a:t>
            </a:r>
          </a:p>
          <a:p>
            <a:pPr algn="just">
              <a:buFont typeface="Wingdings" panose="05000000000000000000" pitchFamily="2" charset="2"/>
              <a:buChar char="§"/>
            </a:pPr>
            <a:endParaRPr lang="en-GB" sz="2400" dirty="0">
              <a:solidFill>
                <a:schemeClr val="tx2"/>
              </a:solidFill>
            </a:endParaRPr>
          </a:p>
        </p:txBody>
      </p:sp>
    </p:spTree>
    <p:extLst>
      <p:ext uri="{BB962C8B-B14F-4D97-AF65-F5344CB8AC3E}">
        <p14:creationId xmlns:p14="http://schemas.microsoft.com/office/powerpoint/2010/main" val="6350015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23</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568624" y="332656"/>
            <a:ext cx="7920880" cy="849586"/>
          </a:xfrm>
        </p:spPr>
        <p:txBody>
          <a:bodyPr vert="horz"/>
          <a:lstStyle/>
          <a:p>
            <a:r>
              <a:rPr lang="en-GB" sz="2800" dirty="0"/>
              <a:t>Meeting Participation - Non-eligible expenses</a:t>
            </a:r>
          </a:p>
        </p:txBody>
      </p:sp>
      <p:sp>
        <p:nvSpPr>
          <p:cNvPr id="4" name="Text Placeholder 3"/>
          <p:cNvSpPr>
            <a:spLocks noGrp="1"/>
          </p:cNvSpPr>
          <p:nvPr>
            <p:ph type="body" sz="quarter" idx="14"/>
          </p:nvPr>
        </p:nvSpPr>
        <p:spPr>
          <a:xfrm>
            <a:off x="1064568" y="1182242"/>
            <a:ext cx="7777425" cy="4853556"/>
          </a:xfrm>
        </p:spPr>
        <p:txBody>
          <a:bodyPr/>
          <a:lstStyle/>
          <a:p>
            <a:pPr algn="just">
              <a:buFont typeface="Wingdings" panose="05000000000000000000" pitchFamily="2" charset="2"/>
              <a:buChar char="§"/>
            </a:pPr>
            <a:r>
              <a:rPr lang="en-GB" sz="2100" dirty="0" smtClean="0"/>
              <a:t>Registration</a:t>
            </a:r>
            <a:r>
              <a:rPr lang="en-GB" sz="2100" dirty="0"/>
              <a:t>, honorarium or lecture </a:t>
            </a:r>
            <a:r>
              <a:rPr lang="en-GB" sz="2100" dirty="0" smtClean="0"/>
              <a:t>fees (Except for approved Dissemination meetings – conference fees are eligible)</a:t>
            </a:r>
            <a:endParaRPr lang="en-GB" sz="2100" dirty="0"/>
          </a:p>
          <a:p>
            <a:pPr algn="just">
              <a:buFont typeface="Wingdings" panose="05000000000000000000" pitchFamily="2" charset="2"/>
              <a:buChar char="§"/>
            </a:pPr>
            <a:r>
              <a:rPr lang="en-GB" sz="2100" dirty="0"/>
              <a:t>Transportation expenses associated with </a:t>
            </a:r>
            <a:r>
              <a:rPr lang="en-GB" sz="2100" dirty="0" smtClean="0"/>
              <a:t>travelling to an embassy or consulate to obtain a visa</a:t>
            </a:r>
            <a:endParaRPr lang="en-GB" sz="2100" dirty="0"/>
          </a:p>
          <a:p>
            <a:pPr algn="just">
              <a:buFont typeface="Wingdings" panose="05000000000000000000" pitchFamily="2" charset="2"/>
              <a:buChar char="§"/>
            </a:pPr>
            <a:r>
              <a:rPr lang="en-GB" sz="2100" dirty="0"/>
              <a:t>L</a:t>
            </a:r>
            <a:r>
              <a:rPr lang="en-GB" sz="2100" dirty="0" smtClean="0"/>
              <a:t>ife </a:t>
            </a:r>
            <a:r>
              <a:rPr lang="en-GB" sz="2100" dirty="0"/>
              <a:t>and medical </a:t>
            </a:r>
            <a:r>
              <a:rPr lang="en-GB" sz="2100" dirty="0" smtClean="0"/>
              <a:t>insurance</a:t>
            </a:r>
            <a:endParaRPr lang="en-GB" sz="2100" dirty="0"/>
          </a:p>
          <a:p>
            <a:pPr algn="just">
              <a:buFont typeface="Wingdings" panose="05000000000000000000" pitchFamily="2" charset="2"/>
              <a:buChar char="§"/>
            </a:pPr>
            <a:r>
              <a:rPr lang="en-GB" sz="2100" dirty="0"/>
              <a:t>Travel cancelation </a:t>
            </a:r>
            <a:r>
              <a:rPr lang="en-GB" sz="2100" dirty="0" smtClean="0"/>
              <a:t>insurance </a:t>
            </a:r>
          </a:p>
          <a:p>
            <a:pPr algn="just">
              <a:buFont typeface="Wingdings" panose="05000000000000000000" pitchFamily="2" charset="2"/>
              <a:buChar char="§"/>
            </a:pPr>
            <a:r>
              <a:rPr lang="en-GB" sz="2100" dirty="0" smtClean="0"/>
              <a:t>Luggage insurance</a:t>
            </a:r>
            <a:endParaRPr lang="en-GB" sz="2100" dirty="0"/>
          </a:p>
          <a:p>
            <a:pPr algn="just">
              <a:buFont typeface="Wingdings" panose="05000000000000000000" pitchFamily="2" charset="2"/>
              <a:buChar char="§"/>
            </a:pPr>
            <a:r>
              <a:rPr lang="en-GB" sz="2100" dirty="0"/>
              <a:t>Overnight stay during a trip by car, fuel costs, road tolls and car rental </a:t>
            </a:r>
            <a:r>
              <a:rPr lang="en-GB" sz="2100" dirty="0" smtClean="0"/>
              <a:t>costs</a:t>
            </a:r>
            <a:endParaRPr lang="en-GB" sz="2100" dirty="0"/>
          </a:p>
          <a:p>
            <a:pPr algn="just">
              <a:buFont typeface="Wingdings" panose="05000000000000000000" pitchFamily="2" charset="2"/>
              <a:buChar char="§"/>
            </a:pPr>
            <a:r>
              <a:rPr lang="en-GB" sz="2100" dirty="0"/>
              <a:t>Wi-Fi, telephone, internet and minibar </a:t>
            </a:r>
            <a:r>
              <a:rPr lang="en-GB" sz="2100" dirty="0" smtClean="0"/>
              <a:t>consumption</a:t>
            </a:r>
            <a:endParaRPr lang="en-GB" sz="2100" dirty="0"/>
          </a:p>
          <a:p>
            <a:pPr algn="just">
              <a:buFont typeface="Wingdings" panose="05000000000000000000" pitchFamily="2" charset="2"/>
              <a:buChar char="§"/>
            </a:pPr>
            <a:r>
              <a:rPr lang="en-GB" sz="2100" dirty="0"/>
              <a:t>Printing costs, </a:t>
            </a:r>
            <a:r>
              <a:rPr lang="en-GB" sz="2100" dirty="0" smtClean="0"/>
              <a:t>postage expenses</a:t>
            </a:r>
            <a:endParaRPr lang="en-GB" sz="2100" dirty="0"/>
          </a:p>
          <a:p>
            <a:pPr algn="just">
              <a:buFont typeface="Wingdings" panose="05000000000000000000" pitchFamily="2" charset="2"/>
              <a:buChar char="§"/>
            </a:pPr>
            <a:r>
              <a:rPr lang="en-GB" sz="2100" dirty="0"/>
              <a:t>Regional or national taxation fees, stamp duty </a:t>
            </a:r>
            <a:r>
              <a:rPr lang="en-GB" sz="2100" dirty="0" smtClean="0"/>
              <a:t>expenses</a:t>
            </a:r>
            <a:endParaRPr lang="en-GB" sz="2100" dirty="0"/>
          </a:p>
        </p:txBody>
      </p:sp>
    </p:spTree>
    <p:extLst>
      <p:ext uri="{BB962C8B-B14F-4D97-AF65-F5344CB8AC3E}">
        <p14:creationId xmlns:p14="http://schemas.microsoft.com/office/powerpoint/2010/main" val="15678401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24</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477494" y="260648"/>
            <a:ext cx="7651970" cy="849586"/>
          </a:xfrm>
        </p:spPr>
        <p:txBody>
          <a:bodyPr vert="horz"/>
          <a:lstStyle/>
          <a:p>
            <a:r>
              <a:rPr lang="de-DE" sz="2800" dirty="0"/>
              <a:t>Meetings - Reimbursement Procedure</a:t>
            </a:r>
            <a:endParaRPr lang="en-US" sz="2800" dirty="0"/>
          </a:p>
        </p:txBody>
      </p:sp>
      <p:sp>
        <p:nvSpPr>
          <p:cNvPr id="4" name="Text Placeholder 3"/>
          <p:cNvSpPr>
            <a:spLocks noGrp="1"/>
          </p:cNvSpPr>
          <p:nvPr>
            <p:ph type="body" sz="quarter" idx="14"/>
          </p:nvPr>
        </p:nvSpPr>
        <p:spPr>
          <a:xfrm>
            <a:off x="848544" y="845998"/>
            <a:ext cx="8496944" cy="5319306"/>
          </a:xfrm>
        </p:spPr>
        <p:txBody>
          <a:bodyPr/>
          <a:lstStyle/>
          <a:p>
            <a:pPr marL="0" indent="0">
              <a:buNone/>
            </a:pPr>
            <a:r>
              <a:rPr lang="en-US" sz="2800" dirty="0" smtClean="0">
                <a:solidFill>
                  <a:schemeClr val="accent1"/>
                </a:solidFill>
              </a:rPr>
              <a:t>1</a:t>
            </a:r>
            <a:r>
              <a:rPr lang="en-US" sz="2800" baseline="30000" dirty="0" smtClean="0">
                <a:solidFill>
                  <a:schemeClr val="accent1"/>
                </a:solidFill>
              </a:rPr>
              <a:t>st</a:t>
            </a:r>
            <a:r>
              <a:rPr lang="en-US" sz="2800" dirty="0" smtClean="0">
                <a:solidFill>
                  <a:schemeClr val="accent1"/>
                </a:solidFill>
              </a:rPr>
              <a:t> MC Meeting </a:t>
            </a:r>
          </a:p>
          <a:p>
            <a:pPr lvl="1"/>
            <a:r>
              <a:rPr lang="en-US" sz="1800" dirty="0" smtClean="0"/>
              <a:t>Reimbursements will be processed directly by COST Office (no impact on the Action’s budget)</a:t>
            </a:r>
          </a:p>
          <a:p>
            <a:pPr marL="457200" lvl="1" indent="0">
              <a:buNone/>
            </a:pPr>
            <a:endParaRPr lang="en-US" sz="800" dirty="0" smtClean="0"/>
          </a:p>
          <a:p>
            <a:pPr marL="0" indent="0">
              <a:buNone/>
            </a:pPr>
            <a:r>
              <a:rPr lang="en-US" sz="2800" dirty="0" smtClean="0">
                <a:solidFill>
                  <a:schemeClr val="accent1"/>
                </a:solidFill>
              </a:rPr>
              <a:t>After 1</a:t>
            </a:r>
            <a:r>
              <a:rPr lang="en-US" sz="2800" baseline="30000" dirty="0" smtClean="0">
                <a:solidFill>
                  <a:schemeClr val="accent1"/>
                </a:solidFill>
              </a:rPr>
              <a:t>st</a:t>
            </a:r>
            <a:r>
              <a:rPr lang="en-US" sz="2800" dirty="0" smtClean="0">
                <a:solidFill>
                  <a:schemeClr val="accent1"/>
                </a:solidFill>
              </a:rPr>
              <a:t> MC Meeting:</a:t>
            </a:r>
          </a:p>
          <a:p>
            <a:pPr lvl="1" algn="just"/>
            <a:r>
              <a:rPr lang="en-GB" sz="1800" dirty="0"/>
              <a:t>R</a:t>
            </a:r>
            <a:r>
              <a:rPr lang="en-GB" sz="1800" dirty="0" smtClean="0"/>
              <a:t>eimbursements </a:t>
            </a:r>
            <a:r>
              <a:rPr lang="en-GB" sz="1800" dirty="0"/>
              <a:t>linked to approved COST activities set up in the signed Work and Budget Plan will be processed by the </a:t>
            </a:r>
            <a:r>
              <a:rPr lang="en-GB" sz="1800" b="1" dirty="0"/>
              <a:t>Grant Holder </a:t>
            </a:r>
            <a:r>
              <a:rPr lang="en-GB" sz="1800" dirty="0"/>
              <a:t>via our online management  tool (e-COST), </a:t>
            </a:r>
            <a:r>
              <a:rPr lang="en-GB" sz="1800" b="1" dirty="0"/>
              <a:t>subject to the MC Chair approval </a:t>
            </a:r>
            <a:r>
              <a:rPr lang="en-GB" sz="1800" dirty="0"/>
              <a:t>and </a:t>
            </a:r>
            <a:r>
              <a:rPr lang="en-GB" sz="1800" b="1" dirty="0"/>
              <a:t>in compliance with </a:t>
            </a:r>
            <a:r>
              <a:rPr lang="en-GB" sz="1800" dirty="0"/>
              <a:t>the</a:t>
            </a:r>
            <a:r>
              <a:rPr lang="en-GB" sz="1800" b="1" dirty="0"/>
              <a:t> </a:t>
            </a:r>
            <a:r>
              <a:rPr lang="en-GB" sz="1800" dirty="0"/>
              <a:t>COST</a:t>
            </a:r>
            <a:r>
              <a:rPr lang="en-GB" sz="1800" b="1" dirty="0"/>
              <a:t> </a:t>
            </a:r>
            <a:r>
              <a:rPr lang="en-GB" sz="1800" dirty="0"/>
              <a:t>rules for reimbursement set up in </a:t>
            </a:r>
            <a:r>
              <a:rPr lang="en-GB" sz="1800" b="1" dirty="0"/>
              <a:t>the</a:t>
            </a:r>
            <a:r>
              <a:rPr lang="en-GB" sz="1800" dirty="0"/>
              <a:t> </a:t>
            </a:r>
            <a:r>
              <a:rPr lang="en-GB" sz="1800" b="1" dirty="0"/>
              <a:t>COST</a:t>
            </a:r>
            <a:r>
              <a:rPr lang="en-GB" sz="1800" dirty="0"/>
              <a:t> </a:t>
            </a:r>
            <a:r>
              <a:rPr lang="en-GB" sz="1800" b="1" dirty="0" err="1"/>
              <a:t>Vademecum</a:t>
            </a:r>
            <a:r>
              <a:rPr lang="en-GB" sz="1800" dirty="0"/>
              <a:t> – Part 1</a:t>
            </a:r>
          </a:p>
          <a:p>
            <a:pPr lvl="1" algn="just"/>
            <a:endParaRPr lang="en-GB" sz="800" b="1" dirty="0" smtClean="0">
              <a:solidFill>
                <a:schemeClr val="tx2"/>
              </a:solidFill>
            </a:endParaRPr>
          </a:p>
          <a:p>
            <a:pPr lvl="1" algn="just"/>
            <a:r>
              <a:rPr lang="en-GB" sz="1800" b="1" dirty="0"/>
              <a:t>MC Chair </a:t>
            </a:r>
            <a:r>
              <a:rPr lang="en-GB" sz="1800" dirty="0"/>
              <a:t>(or Vice Chair only if the Chair and Grant Holder are of the same institution) on behalf of the MC must approve the final list of participants and their eligibility status for each approved meeting</a:t>
            </a:r>
          </a:p>
          <a:p>
            <a:pPr lvl="1" algn="just"/>
            <a:endParaRPr lang="en-GB" sz="800" dirty="0" smtClean="0">
              <a:solidFill>
                <a:schemeClr val="tx2"/>
              </a:solidFill>
            </a:endParaRPr>
          </a:p>
          <a:p>
            <a:pPr lvl="1" algn="just"/>
            <a:r>
              <a:rPr lang="en-GB" sz="1800" dirty="0"/>
              <a:t>After each meeting, the MC Chair (or Vice Chair only if the Chair and Grant Holder are of the same institution) must approve the list of participants to be reimbursed</a:t>
            </a:r>
          </a:p>
          <a:p>
            <a:pPr lvl="1" algn="just"/>
            <a:endParaRPr lang="en-GB" sz="1800" dirty="0" smtClean="0">
              <a:solidFill>
                <a:schemeClr val="tx2"/>
              </a:solidFill>
            </a:endParaRPr>
          </a:p>
          <a:p>
            <a:pPr lvl="1" algn="just"/>
            <a:endParaRPr lang="en-GB" sz="1800" dirty="0">
              <a:solidFill>
                <a:schemeClr val="tx2"/>
              </a:solidFill>
            </a:endParaRPr>
          </a:p>
          <a:p>
            <a:pPr lvl="1" algn="just"/>
            <a:endParaRPr lang="en-GB" sz="2000" b="1" dirty="0" smtClean="0">
              <a:solidFill>
                <a:schemeClr val="tx2"/>
              </a:solidFill>
            </a:endParaRPr>
          </a:p>
          <a:p>
            <a:pPr marL="457200" lvl="1" indent="0" algn="just">
              <a:buNone/>
            </a:pPr>
            <a:endParaRPr lang="en-GB" sz="2000" b="1" dirty="0" smtClean="0">
              <a:solidFill>
                <a:schemeClr val="tx2"/>
              </a:solidFill>
            </a:endParaRPr>
          </a:p>
          <a:p>
            <a:pPr lvl="1" algn="just"/>
            <a:endParaRPr lang="en-GB" sz="2000" b="1" dirty="0" smtClean="0">
              <a:solidFill>
                <a:schemeClr val="tx2"/>
              </a:solidFill>
            </a:endParaRPr>
          </a:p>
          <a:p>
            <a:pPr lvl="1" algn="just"/>
            <a:endParaRPr lang="en-US" sz="2000" b="1" dirty="0"/>
          </a:p>
        </p:txBody>
      </p:sp>
    </p:spTree>
    <p:extLst>
      <p:ext uri="{BB962C8B-B14F-4D97-AF65-F5344CB8AC3E}">
        <p14:creationId xmlns:p14="http://schemas.microsoft.com/office/powerpoint/2010/main" val="815929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541073" y="258033"/>
            <a:ext cx="7063357" cy="849586"/>
          </a:xfrm>
        </p:spPr>
        <p:txBody>
          <a:bodyPr/>
          <a:lstStyle/>
          <a:p>
            <a:pPr algn="ctr"/>
            <a:r>
              <a:rPr lang="en-GB" sz="3200" dirty="0"/>
              <a:t>Travel Reimbursement Form</a:t>
            </a:r>
            <a:endParaRPr lang="en-US" sz="3200" dirty="0"/>
          </a:p>
        </p:txBody>
      </p:sp>
      <p:sp>
        <p:nvSpPr>
          <p:cNvPr id="4" name="Text Placeholder 3"/>
          <p:cNvSpPr>
            <a:spLocks noGrp="1"/>
          </p:cNvSpPr>
          <p:nvPr>
            <p:ph type="body" sz="quarter" idx="14"/>
          </p:nvPr>
        </p:nvSpPr>
        <p:spPr>
          <a:xfrm>
            <a:off x="1283711" y="1052736"/>
            <a:ext cx="7320719" cy="4438429"/>
          </a:xfrm>
        </p:spPr>
        <p:txBody>
          <a:bodyPr/>
          <a:lstStyle/>
          <a:p>
            <a:pPr>
              <a:buClr>
                <a:srgbClr val="FF6600"/>
              </a:buClr>
              <a:buFont typeface="Wingdings" pitchFamily="2" charset="2"/>
              <a:buChar char="§"/>
            </a:pPr>
            <a:r>
              <a:rPr lang="en-GB" sz="2000" dirty="0"/>
              <a:t>O</a:t>
            </a:r>
            <a:r>
              <a:rPr lang="en-GB" sz="2000" dirty="0" smtClean="0"/>
              <a:t>n-line </a:t>
            </a:r>
            <a:r>
              <a:rPr lang="en-GB" sz="2000" dirty="0"/>
              <a:t>registration for personal and bank details</a:t>
            </a:r>
            <a:r>
              <a:rPr lang="en-GB" sz="2000" dirty="0" smtClean="0">
                <a:solidFill>
                  <a:schemeClr val="tx2">
                    <a:lumMod val="40000"/>
                    <a:lumOff val="60000"/>
                  </a:schemeClr>
                </a:solidFill>
              </a:rPr>
              <a:t>:</a:t>
            </a:r>
            <a:br>
              <a:rPr lang="en-GB" sz="2000" dirty="0" smtClean="0">
                <a:solidFill>
                  <a:schemeClr val="tx2">
                    <a:lumMod val="40000"/>
                    <a:lumOff val="60000"/>
                  </a:schemeClr>
                </a:solidFill>
              </a:rPr>
            </a:br>
            <a:r>
              <a:rPr lang="en-GB" sz="2000" dirty="0" smtClean="0">
                <a:solidFill>
                  <a:schemeClr val="tx2">
                    <a:lumMod val="40000"/>
                    <a:lumOff val="60000"/>
                  </a:schemeClr>
                </a:solidFill>
                <a:hlinkClick r:id="rId2"/>
              </a:rPr>
              <a:t>https</a:t>
            </a:r>
            <a:r>
              <a:rPr lang="en-GB" sz="2000" dirty="0">
                <a:solidFill>
                  <a:schemeClr val="tx2">
                    <a:lumMod val="40000"/>
                    <a:lumOff val="60000"/>
                  </a:schemeClr>
                </a:solidFill>
                <a:hlinkClick r:id="rId2"/>
              </a:rPr>
              <a:t>://</a:t>
            </a:r>
            <a:r>
              <a:rPr lang="en-GB" sz="2000" dirty="0" smtClean="0">
                <a:solidFill>
                  <a:schemeClr val="tx2">
                    <a:lumMod val="40000"/>
                    <a:lumOff val="60000"/>
                  </a:schemeClr>
                </a:solidFill>
                <a:hlinkClick r:id="rId2"/>
              </a:rPr>
              <a:t>e-services.cost.eu</a:t>
            </a:r>
            <a:endParaRPr lang="en-GB" sz="2000" dirty="0" smtClean="0">
              <a:solidFill>
                <a:schemeClr val="tx2">
                  <a:lumMod val="40000"/>
                  <a:lumOff val="60000"/>
                </a:schemeClr>
              </a:solidFill>
            </a:endParaRPr>
          </a:p>
          <a:p>
            <a:pPr>
              <a:buClr>
                <a:srgbClr val="FF6600"/>
              </a:buClr>
              <a:buFont typeface="Wingdings" pitchFamily="2" charset="2"/>
              <a:buChar char="§"/>
            </a:pPr>
            <a:endParaRPr lang="en-GB" sz="800" dirty="0" smtClean="0">
              <a:solidFill>
                <a:schemeClr val="tx2">
                  <a:lumMod val="40000"/>
                  <a:lumOff val="60000"/>
                </a:schemeClr>
              </a:solidFill>
            </a:endParaRPr>
          </a:p>
          <a:p>
            <a:pPr>
              <a:buClr>
                <a:srgbClr val="FF6600"/>
              </a:buClr>
              <a:buFont typeface="Wingdings" pitchFamily="2" charset="2"/>
              <a:buChar char="§"/>
            </a:pPr>
            <a:r>
              <a:rPr lang="en-GB" sz="2000" dirty="0" smtClean="0"/>
              <a:t>Accept the invitation sent out via e-COST and sign </a:t>
            </a:r>
            <a:r>
              <a:rPr lang="en-GB" sz="2000" dirty="0"/>
              <a:t>the relevant </a:t>
            </a:r>
            <a:r>
              <a:rPr lang="en-GB" sz="2000" b="1" dirty="0">
                <a:solidFill>
                  <a:srgbClr val="FF6600"/>
                </a:solidFill>
                <a:cs typeface="Arial" charset="0"/>
              </a:rPr>
              <a:t>attendance list </a:t>
            </a:r>
            <a:r>
              <a:rPr lang="en-GB" sz="2000" dirty="0"/>
              <a:t>during the meeting – No signature means no reimbursement</a:t>
            </a:r>
          </a:p>
          <a:p>
            <a:pPr>
              <a:buClr>
                <a:srgbClr val="FF6600"/>
              </a:buClr>
              <a:buFont typeface="Wingdings" pitchFamily="2" charset="2"/>
              <a:buChar char="§"/>
            </a:pPr>
            <a:endParaRPr lang="en-GB" sz="800" dirty="0"/>
          </a:p>
          <a:p>
            <a:pPr>
              <a:buClr>
                <a:srgbClr val="FF6600"/>
              </a:buClr>
              <a:buFont typeface="Wingdings" pitchFamily="2" charset="2"/>
              <a:buChar char="§"/>
            </a:pPr>
            <a:r>
              <a:rPr lang="en-GB" sz="2000" dirty="0"/>
              <a:t>Complete online all expenses and download </a:t>
            </a:r>
            <a:r>
              <a:rPr lang="en-GB" sz="2000" dirty="0" smtClean="0"/>
              <a:t>the Travel Reimbursement Form (TRR) </a:t>
            </a:r>
            <a:r>
              <a:rPr lang="en-GB" sz="2000" b="1" dirty="0">
                <a:solidFill>
                  <a:srgbClr val="FF6600"/>
                </a:solidFill>
                <a:cs typeface="Arial" charset="0"/>
              </a:rPr>
              <a:t>after</a:t>
            </a:r>
            <a:r>
              <a:rPr lang="en-GB" sz="2000" dirty="0"/>
              <a:t> the meeting (claim available through the link in the invitation e-mail)</a:t>
            </a:r>
          </a:p>
          <a:p>
            <a:pPr marL="0" indent="0">
              <a:buClr>
                <a:srgbClr val="FF6600"/>
              </a:buClr>
              <a:buNone/>
            </a:pPr>
            <a:endParaRPr lang="en-GB" sz="800" dirty="0"/>
          </a:p>
          <a:p>
            <a:pPr>
              <a:buClr>
                <a:srgbClr val="FF6600"/>
              </a:buClr>
              <a:buFont typeface="Wingdings" pitchFamily="2" charset="2"/>
              <a:buChar char="§"/>
            </a:pPr>
            <a:r>
              <a:rPr lang="en-GB" sz="2000" dirty="0"/>
              <a:t>Signed original claim submitted to the grant holder after the meeting along with </a:t>
            </a:r>
            <a:r>
              <a:rPr lang="en-GB" sz="2000" dirty="0" smtClean="0"/>
              <a:t>readable copies </a:t>
            </a:r>
            <a:r>
              <a:rPr lang="en-GB" sz="2000" dirty="0"/>
              <a:t>of travel tickets</a:t>
            </a:r>
          </a:p>
          <a:p>
            <a:pPr marL="0" indent="0">
              <a:buClr>
                <a:srgbClr val="FF6600"/>
              </a:buClr>
              <a:buNone/>
            </a:pPr>
            <a:endParaRPr lang="en-GB" sz="800" dirty="0"/>
          </a:p>
          <a:p>
            <a:pPr>
              <a:buClr>
                <a:srgbClr val="FF6600"/>
              </a:buClr>
              <a:buFont typeface="Wingdings" pitchFamily="2" charset="2"/>
              <a:buChar char="§"/>
            </a:pPr>
            <a:r>
              <a:rPr lang="en-GB" sz="2000" dirty="0"/>
              <a:t>Deadline for form submission = </a:t>
            </a:r>
            <a:r>
              <a:rPr lang="en-GB" sz="2000" b="1" dirty="0">
                <a:solidFill>
                  <a:srgbClr val="FF6600"/>
                </a:solidFill>
                <a:cs typeface="Arial" charset="0"/>
              </a:rPr>
              <a:t>30 days </a:t>
            </a:r>
            <a:r>
              <a:rPr lang="en-GB" sz="2000" dirty="0"/>
              <a:t>from end date of </a:t>
            </a:r>
            <a:r>
              <a:rPr lang="en-GB" sz="2000" dirty="0" smtClean="0"/>
              <a:t>meeting</a:t>
            </a:r>
            <a:endParaRPr lang="en-US" sz="2000" dirty="0"/>
          </a:p>
        </p:txBody>
      </p:sp>
      <p:sp>
        <p:nvSpPr>
          <p:cNvPr id="6" name="Subtitle 2"/>
          <p:cNvSpPr txBox="1">
            <a:spLocks/>
          </p:cNvSpPr>
          <p:nvPr/>
        </p:nvSpPr>
        <p:spPr>
          <a:xfrm>
            <a:off x="1226381" y="5708848"/>
            <a:ext cx="7378050" cy="888504"/>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sz="2000" dirty="0">
                <a:solidFill>
                  <a:srgbClr val="FF6600"/>
                </a:solidFill>
                <a:effectLst/>
                <a:cs typeface="Arial" charset="0"/>
              </a:rPr>
              <a:t>Any deviation from the rules requires explicit prior written agreement from COST Office</a:t>
            </a:r>
            <a:endParaRPr lang="en-US" sz="2000" dirty="0">
              <a:solidFill>
                <a:srgbClr val="FF6600"/>
              </a:solidFill>
              <a:effectLst/>
              <a:cs typeface="Arial" charset="0"/>
            </a:endParaRPr>
          </a:p>
        </p:txBody>
      </p:sp>
    </p:spTree>
    <p:extLst>
      <p:ext uri="{BB962C8B-B14F-4D97-AF65-F5344CB8AC3E}">
        <p14:creationId xmlns:p14="http://schemas.microsoft.com/office/powerpoint/2010/main" val="19345742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26</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256747" y="188640"/>
            <a:ext cx="7651970" cy="1152128"/>
          </a:xfrm>
        </p:spPr>
        <p:txBody>
          <a:bodyPr/>
          <a:lstStyle/>
          <a:p>
            <a:pPr algn="ctr" eaLnBrk="0" hangingPunct="0">
              <a:buClr>
                <a:srgbClr val="0000FF"/>
              </a:buClr>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sz="3200" dirty="0" smtClean="0">
                <a:latin typeface="Arial" charset="0"/>
              </a:rPr>
              <a:t>Local Organizer Support (LOS) </a:t>
            </a:r>
          </a:p>
          <a:p>
            <a:pPr algn="ctr" eaLnBrk="0" hangingPunct="0">
              <a:buClr>
                <a:srgbClr val="0000FF"/>
              </a:buClr>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en-GB" sz="3200" dirty="0">
              <a:solidFill>
                <a:schemeClr val="tx2"/>
              </a:solidFill>
              <a:effectLst>
                <a:outerShdw blurRad="38100" dist="38100" dir="2700000" algn="tl">
                  <a:srgbClr val="000000">
                    <a:alpha val="43137"/>
                  </a:srgbClr>
                </a:outerShdw>
              </a:effectLst>
              <a:latin typeface="Arial" charset="0"/>
            </a:endParaRPr>
          </a:p>
          <a:p>
            <a:endParaRPr lang="en-US" dirty="0"/>
          </a:p>
        </p:txBody>
      </p:sp>
      <p:sp>
        <p:nvSpPr>
          <p:cNvPr id="4" name="Text Placeholder 3"/>
          <p:cNvSpPr>
            <a:spLocks noGrp="1"/>
          </p:cNvSpPr>
          <p:nvPr>
            <p:ph type="body" sz="quarter" idx="14"/>
          </p:nvPr>
        </p:nvSpPr>
        <p:spPr>
          <a:xfrm>
            <a:off x="1064568" y="1052736"/>
            <a:ext cx="7844149" cy="5511270"/>
          </a:xfrm>
        </p:spPr>
        <p:txBody>
          <a:bodyPr/>
          <a:lstStyle/>
          <a:p>
            <a:pPr fontAlgn="base">
              <a:buClr>
                <a:srgbClr val="FF6600"/>
              </a:buClr>
              <a:buFont typeface="Wingdings" pitchFamily="2" charset="2"/>
              <a:buChar char="§"/>
            </a:pPr>
            <a:r>
              <a:rPr lang="en-GB" sz="2000" dirty="0"/>
              <a:t>LOS is a contribution to the overall expenses for conferences and workshops organisation</a:t>
            </a:r>
          </a:p>
          <a:p>
            <a:pPr marL="0" indent="0" fontAlgn="base">
              <a:buNone/>
            </a:pPr>
            <a:endParaRPr lang="en-GB" sz="2000" dirty="0" smtClean="0"/>
          </a:p>
          <a:p>
            <a:pPr fontAlgn="base">
              <a:buClr>
                <a:srgbClr val="FF6600"/>
              </a:buClr>
              <a:buFont typeface="Wingdings" pitchFamily="2" charset="2"/>
              <a:buChar char="§"/>
            </a:pPr>
            <a:r>
              <a:rPr lang="en-GB" sz="2000" dirty="0"/>
              <a:t>LOS is </a:t>
            </a:r>
            <a:r>
              <a:rPr lang="fr-BE" sz="2000" dirty="0" err="1"/>
              <a:t>only</a:t>
            </a:r>
            <a:r>
              <a:rPr lang="fr-BE" sz="2000" dirty="0"/>
              <a:t> </a:t>
            </a:r>
            <a:r>
              <a:rPr lang="fr-BE" sz="2000" dirty="0" err="1"/>
              <a:t>paid</a:t>
            </a:r>
            <a:r>
              <a:rPr lang="fr-BE" sz="2000" dirty="0"/>
              <a:t> to an </a:t>
            </a:r>
            <a:r>
              <a:rPr lang="fr-BE" sz="2000" dirty="0" smtClean="0"/>
              <a:t>institution </a:t>
            </a:r>
            <a:r>
              <a:rPr lang="fr-BE" sz="2000" dirty="0" err="1"/>
              <a:t>account</a:t>
            </a:r>
            <a:r>
              <a:rPr lang="fr-BE" sz="2000" dirty="0"/>
              <a:t> (no </a:t>
            </a:r>
            <a:r>
              <a:rPr lang="fr-BE" sz="2000" dirty="0" err="1"/>
              <a:t>personal</a:t>
            </a:r>
            <a:r>
              <a:rPr lang="fr-BE" sz="2000" dirty="0"/>
              <a:t> </a:t>
            </a:r>
            <a:r>
              <a:rPr lang="fr-BE" sz="2000" dirty="0" err="1"/>
              <a:t>account</a:t>
            </a:r>
            <a:r>
              <a:rPr lang="fr-BE" sz="2000" dirty="0"/>
              <a:t>)</a:t>
            </a:r>
          </a:p>
          <a:p>
            <a:pPr marL="0" indent="0" fontAlgn="base">
              <a:buNone/>
            </a:pPr>
            <a:endParaRPr lang="fr-BE" sz="2000" dirty="0"/>
          </a:p>
          <a:p>
            <a:pPr lvl="0" fontAlgn="base">
              <a:buClr>
                <a:srgbClr val="FF6600"/>
              </a:buClr>
              <a:buFont typeface="Wingdings" pitchFamily="2" charset="2"/>
              <a:buChar char="§"/>
            </a:pPr>
            <a:r>
              <a:rPr lang="en-GB" sz="2000" dirty="0"/>
              <a:t>LOS is based on the Signed Attendance list, regardless of the eligibility status</a:t>
            </a:r>
          </a:p>
          <a:p>
            <a:pPr marL="457200" lvl="1" indent="0" fontAlgn="base">
              <a:buNone/>
            </a:pPr>
            <a:endParaRPr lang="en-GB" sz="2800" dirty="0" smtClean="0"/>
          </a:p>
          <a:p>
            <a:pPr marL="457200" lvl="1" indent="0" fontAlgn="base">
              <a:buNone/>
            </a:pPr>
            <a:endParaRPr lang="en-GB" sz="2800" dirty="0"/>
          </a:p>
          <a:p>
            <a:endParaRPr lang="en-US" dirty="0"/>
          </a:p>
        </p:txBody>
      </p:sp>
    </p:spTree>
    <p:extLst>
      <p:ext uri="{BB962C8B-B14F-4D97-AF65-F5344CB8AC3E}">
        <p14:creationId xmlns:p14="http://schemas.microsoft.com/office/powerpoint/2010/main" val="32317589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27</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568624" y="188640"/>
            <a:ext cx="7651970" cy="849586"/>
          </a:xfrm>
        </p:spPr>
        <p:txBody>
          <a:bodyPr/>
          <a:lstStyle/>
          <a:p>
            <a:pPr algn="ctr"/>
            <a:r>
              <a:rPr lang="de-DE" sz="3200" dirty="0"/>
              <a:t>Local Organizer Support (LOS) </a:t>
            </a:r>
          </a:p>
          <a:p>
            <a:endParaRPr lang="en-US" dirty="0"/>
          </a:p>
        </p:txBody>
      </p:sp>
      <p:sp>
        <p:nvSpPr>
          <p:cNvPr id="4" name="Text Placeholder 3"/>
          <p:cNvSpPr>
            <a:spLocks noGrp="1"/>
          </p:cNvSpPr>
          <p:nvPr>
            <p:ph type="body" sz="quarter" idx="14"/>
          </p:nvPr>
        </p:nvSpPr>
        <p:spPr>
          <a:xfrm>
            <a:off x="1256746" y="1196752"/>
            <a:ext cx="7651970" cy="4752528"/>
          </a:xfrm>
        </p:spPr>
        <p:txBody>
          <a:bodyPr/>
          <a:lstStyle/>
          <a:p>
            <a:pPr marL="0" lvl="0" indent="0" fontAlgn="base">
              <a:buNone/>
            </a:pPr>
            <a:r>
              <a:rPr lang="en-GB" sz="2000" dirty="0"/>
              <a:t>Two modalities to claim the LOS</a:t>
            </a:r>
          </a:p>
          <a:p>
            <a:pPr lvl="0" fontAlgn="base">
              <a:buFont typeface="Wingdings" panose="05000000000000000000" pitchFamily="2" charset="2"/>
              <a:buChar char="ü"/>
            </a:pPr>
            <a:endParaRPr lang="en-GB" sz="300" dirty="0"/>
          </a:p>
          <a:p>
            <a:pPr lvl="0" fontAlgn="base">
              <a:buFont typeface="Wingdings" panose="05000000000000000000" pitchFamily="2" charset="2"/>
              <a:buChar char="ü"/>
            </a:pPr>
            <a:r>
              <a:rPr lang="en-GB" sz="2000" dirty="0"/>
              <a:t>You can claim a </a:t>
            </a:r>
            <a:r>
              <a:rPr lang="en-GB" sz="2000" b="1" dirty="0">
                <a:solidFill>
                  <a:schemeClr val="accent1"/>
                </a:solidFill>
                <a:latin typeface="Arial" charset="0"/>
                <a:ea typeface="ＭＳ Ｐゴシック" charset="0"/>
              </a:rPr>
              <a:t>lump sum of 20 EUR </a:t>
            </a:r>
            <a:r>
              <a:rPr lang="en-GB" sz="2000" dirty="0"/>
              <a:t>per participant/per each day as evidenced by the daily signed attendance list</a:t>
            </a:r>
          </a:p>
          <a:p>
            <a:pPr marL="742950" lvl="2" indent="-342900" fontAlgn="base">
              <a:buClr>
                <a:srgbClr val="FF6600"/>
              </a:buClr>
              <a:buFont typeface="Wingdings" pitchFamily="2" charset="2"/>
              <a:buChar char="§"/>
            </a:pPr>
            <a:r>
              <a:rPr lang="en-GB" sz="2000" dirty="0"/>
              <a:t>Up to a maximum of EUR 5 000 </a:t>
            </a:r>
          </a:p>
          <a:p>
            <a:pPr lvl="1" fontAlgn="base">
              <a:buClr>
                <a:srgbClr val="FF6600"/>
              </a:buClr>
              <a:buFont typeface="Wingdings" pitchFamily="2" charset="2"/>
              <a:buChar char="§"/>
            </a:pPr>
            <a:r>
              <a:rPr lang="en-GB" sz="2000" dirty="0"/>
              <a:t>No invoices are required</a:t>
            </a:r>
          </a:p>
          <a:p>
            <a:pPr lvl="1" fontAlgn="base">
              <a:buFont typeface="Wingdings" panose="05000000000000000000" pitchFamily="2" charset="2"/>
              <a:buChar char="§"/>
            </a:pPr>
            <a:endParaRPr lang="en-GB" sz="200" dirty="0"/>
          </a:p>
          <a:p>
            <a:pPr lvl="0" fontAlgn="base">
              <a:buFont typeface="Wingdings" panose="05000000000000000000" pitchFamily="2" charset="2"/>
              <a:buChar char="ü"/>
            </a:pPr>
            <a:r>
              <a:rPr lang="en-GB" sz="2000" dirty="0"/>
              <a:t> You can submit an </a:t>
            </a:r>
            <a:r>
              <a:rPr lang="en-GB" sz="2000" b="1" dirty="0">
                <a:solidFill>
                  <a:schemeClr val="accent1"/>
                </a:solidFill>
                <a:latin typeface="Arial" charset="0"/>
                <a:ea typeface="ＭＳ Ｐゴシック" charset="0"/>
              </a:rPr>
              <a:t>LOS claim based on actual </a:t>
            </a:r>
            <a:r>
              <a:rPr lang="en-GB" sz="2000" b="1" dirty="0" smtClean="0">
                <a:solidFill>
                  <a:schemeClr val="accent1"/>
                </a:solidFill>
                <a:latin typeface="Arial" charset="0"/>
                <a:ea typeface="ＭＳ Ｐゴシック" charset="0"/>
              </a:rPr>
              <a:t>eligible expenses </a:t>
            </a:r>
            <a:r>
              <a:rPr lang="en-GB" sz="2000" dirty="0" smtClean="0">
                <a:solidFill>
                  <a:schemeClr val="accent1"/>
                </a:solidFill>
                <a:latin typeface="Arial" charset="0"/>
                <a:ea typeface="ＭＳ Ｐゴシック" charset="0"/>
              </a:rPr>
              <a:t>(VAT cannot be claimed)</a:t>
            </a:r>
            <a:endParaRPr lang="en-GB" sz="2000" dirty="0">
              <a:solidFill>
                <a:schemeClr val="accent1"/>
              </a:solidFill>
              <a:latin typeface="Arial" charset="0"/>
              <a:ea typeface="ＭＳ Ｐゴシック" charset="0"/>
            </a:endParaRPr>
          </a:p>
          <a:p>
            <a:pPr lvl="1" fontAlgn="base">
              <a:buClr>
                <a:srgbClr val="FF6600"/>
              </a:buClr>
              <a:buFont typeface="Wingdings" pitchFamily="2" charset="2"/>
              <a:buChar char="§"/>
            </a:pPr>
            <a:r>
              <a:rPr lang="en-GB" sz="2000" dirty="0"/>
              <a:t>Up to a maximum of EUR 10 000</a:t>
            </a:r>
          </a:p>
          <a:p>
            <a:pPr lvl="1" fontAlgn="base">
              <a:buClr>
                <a:srgbClr val="FF6600"/>
              </a:buClr>
              <a:buFont typeface="Wingdings" pitchFamily="2" charset="2"/>
              <a:buChar char="§"/>
            </a:pPr>
            <a:r>
              <a:rPr lang="en-GB" sz="2000" dirty="0"/>
              <a:t>Invoices must be uploaded in </a:t>
            </a:r>
            <a:r>
              <a:rPr lang="en-GB" sz="2000" dirty="0" smtClean="0"/>
              <a:t>e-COST</a:t>
            </a:r>
            <a:endParaRPr lang="en-GB" sz="2000" dirty="0"/>
          </a:p>
          <a:p>
            <a:pPr lvl="1" fontAlgn="base">
              <a:buClr>
                <a:srgbClr val="FF6600"/>
              </a:buClr>
              <a:buFont typeface="Wingdings" pitchFamily="2" charset="2"/>
              <a:buChar char="§"/>
            </a:pPr>
            <a:r>
              <a:rPr lang="en-GB" sz="2000" dirty="0"/>
              <a:t>A final breakdown of expenses is required</a:t>
            </a:r>
          </a:p>
          <a:p>
            <a:pPr lvl="1" fontAlgn="base">
              <a:buClr>
                <a:srgbClr val="FF6600"/>
              </a:buClr>
              <a:buFont typeface="Wingdings" pitchFamily="2" charset="2"/>
              <a:buChar char="§"/>
            </a:pPr>
            <a:r>
              <a:rPr lang="en-GB" sz="2000" dirty="0"/>
              <a:t>Only to be considered if the eligible expenses cannot be covered by the lump sum modality or if the claimable amount is above EUR 5000</a:t>
            </a:r>
          </a:p>
          <a:p>
            <a:pPr lvl="1" fontAlgn="base">
              <a:buFont typeface="Wingdings" panose="05000000000000000000" pitchFamily="2" charset="2"/>
              <a:buChar char="§"/>
            </a:pPr>
            <a:endParaRPr lang="en-GB" sz="2000" dirty="0"/>
          </a:p>
          <a:p>
            <a:endParaRPr lang="en-US" dirty="0"/>
          </a:p>
        </p:txBody>
      </p:sp>
    </p:spTree>
    <p:extLst>
      <p:ext uri="{BB962C8B-B14F-4D97-AF65-F5344CB8AC3E}">
        <p14:creationId xmlns:p14="http://schemas.microsoft.com/office/powerpoint/2010/main" val="5159727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28</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256747" y="275158"/>
            <a:ext cx="7651970" cy="705570"/>
          </a:xfrm>
        </p:spPr>
        <p:txBody>
          <a:bodyPr/>
          <a:lstStyle/>
          <a:p>
            <a:pPr algn="ctr" eaLnBrk="0" hangingPunct="0">
              <a:buClr>
                <a:srgbClr val="0000FF"/>
              </a:buClr>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sz="2800" dirty="0">
                <a:latin typeface="Arial" charset="0"/>
              </a:rPr>
              <a:t>Local Organizer Support (</a:t>
            </a:r>
            <a:r>
              <a:rPr lang="de-DE" sz="2800" dirty="0" smtClean="0">
                <a:latin typeface="Arial" charset="0"/>
              </a:rPr>
              <a:t>LOS) - </a:t>
            </a:r>
            <a:r>
              <a:rPr lang="en-US" sz="2800" dirty="0" smtClean="0">
                <a:latin typeface="Arial" charset="0"/>
              </a:rPr>
              <a:t>Eligibility </a:t>
            </a:r>
            <a:endParaRPr lang="de-DE" sz="2800" dirty="0">
              <a:latin typeface="Arial" charset="0"/>
            </a:endParaRPr>
          </a:p>
          <a:p>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29276064"/>
              </p:ext>
            </p:extLst>
          </p:nvPr>
        </p:nvGraphicFramePr>
        <p:xfrm>
          <a:off x="776536" y="1196751"/>
          <a:ext cx="3888432" cy="4752532"/>
        </p:xfrm>
        <a:graphic>
          <a:graphicData uri="http://schemas.openxmlformats.org/drawingml/2006/table">
            <a:tbl>
              <a:tblPr>
                <a:tableStyleId>{5C22544A-7EE6-4342-B048-85BDC9FD1C3A}</a:tableStyleId>
              </a:tblPr>
              <a:tblGrid>
                <a:gridCol w="3888432"/>
              </a:tblGrid>
              <a:tr h="540060">
                <a:tc>
                  <a:txBody>
                    <a:bodyPr/>
                    <a:lstStyle/>
                    <a:p>
                      <a:pPr algn="ctr" fontAlgn="ctr"/>
                      <a:r>
                        <a:rPr lang="en-GB" sz="2000" b="1" kern="1200" dirty="0">
                          <a:solidFill>
                            <a:schemeClr val="bg2"/>
                          </a:solidFill>
                          <a:latin typeface="Arial" charset="0"/>
                          <a:ea typeface="ＭＳ Ｐゴシック" charset="0"/>
                          <a:cs typeface="+mn-cs"/>
                        </a:rPr>
                        <a:t>LOS non-eligible expenses </a:t>
                      </a:r>
                    </a:p>
                  </a:txBody>
                  <a:tcPr marL="9525" marR="9525" marT="9525" marB="0" anchor="ctr"/>
                </a:tc>
              </a:tr>
              <a:tr h="324037">
                <a:tc>
                  <a:txBody>
                    <a:bodyPr/>
                    <a:lstStyle/>
                    <a:p>
                      <a:pPr algn="just" fontAlgn="ctr"/>
                      <a:r>
                        <a:rPr lang="en-GB" sz="1400" u="none" strike="noStrike">
                          <a:effectLst/>
                        </a:rPr>
                        <a:t>VAT and any other indirect taxes</a:t>
                      </a:r>
                      <a:endParaRPr lang="en-GB" sz="1400" b="0" i="0" u="none" strike="noStrike">
                        <a:solidFill>
                          <a:srgbClr val="9C0006"/>
                        </a:solidFill>
                        <a:effectLst/>
                        <a:latin typeface="Arial Narrow" panose="020B0606020202030204" pitchFamily="34" charset="0"/>
                      </a:endParaRPr>
                    </a:p>
                  </a:txBody>
                  <a:tcPr marL="9525" marR="9525" marT="9525" marB="0" anchor="ctr"/>
                </a:tc>
              </a:tr>
              <a:tr h="648072">
                <a:tc>
                  <a:txBody>
                    <a:bodyPr/>
                    <a:lstStyle/>
                    <a:p>
                      <a:pPr algn="just" fontAlgn="ctr"/>
                      <a:r>
                        <a:rPr lang="en-GB" sz="1400" u="none" strike="noStrike" dirty="0">
                          <a:effectLst/>
                        </a:rPr>
                        <a:t>Any meal exceeding the single meal limit</a:t>
                      </a:r>
                      <a:endParaRPr lang="en-GB" sz="1400" b="0" i="0" u="none" strike="noStrike" dirty="0">
                        <a:solidFill>
                          <a:srgbClr val="9C0006"/>
                        </a:solidFill>
                        <a:effectLst/>
                        <a:latin typeface="Arial Narrow" panose="020B0606020202030204" pitchFamily="34" charset="0"/>
                      </a:endParaRPr>
                    </a:p>
                  </a:txBody>
                  <a:tcPr marL="9525" marR="9525" marT="9525" marB="0" anchor="ctr"/>
                </a:tc>
              </a:tr>
              <a:tr h="324037">
                <a:tc>
                  <a:txBody>
                    <a:bodyPr/>
                    <a:lstStyle/>
                    <a:p>
                      <a:pPr algn="just" fontAlgn="ctr"/>
                      <a:r>
                        <a:rPr lang="en-GB" sz="1400" u="none" strike="noStrike" dirty="0">
                          <a:effectLst/>
                        </a:rPr>
                        <a:t>Hotel group reservations</a:t>
                      </a:r>
                      <a:endParaRPr lang="en-GB" sz="1400" b="0" i="0" u="none" strike="noStrike" dirty="0">
                        <a:solidFill>
                          <a:srgbClr val="9C0006"/>
                        </a:solidFill>
                        <a:effectLst/>
                        <a:latin typeface="Arial Narrow" panose="020B0606020202030204" pitchFamily="34" charset="0"/>
                      </a:endParaRPr>
                    </a:p>
                  </a:txBody>
                  <a:tcPr marL="9525" marR="9525" marT="9525" marB="0" anchor="ctr"/>
                </a:tc>
              </a:tr>
              <a:tr h="324037">
                <a:tc>
                  <a:txBody>
                    <a:bodyPr/>
                    <a:lstStyle/>
                    <a:p>
                      <a:pPr algn="just" fontAlgn="ctr"/>
                      <a:r>
                        <a:rPr lang="en-GB" sz="1400" u="none" strike="noStrike" dirty="0">
                          <a:effectLst/>
                        </a:rPr>
                        <a:t>Translation and editing costs</a:t>
                      </a:r>
                      <a:endParaRPr lang="en-GB" sz="1400" b="0" i="0" u="none" strike="noStrike" dirty="0">
                        <a:solidFill>
                          <a:srgbClr val="9C0006"/>
                        </a:solidFill>
                        <a:effectLst/>
                        <a:latin typeface="Arial Narrow" panose="020B0606020202030204" pitchFamily="34" charset="0"/>
                      </a:endParaRPr>
                    </a:p>
                  </a:txBody>
                  <a:tcPr marL="9525" marR="9525" marT="9525" marB="0" anchor="ctr"/>
                </a:tc>
              </a:tr>
              <a:tr h="648072">
                <a:tc>
                  <a:txBody>
                    <a:bodyPr/>
                    <a:lstStyle/>
                    <a:p>
                      <a:pPr algn="just" fontAlgn="ctr"/>
                      <a:r>
                        <a:rPr lang="en-GB" sz="1400" u="none" strike="noStrike" dirty="0">
                          <a:effectLst/>
                        </a:rPr>
                        <a:t>Transportation expenses without relevant scientific justification</a:t>
                      </a:r>
                      <a:endParaRPr lang="en-GB" sz="1400" b="0" i="0" u="none" strike="noStrike" dirty="0">
                        <a:solidFill>
                          <a:srgbClr val="9C0006"/>
                        </a:solidFill>
                        <a:effectLst/>
                        <a:latin typeface="Arial Narrow" panose="020B0606020202030204" pitchFamily="34" charset="0"/>
                      </a:endParaRPr>
                    </a:p>
                  </a:txBody>
                  <a:tcPr marL="9525" marR="9525" marT="9525" marB="0" anchor="ctr"/>
                </a:tc>
              </a:tr>
              <a:tr h="972108">
                <a:tc>
                  <a:txBody>
                    <a:bodyPr/>
                    <a:lstStyle/>
                    <a:p>
                      <a:pPr algn="just" fontAlgn="ctr"/>
                      <a:r>
                        <a:rPr lang="en-GB" sz="1400" u="none" strike="noStrike" dirty="0">
                          <a:effectLst/>
                        </a:rPr>
                        <a:t>Purchase of technical equipment and IT devices (e.g. Mobile phones, computers, printers…)</a:t>
                      </a:r>
                      <a:endParaRPr lang="en-GB" sz="1400" b="0" i="0" u="none" strike="noStrike" dirty="0">
                        <a:solidFill>
                          <a:srgbClr val="9C0006"/>
                        </a:solidFill>
                        <a:effectLst/>
                        <a:latin typeface="Arial Narrow" panose="020B0606020202030204" pitchFamily="34" charset="0"/>
                      </a:endParaRPr>
                    </a:p>
                  </a:txBody>
                  <a:tcPr marL="9525" marR="9525" marT="9525" marB="0" anchor="ctr"/>
                </a:tc>
              </a:tr>
              <a:tr h="648072">
                <a:tc>
                  <a:txBody>
                    <a:bodyPr/>
                    <a:lstStyle/>
                    <a:p>
                      <a:pPr algn="just" fontAlgn="ctr"/>
                      <a:r>
                        <a:rPr lang="en-GB" sz="1400" u="none" strike="noStrike" dirty="0">
                          <a:effectLst/>
                        </a:rPr>
                        <a:t>Any additional expenses not listed in the list of eligible expenses</a:t>
                      </a:r>
                      <a:endParaRPr lang="en-GB" sz="1400" b="0" i="0" u="none" strike="noStrike" dirty="0">
                        <a:solidFill>
                          <a:srgbClr val="9C0006"/>
                        </a:solidFill>
                        <a:effectLst/>
                        <a:latin typeface="Arial Narrow" panose="020B0606020202030204" pitchFamily="34" charset="0"/>
                      </a:endParaRPr>
                    </a:p>
                  </a:txBody>
                  <a:tcPr marL="9525" marR="9525" marT="9525" marB="0" anchor="ctr"/>
                </a:tc>
              </a:tr>
              <a:tr h="324037">
                <a:tc>
                  <a:txBody>
                    <a:bodyPr/>
                    <a:lstStyle/>
                    <a:p>
                      <a:pPr algn="just" fontAlgn="ctr"/>
                      <a:endParaRPr lang="en-GB" sz="1400" b="0" i="0" u="none" strike="noStrike" dirty="0">
                        <a:solidFill>
                          <a:srgbClr val="55575A"/>
                        </a:solidFill>
                        <a:effectLst/>
                        <a:latin typeface="Arial Narrow" panose="020B0606020202030204" pitchFamily="34" charset="0"/>
                      </a:endParaRPr>
                    </a:p>
                  </a:txBody>
                  <a:tcPr marL="9525" marR="9525" marT="9525" marB="0" anchor="ct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4203806463"/>
              </p:ext>
            </p:extLst>
          </p:nvPr>
        </p:nvGraphicFramePr>
        <p:xfrm>
          <a:off x="5169024" y="1196752"/>
          <a:ext cx="4242048" cy="4784880"/>
        </p:xfrm>
        <a:graphic>
          <a:graphicData uri="http://schemas.openxmlformats.org/drawingml/2006/table">
            <a:tbl>
              <a:tblPr>
                <a:tableStyleId>{5C22544A-7EE6-4342-B048-85BDC9FD1C3A}</a:tableStyleId>
              </a:tblPr>
              <a:tblGrid>
                <a:gridCol w="4242048"/>
              </a:tblGrid>
              <a:tr h="441480">
                <a:tc>
                  <a:txBody>
                    <a:bodyPr/>
                    <a:lstStyle/>
                    <a:p>
                      <a:pPr marL="0" indent="0" algn="ctr" defTabSz="457200" rtl="0" eaLnBrk="0" fontAlgn="ctr" latinLnBrk="0" hangingPunct="0">
                        <a:spcBef>
                          <a:spcPct val="20000"/>
                        </a:spcBef>
                        <a:buClr>
                          <a:srgbClr val="0000FF"/>
                        </a:buClr>
                        <a:buSzPct val="100000"/>
                        <a:buFont typeface="Arial"/>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2000" b="1" i="0" kern="1200" dirty="0">
                          <a:solidFill>
                            <a:schemeClr val="tx2"/>
                          </a:solidFill>
                          <a:effectLst/>
                          <a:latin typeface="Arial" charset="0"/>
                          <a:ea typeface="+mn-ea"/>
                          <a:cs typeface="+mn-cs"/>
                        </a:rPr>
                        <a:t>LOS eligible expenses </a:t>
                      </a:r>
                    </a:p>
                  </a:txBody>
                  <a:tcPr marL="9525" marR="9525" marT="9525" marB="0" anchor="ctr">
                    <a:solidFill>
                      <a:srgbClr val="9999FF">
                        <a:alpha val="23000"/>
                      </a:srgbClr>
                    </a:solidFill>
                  </a:tcPr>
                </a:tc>
              </a:tr>
              <a:tr h="210706">
                <a:tc>
                  <a:txBody>
                    <a:bodyPr/>
                    <a:lstStyle/>
                    <a:p>
                      <a:pPr marL="0" algn="just" defTabSz="457200" rtl="0" eaLnBrk="1" fontAlgn="ctr" latinLnBrk="0" hangingPunct="1"/>
                      <a:r>
                        <a:rPr lang="en-GB" sz="1400" u="none" strike="noStrike" kern="1200" dirty="0">
                          <a:solidFill>
                            <a:schemeClr val="dk1"/>
                          </a:solidFill>
                          <a:effectLst/>
                          <a:latin typeface="+mn-lt"/>
                          <a:ea typeface="+mn-ea"/>
                          <a:cs typeface="+mn-cs"/>
                        </a:rPr>
                        <a:t>Rental of room &amp; technical equipment;</a:t>
                      </a:r>
                    </a:p>
                  </a:txBody>
                  <a:tcPr marL="9525" marR="9525" marT="9525" marB="0" anchor="ctr">
                    <a:solidFill>
                      <a:srgbClr val="9999FF">
                        <a:alpha val="23000"/>
                      </a:srgbClr>
                    </a:solidFill>
                  </a:tcPr>
                </a:tc>
              </a:tr>
              <a:tr h="421412">
                <a:tc>
                  <a:txBody>
                    <a:bodyPr/>
                    <a:lstStyle/>
                    <a:p>
                      <a:pPr algn="just" fontAlgn="ctr"/>
                      <a:r>
                        <a:rPr lang="en-GB" sz="1400" u="none" strike="noStrike" dirty="0">
                          <a:effectLst/>
                        </a:rPr>
                        <a:t>Photocopying, printing of programmes, book of abstracts, proceedings, etc.;</a:t>
                      </a:r>
                      <a:endParaRPr lang="en-GB" sz="1400" b="0" i="0" u="none" strike="noStrike" dirty="0">
                        <a:solidFill>
                          <a:srgbClr val="55575A"/>
                        </a:solidFill>
                        <a:effectLst/>
                        <a:latin typeface="Arial Narrow" panose="020B0606020202030204" pitchFamily="34" charset="0"/>
                      </a:endParaRPr>
                    </a:p>
                  </a:txBody>
                  <a:tcPr marL="9525" marR="9525" marT="9525" marB="0" anchor="ctr">
                    <a:solidFill>
                      <a:srgbClr val="9999FF">
                        <a:alpha val="28000"/>
                      </a:srgbClr>
                    </a:solidFill>
                  </a:tcPr>
                </a:tc>
              </a:tr>
              <a:tr h="210706">
                <a:tc>
                  <a:txBody>
                    <a:bodyPr/>
                    <a:lstStyle/>
                    <a:p>
                      <a:pPr algn="just" fontAlgn="ctr"/>
                      <a:r>
                        <a:rPr lang="en-GB" sz="1400" u="none" strike="noStrike" dirty="0">
                          <a:effectLst/>
                        </a:rPr>
                        <a:t>Phone, fax, mailing for announcements;</a:t>
                      </a:r>
                      <a:endParaRPr lang="en-GB" sz="1400" b="0" i="0" u="none" strike="noStrike" dirty="0">
                        <a:solidFill>
                          <a:srgbClr val="55575A"/>
                        </a:solidFill>
                        <a:effectLst/>
                        <a:latin typeface="Arial Narrow" panose="020B0606020202030204" pitchFamily="34" charset="0"/>
                      </a:endParaRPr>
                    </a:p>
                  </a:txBody>
                  <a:tcPr marL="9525" marR="9525" marT="9525" marB="0" anchor="ctr">
                    <a:solidFill>
                      <a:srgbClr val="9999FF">
                        <a:alpha val="28000"/>
                      </a:srgbClr>
                    </a:solidFill>
                  </a:tcPr>
                </a:tc>
              </a:tr>
              <a:tr h="421412">
                <a:tc>
                  <a:txBody>
                    <a:bodyPr/>
                    <a:lstStyle/>
                    <a:p>
                      <a:pPr algn="just" fontAlgn="ctr"/>
                      <a:r>
                        <a:rPr lang="en-GB" sz="1400" u="none" strike="noStrike" dirty="0">
                          <a:effectLst/>
                        </a:rPr>
                        <a:t>Support of administrative cost - up to a maximum 15% of the total LOS amount claimed;</a:t>
                      </a:r>
                      <a:endParaRPr lang="en-GB" sz="1400" b="0" i="0" u="none" strike="noStrike" dirty="0">
                        <a:solidFill>
                          <a:srgbClr val="55575A"/>
                        </a:solidFill>
                        <a:effectLst/>
                        <a:latin typeface="Arial Narrow" panose="020B0606020202030204" pitchFamily="34" charset="0"/>
                      </a:endParaRPr>
                    </a:p>
                  </a:txBody>
                  <a:tcPr marL="9525" marR="9525" marT="9525" marB="0" anchor="ctr">
                    <a:solidFill>
                      <a:srgbClr val="9999FF">
                        <a:alpha val="28000"/>
                      </a:srgbClr>
                    </a:solidFill>
                  </a:tcPr>
                </a:tc>
              </a:tr>
              <a:tr h="421412">
                <a:tc>
                  <a:txBody>
                    <a:bodyPr/>
                    <a:lstStyle/>
                    <a:p>
                      <a:pPr algn="just" fontAlgn="ctr"/>
                      <a:r>
                        <a:rPr lang="en-GB" sz="1400" u="none" strike="noStrike" dirty="0">
                          <a:effectLst/>
                        </a:rPr>
                        <a:t>Field trips if relevant to the topic of the meeting and scientifically justified;</a:t>
                      </a:r>
                      <a:endParaRPr lang="en-GB" sz="1400" b="0" i="0" u="none" strike="noStrike" dirty="0">
                        <a:solidFill>
                          <a:srgbClr val="55575A"/>
                        </a:solidFill>
                        <a:effectLst/>
                        <a:latin typeface="Arial Narrow" panose="020B0606020202030204" pitchFamily="34" charset="0"/>
                      </a:endParaRPr>
                    </a:p>
                  </a:txBody>
                  <a:tcPr marL="9525" marR="9525" marT="9525" marB="0" anchor="ctr">
                    <a:solidFill>
                      <a:srgbClr val="9999FF">
                        <a:alpha val="28000"/>
                      </a:srgbClr>
                    </a:solidFill>
                  </a:tcPr>
                </a:tc>
              </a:tr>
              <a:tr h="780616">
                <a:tc>
                  <a:txBody>
                    <a:bodyPr/>
                    <a:lstStyle/>
                    <a:p>
                      <a:pPr algn="just" fontAlgn="ctr"/>
                      <a:r>
                        <a:rPr lang="en-GB" sz="1400" u="none" strike="noStrike" dirty="0">
                          <a:effectLst/>
                        </a:rPr>
                        <a:t>Coffee breaks and light refreshments including light lunches (such as sandwiches), which will have to be deducted from the daily allowance of the reimbursed participants;</a:t>
                      </a:r>
                      <a:endParaRPr lang="en-GB" sz="1400" b="0" i="0" u="none" strike="noStrike" dirty="0">
                        <a:solidFill>
                          <a:srgbClr val="55575A"/>
                        </a:solidFill>
                        <a:effectLst/>
                        <a:latin typeface="Arial Narrow" panose="020B0606020202030204" pitchFamily="34" charset="0"/>
                      </a:endParaRPr>
                    </a:p>
                  </a:txBody>
                  <a:tcPr marL="9525" marR="9525" marT="9525" marB="0" anchor="ctr">
                    <a:solidFill>
                      <a:srgbClr val="9999FF">
                        <a:alpha val="28000"/>
                      </a:srgbClr>
                    </a:solidFill>
                  </a:tcPr>
                </a:tc>
              </a:tr>
              <a:tr h="632118">
                <a:tc>
                  <a:txBody>
                    <a:bodyPr/>
                    <a:lstStyle/>
                    <a:p>
                      <a:pPr algn="just" fontAlgn="ctr"/>
                      <a:r>
                        <a:rPr lang="en-GB" sz="1400" u="none" strike="noStrike" dirty="0">
                          <a:effectLst/>
                        </a:rPr>
                        <a:t>One single networking meal (lunch or dinner) for the entire meeting duration, which will have to be deducted from the daily allowance of the reimbursed participants;</a:t>
                      </a:r>
                      <a:endParaRPr lang="en-GB" sz="1400" b="0" i="0" u="none" strike="noStrike" dirty="0">
                        <a:solidFill>
                          <a:srgbClr val="55575A"/>
                        </a:solidFill>
                        <a:effectLst/>
                        <a:latin typeface="Arial Narrow" panose="020B0606020202030204" pitchFamily="34" charset="0"/>
                      </a:endParaRPr>
                    </a:p>
                  </a:txBody>
                  <a:tcPr marL="9525" marR="9525" marT="9525" marB="0" anchor="ctr">
                    <a:solidFill>
                      <a:srgbClr val="9999FF">
                        <a:alpha val="28000"/>
                      </a:srgbClr>
                    </a:solidFill>
                  </a:tcPr>
                </a:tc>
              </a:tr>
              <a:tr h="780616">
                <a:tc>
                  <a:txBody>
                    <a:bodyPr/>
                    <a:lstStyle/>
                    <a:p>
                      <a:pPr algn="just" fontAlgn="ctr"/>
                      <a:r>
                        <a:rPr lang="en-GB" sz="1400" u="none" strike="noStrike" dirty="0">
                          <a:effectLst/>
                        </a:rPr>
                        <a:t>Consumables purchased for Training Schools such as laboratory materials, rental of scientific equipment. The quantity purchased shall be coherent with the number of participants.  </a:t>
                      </a:r>
                      <a:endParaRPr lang="en-GB" sz="1400" b="0" i="0" u="none" strike="noStrike" dirty="0">
                        <a:solidFill>
                          <a:srgbClr val="55575A"/>
                        </a:solidFill>
                        <a:effectLst/>
                        <a:latin typeface="Arial Narrow" panose="020B0606020202030204" pitchFamily="34" charset="0"/>
                      </a:endParaRPr>
                    </a:p>
                  </a:txBody>
                  <a:tcPr marL="9525" marR="9525" marT="9525" marB="0" anchor="ctr">
                    <a:solidFill>
                      <a:srgbClr val="9999FF">
                        <a:alpha val="28000"/>
                      </a:srgbClr>
                    </a:solidFill>
                  </a:tcPr>
                </a:tc>
              </a:tr>
            </a:tbl>
          </a:graphicData>
        </a:graphic>
      </p:graphicFrame>
    </p:spTree>
    <p:extLst>
      <p:ext uri="{BB962C8B-B14F-4D97-AF65-F5344CB8AC3E}">
        <p14:creationId xmlns:p14="http://schemas.microsoft.com/office/powerpoint/2010/main" val="25317613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256747" y="2723430"/>
            <a:ext cx="7651970" cy="849586"/>
          </a:xfrm>
        </p:spPr>
        <p:txBody>
          <a:bodyPr/>
          <a:lstStyle/>
          <a:p>
            <a:pPr algn="ctr"/>
            <a:r>
              <a:rPr lang="en-GB" sz="4000" dirty="0">
                <a:solidFill>
                  <a:schemeClr val="accent1"/>
                </a:solidFill>
                <a:ea typeface="Cambria" panose="02040503050406030204" pitchFamily="18" charset="0"/>
                <a:cs typeface="Arial" panose="020B0604020202020204" pitchFamily="34" charset="0"/>
              </a:rPr>
              <a:t>COST </a:t>
            </a:r>
            <a:r>
              <a:rPr lang="en-GB" sz="4000" dirty="0" smtClean="0">
                <a:solidFill>
                  <a:schemeClr val="accent1"/>
                </a:solidFill>
                <a:ea typeface="Cambria" panose="02040503050406030204" pitchFamily="18" charset="0"/>
                <a:cs typeface="Arial" panose="020B0604020202020204" pitchFamily="34" charset="0"/>
              </a:rPr>
              <a:t>Grant System</a:t>
            </a:r>
            <a:endParaRPr lang="en-GB" sz="4000" dirty="0">
              <a:solidFill>
                <a:schemeClr val="accent1"/>
              </a:solidFill>
              <a:ea typeface="Cambria" panose="02040503050406030204" pitchFamily="18" charset="0"/>
              <a:cs typeface="Arial" panose="020B0604020202020204" pitchFamily="34" charset="0"/>
            </a:endParaRPr>
          </a:p>
          <a:p>
            <a:pPr algn="ctr"/>
            <a:endParaRPr lang="en-US" dirty="0"/>
          </a:p>
        </p:txBody>
      </p:sp>
      <p:sp>
        <p:nvSpPr>
          <p:cNvPr id="4" name="Slide Number Placeholder 3"/>
          <p:cNvSpPr>
            <a:spLocks noGrp="1"/>
          </p:cNvSpPr>
          <p:nvPr>
            <p:ph type="sldNum" sz="quarter" idx="15"/>
          </p:nvPr>
        </p:nvSpPr>
        <p:spPr/>
        <p:txBody>
          <a:bodyPr/>
          <a:lstStyle/>
          <a:p>
            <a:pPr>
              <a:defRPr/>
            </a:pPr>
            <a:fld id="{9CFDB9C4-2F06-425C-BF3E-A800517C83A6}" type="slidenum">
              <a:rPr lang="de-DE" smtClean="0"/>
              <a:pPr>
                <a:defRPr/>
              </a:pPr>
              <a:t>29</a:t>
            </a:fld>
            <a:endParaRPr lang="de-DE"/>
          </a:p>
        </p:txBody>
      </p:sp>
    </p:spTree>
    <p:extLst>
      <p:ext uri="{BB962C8B-B14F-4D97-AF65-F5344CB8AC3E}">
        <p14:creationId xmlns:p14="http://schemas.microsoft.com/office/powerpoint/2010/main" val="2696847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568624" y="286004"/>
            <a:ext cx="7651970" cy="849586"/>
          </a:xfrm>
        </p:spPr>
        <p:txBody>
          <a:bodyPr/>
          <a:lstStyle/>
          <a:p>
            <a:r>
              <a:rPr lang="en-GB" sz="3600" dirty="0"/>
              <a:t>COST Funding Rules</a:t>
            </a:r>
            <a:r>
              <a:rPr lang="en-GB" dirty="0" smtClean="0">
                <a:solidFill>
                  <a:schemeClr val="tx2"/>
                </a:solidFill>
              </a:rPr>
              <a:t>	</a:t>
            </a:r>
            <a:endParaRPr lang="en-GB" dirty="0">
              <a:solidFill>
                <a:schemeClr val="tx2"/>
              </a:solidFill>
            </a:endParaRPr>
          </a:p>
        </p:txBody>
      </p:sp>
      <p:sp>
        <p:nvSpPr>
          <p:cNvPr id="3" name="Text Placeholder 2"/>
          <p:cNvSpPr>
            <a:spLocks noGrp="1"/>
          </p:cNvSpPr>
          <p:nvPr>
            <p:ph type="body" sz="quarter" idx="14"/>
          </p:nvPr>
        </p:nvSpPr>
        <p:spPr>
          <a:xfrm>
            <a:off x="128464" y="1052736"/>
            <a:ext cx="9577064" cy="5141188"/>
          </a:xfrm>
        </p:spPr>
        <p:txBody>
          <a:bodyPr/>
          <a:lstStyle/>
          <a:p>
            <a:pPr marL="0" indent="0">
              <a:buNone/>
            </a:pPr>
            <a:r>
              <a:rPr lang="en-GB" sz="2000" b="1" dirty="0">
                <a:solidFill>
                  <a:schemeClr val="bg2"/>
                </a:solidFill>
              </a:rPr>
              <a:t>Important </a:t>
            </a:r>
            <a:r>
              <a:rPr lang="en-GB" sz="2000" b="1" dirty="0" smtClean="0">
                <a:solidFill>
                  <a:schemeClr val="bg2"/>
                </a:solidFill>
              </a:rPr>
              <a:t>links</a:t>
            </a:r>
          </a:p>
          <a:p>
            <a:pPr marL="0" indent="0">
              <a:buNone/>
            </a:pPr>
            <a:endParaRPr lang="en-GB" sz="1400" b="1" dirty="0" smtClean="0">
              <a:solidFill>
                <a:srgbClr val="962067"/>
              </a:solidFill>
              <a:latin typeface="Arial Body"/>
            </a:endParaRPr>
          </a:p>
          <a:p>
            <a:pPr marL="0" indent="0">
              <a:buNone/>
            </a:pPr>
            <a:r>
              <a:rPr lang="en-GB" sz="1300" b="1" dirty="0" smtClean="0">
                <a:solidFill>
                  <a:srgbClr val="962067"/>
                </a:solidFill>
                <a:latin typeface="Arial Body"/>
              </a:rPr>
              <a:t>COST </a:t>
            </a:r>
            <a:r>
              <a:rPr lang="en-GB" sz="1300" b="1" dirty="0">
                <a:solidFill>
                  <a:srgbClr val="962067"/>
                </a:solidFill>
                <a:latin typeface="Arial Body"/>
              </a:rPr>
              <a:t>Association </a:t>
            </a:r>
            <a:r>
              <a:rPr lang="en-GB" sz="1300" b="1" dirty="0" smtClean="0">
                <a:solidFill>
                  <a:srgbClr val="962067"/>
                </a:solidFill>
                <a:latin typeface="Arial Body"/>
              </a:rPr>
              <a:t>Vademecum </a:t>
            </a:r>
            <a:r>
              <a:rPr lang="en-GB" altLang="ja-JP" sz="1300" b="1" dirty="0" smtClean="0">
                <a:solidFill>
                  <a:srgbClr val="962067"/>
                </a:solidFill>
                <a:latin typeface="Arial Body"/>
              </a:rPr>
              <a:t>Part 1: COST Action </a:t>
            </a:r>
          </a:p>
          <a:p>
            <a:pPr marL="0" indent="0">
              <a:buNone/>
            </a:pPr>
            <a:r>
              <a:rPr lang="en-GB" sz="1800" b="1" dirty="0" smtClean="0">
                <a:solidFill>
                  <a:srgbClr val="962067"/>
                </a:solidFill>
                <a:latin typeface="Arial Body"/>
                <a:hlinkClick r:id="rId2"/>
              </a:rPr>
              <a:t>http</a:t>
            </a:r>
            <a:r>
              <a:rPr lang="en-GB" sz="1800" b="1" dirty="0">
                <a:solidFill>
                  <a:srgbClr val="962067"/>
                </a:solidFill>
                <a:latin typeface="Arial Body"/>
                <a:hlinkClick r:id="rId2"/>
              </a:rPr>
              <a:t>://</a:t>
            </a:r>
            <a:r>
              <a:rPr lang="en-GB" sz="1800" b="1" dirty="0" smtClean="0">
                <a:solidFill>
                  <a:srgbClr val="962067"/>
                </a:solidFill>
                <a:latin typeface="Arial Body"/>
                <a:hlinkClick r:id="rId2"/>
              </a:rPr>
              <a:t>www.cost.eu/participate/networking</a:t>
            </a:r>
            <a:endParaRPr lang="en-GB" sz="1800" dirty="0" smtClean="0">
              <a:latin typeface="Arial Body"/>
            </a:endParaRPr>
          </a:p>
          <a:p>
            <a:pPr marL="0" indent="0">
              <a:buNone/>
            </a:pPr>
            <a:endParaRPr lang="en-GB" sz="1800" b="1" dirty="0" smtClean="0">
              <a:solidFill>
                <a:schemeClr val="bg2"/>
              </a:solidFill>
              <a:latin typeface="Arial Body"/>
            </a:endParaRPr>
          </a:p>
          <a:p>
            <a:pPr marL="0" indent="0">
              <a:buNone/>
            </a:pPr>
            <a:r>
              <a:rPr lang="en-GB" sz="1800" b="1" dirty="0" smtClean="0">
                <a:solidFill>
                  <a:schemeClr val="bg2"/>
                </a:solidFill>
                <a:latin typeface="Arial Body"/>
              </a:rPr>
              <a:t>COST Website</a:t>
            </a:r>
          </a:p>
          <a:p>
            <a:pPr marL="0" indent="0">
              <a:buNone/>
            </a:pPr>
            <a:r>
              <a:rPr lang="en-GB" sz="1800" b="1" dirty="0">
                <a:solidFill>
                  <a:srgbClr val="962067"/>
                </a:solidFill>
                <a:latin typeface="Arial Body"/>
                <a:hlinkClick r:id="rId3"/>
              </a:rPr>
              <a:t>http://www.cost.eu</a:t>
            </a:r>
            <a:r>
              <a:rPr lang="en-GB" sz="1800" b="1" dirty="0" smtClean="0">
                <a:solidFill>
                  <a:srgbClr val="962067"/>
                </a:solidFill>
                <a:latin typeface="Arial Body"/>
                <a:hlinkClick r:id="rId3"/>
              </a:rPr>
              <a:t>/</a:t>
            </a:r>
            <a:endParaRPr lang="en-GB" sz="1800" b="1" dirty="0" smtClean="0">
              <a:solidFill>
                <a:srgbClr val="962067"/>
              </a:solidFill>
              <a:latin typeface="Arial Body"/>
            </a:endParaRPr>
          </a:p>
          <a:p>
            <a:pPr marL="0" indent="0">
              <a:buNone/>
            </a:pPr>
            <a:endParaRPr lang="en-GB" sz="1800" b="1" dirty="0" smtClean="0">
              <a:solidFill>
                <a:schemeClr val="bg2"/>
              </a:solidFill>
              <a:latin typeface="Arial Body"/>
            </a:endParaRPr>
          </a:p>
          <a:p>
            <a:pPr marL="0" indent="0">
              <a:buNone/>
            </a:pPr>
            <a:r>
              <a:rPr lang="en-GB" sz="1800" b="1" dirty="0" smtClean="0">
                <a:solidFill>
                  <a:schemeClr val="bg2"/>
                </a:solidFill>
                <a:latin typeface="Arial Body"/>
              </a:rPr>
              <a:t>e-COST</a:t>
            </a:r>
            <a:endParaRPr lang="en-GB" sz="1800" b="1" dirty="0">
              <a:solidFill>
                <a:schemeClr val="bg2"/>
              </a:solidFill>
              <a:latin typeface="Arial Body"/>
            </a:endParaRPr>
          </a:p>
          <a:p>
            <a:pPr marL="0" indent="0">
              <a:buNone/>
            </a:pPr>
            <a:r>
              <a:rPr lang="en-GB" sz="1800" b="1" dirty="0" smtClean="0">
                <a:solidFill>
                  <a:srgbClr val="56585B"/>
                </a:solidFill>
                <a:latin typeface="Arial Body"/>
                <a:cs typeface="Calibri"/>
                <a:hlinkClick r:id="rId4"/>
              </a:rPr>
              <a:t>https</a:t>
            </a:r>
            <a:r>
              <a:rPr lang="en-GB" sz="1800" b="1" dirty="0">
                <a:solidFill>
                  <a:srgbClr val="56585B"/>
                </a:solidFill>
                <a:latin typeface="Arial Body"/>
                <a:cs typeface="Calibri"/>
                <a:hlinkClick r:id="rId4"/>
              </a:rPr>
              <a:t>://e-services.cost.eu/</a:t>
            </a:r>
            <a:endParaRPr lang="en-GB" sz="1800" b="1" dirty="0">
              <a:solidFill>
                <a:srgbClr val="56585B"/>
              </a:solidFill>
              <a:latin typeface="Arial Body"/>
              <a:cs typeface="Calibri"/>
            </a:endParaRPr>
          </a:p>
          <a:p>
            <a:pPr marL="0" indent="0">
              <a:buNone/>
            </a:pPr>
            <a:endParaRPr lang="en-GB" sz="1800" b="1" dirty="0" smtClean="0">
              <a:solidFill>
                <a:schemeClr val="bg2"/>
              </a:solidFill>
              <a:latin typeface="Arial Body"/>
            </a:endParaRPr>
          </a:p>
          <a:p>
            <a:pPr marL="0" indent="0">
              <a:buNone/>
            </a:pPr>
            <a:r>
              <a:rPr lang="en-GB" sz="1800" b="1" dirty="0" smtClean="0">
                <a:solidFill>
                  <a:schemeClr val="bg2"/>
                </a:solidFill>
                <a:latin typeface="Arial Body"/>
              </a:rPr>
              <a:t>STSM </a:t>
            </a:r>
            <a:r>
              <a:rPr lang="en-GB" sz="1800" b="1" dirty="0">
                <a:solidFill>
                  <a:schemeClr val="bg2"/>
                </a:solidFill>
                <a:latin typeface="Arial Body"/>
              </a:rPr>
              <a:t>On-line application</a:t>
            </a:r>
          </a:p>
          <a:p>
            <a:pPr marL="0" indent="0">
              <a:buNone/>
            </a:pPr>
            <a:r>
              <a:rPr lang="en-GB" sz="1800" dirty="0">
                <a:latin typeface="Arial Body"/>
                <a:hlinkClick r:id="rId5"/>
              </a:rPr>
              <a:t>https://</a:t>
            </a:r>
            <a:r>
              <a:rPr lang="en-GB" sz="1800" dirty="0" smtClean="0">
                <a:latin typeface="Arial Body"/>
                <a:hlinkClick r:id="rId5"/>
              </a:rPr>
              <a:t>e-services.cost.eu/stsm</a:t>
            </a:r>
            <a:endParaRPr lang="en-GB" sz="1800" dirty="0" smtClean="0">
              <a:latin typeface="Arial Body"/>
            </a:endParaRPr>
          </a:p>
          <a:p>
            <a:pPr marL="0" indent="0">
              <a:buNone/>
            </a:pPr>
            <a:endParaRPr lang="en-GB" sz="1800" dirty="0">
              <a:latin typeface="Arial Body"/>
            </a:endParaRPr>
          </a:p>
          <a:p>
            <a:pPr marL="0" indent="0">
              <a:lnSpc>
                <a:spcPct val="90000"/>
              </a:lnSpc>
              <a:buNone/>
            </a:pPr>
            <a:r>
              <a:rPr lang="en-US" altLang="en-US" sz="1800" b="1" dirty="0">
                <a:solidFill>
                  <a:schemeClr val="bg2"/>
                </a:solidFill>
                <a:latin typeface="Arial Body"/>
              </a:rPr>
              <a:t>Action Website:</a:t>
            </a:r>
          </a:p>
          <a:p>
            <a:pPr>
              <a:lnSpc>
                <a:spcPct val="90000"/>
              </a:lnSpc>
            </a:pPr>
            <a:r>
              <a:rPr lang="en-US" altLang="en-US" sz="1800" u="sng" dirty="0">
                <a:solidFill>
                  <a:schemeClr val="accent1"/>
                </a:solidFill>
                <a:cs typeface="Arial" panose="020B0604020202020204" pitchFamily="34" charset="0"/>
              </a:rPr>
              <a:t>http://www.cost.eu/domains_actions/isch/Actions/IS1308?management </a:t>
            </a:r>
            <a:endParaRPr lang="en-GB" sz="1800" b="1" dirty="0">
              <a:solidFill>
                <a:schemeClr val="bg2"/>
              </a:solidFill>
              <a:latin typeface="Arial Body"/>
            </a:endParaRPr>
          </a:p>
          <a:p>
            <a:pPr marL="0" indent="0">
              <a:buNone/>
            </a:pPr>
            <a:endParaRPr lang="en-GB" sz="1800" dirty="0" smtClean="0">
              <a:latin typeface="Arial Body"/>
            </a:endParaRPr>
          </a:p>
          <a:p>
            <a:pPr marL="0" indent="0">
              <a:buNone/>
            </a:pPr>
            <a:endParaRPr lang="en-GB" sz="1800" dirty="0"/>
          </a:p>
          <a:p>
            <a:pPr marL="0" indent="0">
              <a:buNone/>
            </a:pPr>
            <a:endParaRPr lang="en-GB" sz="2200" dirty="0"/>
          </a:p>
        </p:txBody>
      </p:sp>
      <p:sp>
        <p:nvSpPr>
          <p:cNvPr id="4" name="Slide Number Placeholder 3"/>
          <p:cNvSpPr>
            <a:spLocks noGrp="1"/>
          </p:cNvSpPr>
          <p:nvPr>
            <p:ph type="sldNum" sz="quarter" idx="15"/>
          </p:nvPr>
        </p:nvSpPr>
        <p:spPr/>
        <p:txBody>
          <a:bodyPr/>
          <a:lstStyle/>
          <a:p>
            <a:pPr>
              <a:defRPr/>
            </a:pPr>
            <a:fld id="{9CFDB9C4-2F06-425C-BF3E-A800517C83A6}" type="slidenum">
              <a:rPr lang="de-DE" smtClean="0"/>
              <a:pPr>
                <a:defRPr/>
              </a:pPr>
              <a:t>3</a:t>
            </a:fld>
            <a:endParaRPr lang="de-DE" dirty="0"/>
          </a:p>
        </p:txBody>
      </p:sp>
      <p:pic>
        <p:nvPicPr>
          <p:cNvPr id="6" name="Picture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518076" y="1273274"/>
            <a:ext cx="2971428" cy="417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38682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22041" fontAlgn="auto">
              <a:spcBef>
                <a:spcPts val="0"/>
              </a:spcBef>
              <a:spcAft>
                <a:spcPts val="0"/>
              </a:spcAft>
            </a:pPr>
            <a:fld id="{464A07AF-66D7-C348-9F8E-91228B109437}" type="slidenum">
              <a:rPr lang="de-DE" b="0" smtClean="0">
                <a:solidFill>
                  <a:prstClr val="black">
                    <a:tint val="75000"/>
                  </a:prstClr>
                </a:solidFill>
                <a:effectLst/>
                <a:latin typeface="Arial"/>
              </a:rPr>
              <a:pPr defTabSz="422041" fontAlgn="auto">
                <a:spcBef>
                  <a:spcPts val="0"/>
                </a:spcBef>
                <a:spcAft>
                  <a:spcPts val="0"/>
                </a:spcAft>
              </a:pPr>
              <a:t>30</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568624" y="188640"/>
            <a:ext cx="7651970" cy="849586"/>
          </a:xfrm>
        </p:spPr>
        <p:txBody>
          <a:bodyPr/>
          <a:lstStyle/>
          <a:p>
            <a:r>
              <a:rPr lang="en-GB" dirty="0" smtClean="0"/>
              <a:t>COST Grant System </a:t>
            </a:r>
            <a:endParaRPr lang="en-US" dirty="0"/>
          </a:p>
        </p:txBody>
      </p:sp>
      <p:sp>
        <p:nvSpPr>
          <p:cNvPr id="4" name="Text Placeholder 3"/>
          <p:cNvSpPr>
            <a:spLocks noGrp="1"/>
          </p:cNvSpPr>
          <p:nvPr>
            <p:ph type="body" sz="quarter" idx="14"/>
          </p:nvPr>
        </p:nvSpPr>
        <p:spPr>
          <a:xfrm>
            <a:off x="1424608" y="1556792"/>
            <a:ext cx="7063357" cy="4104456"/>
          </a:xfrm>
        </p:spPr>
        <p:txBody>
          <a:bodyPr/>
          <a:lstStyle/>
          <a:p>
            <a:pPr>
              <a:spcBef>
                <a:spcPct val="30000"/>
              </a:spcBef>
              <a:buClr>
                <a:srgbClr val="FF6600"/>
              </a:buClr>
              <a:buFont typeface="Wingdings" pitchFamily="2" charset="2"/>
              <a:buChar char="§"/>
            </a:pPr>
            <a:r>
              <a:rPr lang="en-GB" sz="3200" dirty="0"/>
              <a:t>Assumptions</a:t>
            </a:r>
          </a:p>
          <a:p>
            <a:pPr>
              <a:spcBef>
                <a:spcPct val="30000"/>
              </a:spcBef>
              <a:buClr>
                <a:srgbClr val="FF6600"/>
              </a:buClr>
              <a:buFont typeface="Wingdings" pitchFamily="2" charset="2"/>
              <a:buChar char="§"/>
            </a:pPr>
            <a:r>
              <a:rPr lang="en-GB" sz="3200" dirty="0"/>
              <a:t>The Grant holder </a:t>
            </a:r>
          </a:p>
          <a:p>
            <a:pPr>
              <a:spcBef>
                <a:spcPct val="30000"/>
              </a:spcBef>
              <a:buClr>
                <a:srgbClr val="FF6600"/>
              </a:buClr>
              <a:buFont typeface="Wingdings" pitchFamily="2" charset="2"/>
              <a:buChar char="§"/>
            </a:pPr>
            <a:r>
              <a:rPr lang="en-GB" sz="3200" dirty="0"/>
              <a:t>Procedures &amp; payments</a:t>
            </a:r>
          </a:p>
          <a:p>
            <a:pPr>
              <a:spcBef>
                <a:spcPct val="30000"/>
              </a:spcBef>
              <a:buClr>
                <a:srgbClr val="FF6600"/>
              </a:buClr>
              <a:buFont typeface="Wingdings" pitchFamily="2" charset="2"/>
              <a:buChar char="§"/>
            </a:pPr>
            <a:r>
              <a:rPr lang="en-GB" sz="3200" dirty="0"/>
              <a:t>Financial Reporting</a:t>
            </a:r>
          </a:p>
          <a:p>
            <a:pPr>
              <a:spcBef>
                <a:spcPct val="30000"/>
              </a:spcBef>
              <a:buClr>
                <a:srgbClr val="FF6600"/>
              </a:buClr>
              <a:buFont typeface="Wingdings" pitchFamily="2" charset="2"/>
              <a:buChar char="§"/>
            </a:pPr>
            <a:r>
              <a:rPr lang="en-GB" sz="3200" dirty="0"/>
              <a:t>Grant management tool – e-COST</a:t>
            </a:r>
          </a:p>
          <a:p>
            <a:pPr>
              <a:spcBef>
                <a:spcPct val="30000"/>
              </a:spcBef>
              <a:buClr>
                <a:srgbClr val="FF6600"/>
              </a:buClr>
              <a:buFont typeface="Wingdings" pitchFamily="2" charset="2"/>
              <a:buChar char="§"/>
            </a:pPr>
            <a:r>
              <a:rPr lang="en-US" sz="3200" dirty="0"/>
              <a:t>COST Grant </a:t>
            </a:r>
            <a:r>
              <a:rPr lang="en-US" sz="3200" dirty="0" err="1"/>
              <a:t>workplan</a:t>
            </a:r>
            <a:endParaRPr lang="en-US" sz="3200" dirty="0"/>
          </a:p>
          <a:p>
            <a:endParaRPr lang="en-US" sz="3200" dirty="0"/>
          </a:p>
        </p:txBody>
      </p:sp>
    </p:spTree>
    <p:extLst>
      <p:ext uri="{BB962C8B-B14F-4D97-AF65-F5344CB8AC3E}">
        <p14:creationId xmlns:p14="http://schemas.microsoft.com/office/powerpoint/2010/main" val="22756841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1424608" y="260648"/>
            <a:ext cx="7671073" cy="504056"/>
          </a:xfrm>
          <a:prstGeom prst="rect">
            <a:avLst/>
          </a:prstGeom>
        </p:spPr>
        <p:txBody>
          <a:bodyPr vert="horz"/>
          <a:lstStyle/>
          <a:p>
            <a:pPr algn="l" defTabSz="457200">
              <a:spcBef>
                <a:spcPct val="20000"/>
              </a:spcBef>
              <a:buFont typeface="Arial"/>
              <a:buNone/>
            </a:pPr>
            <a:r>
              <a:rPr lang="en-US" dirty="0">
                <a:solidFill>
                  <a:schemeClr val="accent2"/>
                </a:solidFill>
                <a:effectLst/>
                <a:latin typeface="+mn-lt"/>
              </a:rPr>
              <a:t>COST Grant System (CGS) - Assumptions</a:t>
            </a:r>
          </a:p>
        </p:txBody>
      </p:sp>
      <p:sp>
        <p:nvSpPr>
          <p:cNvPr id="5124" name="Rectangle 3"/>
          <p:cNvSpPr>
            <a:spLocks noChangeArrowheads="1"/>
          </p:cNvSpPr>
          <p:nvPr/>
        </p:nvSpPr>
        <p:spPr bwMode="auto">
          <a:xfrm>
            <a:off x="704528" y="836712"/>
            <a:ext cx="8640960" cy="51125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defTabSz="957263"/>
            <a:endParaRPr lang="en-GB" sz="400" b="1" dirty="0" smtClean="0">
              <a:solidFill>
                <a:schemeClr val="bg2"/>
              </a:solidFill>
            </a:endParaRPr>
          </a:p>
          <a:p>
            <a:pPr algn="just" defTabSz="957263"/>
            <a:r>
              <a:rPr lang="en-GB" sz="2200" b="0" dirty="0" smtClean="0">
                <a:solidFill>
                  <a:schemeClr val="accent2"/>
                </a:solidFill>
                <a:effectLst/>
              </a:rPr>
              <a:t>COST Actions are administered under the framework of the COST Grant system (CGS) driven by the following principles</a:t>
            </a:r>
            <a:r>
              <a:rPr lang="en-GB" sz="2200" b="0" dirty="0" smtClean="0">
                <a:solidFill>
                  <a:schemeClr val="tx2"/>
                </a:solidFill>
                <a:effectLst/>
              </a:rPr>
              <a:t>:</a:t>
            </a:r>
          </a:p>
          <a:p>
            <a:pPr algn="just" defTabSz="957263"/>
            <a:endParaRPr lang="en-GB" sz="800" dirty="0" smtClean="0">
              <a:solidFill>
                <a:schemeClr val="tx2"/>
              </a:solidFill>
              <a:effectLst/>
            </a:endParaRPr>
          </a:p>
          <a:p>
            <a:pPr marL="342900" indent="-342900" algn="l" defTabSz="457200">
              <a:spcBef>
                <a:spcPct val="30000"/>
              </a:spcBef>
              <a:buClr>
                <a:srgbClr val="FF6600"/>
              </a:buClr>
              <a:buFont typeface="Wingdings" pitchFamily="2" charset="2"/>
              <a:buChar char="§"/>
            </a:pPr>
            <a:r>
              <a:rPr lang="en-GB" sz="2215" b="0" dirty="0">
                <a:solidFill>
                  <a:schemeClr val="accent2"/>
                </a:solidFill>
                <a:effectLst/>
                <a:latin typeface="+mn-lt"/>
              </a:rPr>
              <a:t>The </a:t>
            </a:r>
            <a:r>
              <a:rPr lang="en-GB" sz="2215" dirty="0">
                <a:solidFill>
                  <a:schemeClr val="accent2"/>
                </a:solidFill>
                <a:effectLst/>
                <a:latin typeface="+mn-lt"/>
              </a:rPr>
              <a:t>Action Grant </a:t>
            </a:r>
            <a:r>
              <a:rPr lang="en-GB" sz="2215" dirty="0" smtClean="0">
                <a:solidFill>
                  <a:schemeClr val="accent2"/>
                </a:solidFill>
                <a:effectLst/>
                <a:latin typeface="+mn-lt"/>
              </a:rPr>
              <a:t>Agreement</a:t>
            </a:r>
            <a:r>
              <a:rPr lang="en-GB" sz="2215" b="0" dirty="0" smtClean="0">
                <a:solidFill>
                  <a:schemeClr val="accent2"/>
                </a:solidFill>
                <a:effectLst/>
                <a:latin typeface="+mn-lt"/>
              </a:rPr>
              <a:t> </a:t>
            </a:r>
            <a:r>
              <a:rPr lang="en-GB" sz="2215" b="0" dirty="0">
                <a:solidFill>
                  <a:schemeClr val="accent2"/>
                </a:solidFill>
                <a:effectLst/>
                <a:latin typeface="+mn-lt"/>
              </a:rPr>
              <a:t>between COST and the Grant Holder determines the obligations of the Grant Holder to COST</a:t>
            </a:r>
          </a:p>
          <a:p>
            <a:pPr marL="342900" indent="-342900" algn="l" defTabSz="457200">
              <a:spcBef>
                <a:spcPct val="30000"/>
              </a:spcBef>
              <a:buClr>
                <a:srgbClr val="FF6600"/>
              </a:buClr>
              <a:buFont typeface="Wingdings" pitchFamily="2" charset="2"/>
              <a:buChar char="§"/>
            </a:pPr>
            <a:r>
              <a:rPr lang="en-GB" sz="2215" dirty="0">
                <a:solidFill>
                  <a:schemeClr val="accent2"/>
                </a:solidFill>
                <a:effectLst/>
                <a:latin typeface="+mn-lt"/>
              </a:rPr>
              <a:t>Annex A</a:t>
            </a:r>
            <a:r>
              <a:rPr lang="en-GB" sz="2215" b="0" dirty="0">
                <a:solidFill>
                  <a:schemeClr val="accent2"/>
                </a:solidFill>
                <a:effectLst/>
                <a:latin typeface="+mn-lt"/>
              </a:rPr>
              <a:t> of the Action Grant Agreement is drawn from a </a:t>
            </a:r>
            <a:r>
              <a:rPr lang="en-GB" sz="2215" dirty="0">
                <a:solidFill>
                  <a:schemeClr val="accent2"/>
                </a:solidFill>
                <a:effectLst/>
                <a:latin typeface="+mn-lt"/>
              </a:rPr>
              <a:t>Work and Budget plan</a:t>
            </a:r>
            <a:r>
              <a:rPr lang="en-GB" sz="2215" b="0" dirty="0">
                <a:solidFill>
                  <a:schemeClr val="accent2"/>
                </a:solidFill>
                <a:effectLst/>
                <a:latin typeface="+mn-lt"/>
              </a:rPr>
              <a:t> </a:t>
            </a:r>
            <a:r>
              <a:rPr lang="en-GB" sz="2215" b="0" dirty="0" smtClean="0">
                <a:solidFill>
                  <a:schemeClr val="accent2"/>
                </a:solidFill>
                <a:effectLst/>
                <a:latin typeface="+mn-lt"/>
              </a:rPr>
              <a:t>detailing </a:t>
            </a:r>
            <a:r>
              <a:rPr lang="en-GB" sz="2215" b="0" dirty="0">
                <a:solidFill>
                  <a:schemeClr val="accent2"/>
                </a:solidFill>
                <a:effectLst/>
                <a:latin typeface="+mn-lt"/>
              </a:rPr>
              <a:t>the nature and the estimated expenses of the scientific activities to be performed during the Grant Period</a:t>
            </a:r>
          </a:p>
          <a:p>
            <a:pPr marL="342900" indent="-342900" algn="l" defTabSz="457200">
              <a:spcBef>
                <a:spcPct val="30000"/>
              </a:spcBef>
              <a:buClr>
                <a:srgbClr val="FF6600"/>
              </a:buClr>
              <a:buFont typeface="Wingdings" pitchFamily="2" charset="2"/>
              <a:buChar char="§"/>
            </a:pPr>
            <a:r>
              <a:rPr lang="en-GB" sz="2215" b="0" dirty="0">
                <a:solidFill>
                  <a:schemeClr val="accent2"/>
                </a:solidFill>
                <a:effectLst/>
                <a:latin typeface="+mn-lt"/>
              </a:rPr>
              <a:t>Funds are administered by an </a:t>
            </a:r>
            <a:r>
              <a:rPr lang="en-GB" sz="2215" dirty="0">
                <a:solidFill>
                  <a:schemeClr val="accent2"/>
                </a:solidFill>
                <a:effectLst/>
                <a:latin typeface="+mn-lt"/>
              </a:rPr>
              <a:t>elected Grant Holder</a:t>
            </a:r>
          </a:p>
          <a:p>
            <a:pPr marL="342900" indent="-342900" algn="l" defTabSz="457200">
              <a:spcBef>
                <a:spcPct val="30000"/>
              </a:spcBef>
              <a:buClr>
                <a:srgbClr val="FF6600"/>
              </a:buClr>
              <a:buFont typeface="Wingdings" pitchFamily="2" charset="2"/>
              <a:buChar char="§"/>
            </a:pPr>
            <a:r>
              <a:rPr lang="en-GB" sz="2215" b="0" dirty="0">
                <a:solidFill>
                  <a:schemeClr val="accent2"/>
                </a:solidFill>
                <a:effectLst/>
                <a:latin typeface="+mn-lt"/>
              </a:rPr>
              <a:t>Strict adherence to the administrative rules and guidelines set out in the </a:t>
            </a:r>
            <a:r>
              <a:rPr lang="en-GB" sz="2215" dirty="0">
                <a:solidFill>
                  <a:schemeClr val="accent2"/>
                </a:solidFill>
                <a:effectLst/>
                <a:latin typeface="+mn-lt"/>
              </a:rPr>
              <a:t>COST Vademecum Part 1</a:t>
            </a:r>
            <a:r>
              <a:rPr lang="en-GB" sz="2215" b="0" dirty="0">
                <a:solidFill>
                  <a:schemeClr val="accent2"/>
                </a:solidFill>
                <a:effectLst/>
                <a:latin typeface="+mn-lt"/>
              </a:rPr>
              <a:t>: COST Action</a:t>
            </a:r>
          </a:p>
          <a:p>
            <a:pPr marL="342900" indent="-342900" algn="l" defTabSz="457200">
              <a:spcBef>
                <a:spcPct val="30000"/>
              </a:spcBef>
              <a:buClr>
                <a:srgbClr val="FF6600"/>
              </a:buClr>
              <a:buFont typeface="Wingdings" pitchFamily="2" charset="2"/>
              <a:buChar char="§"/>
            </a:pPr>
            <a:r>
              <a:rPr lang="en-GB" sz="2215" b="0" dirty="0">
                <a:solidFill>
                  <a:schemeClr val="accent2"/>
                </a:solidFill>
                <a:effectLst/>
                <a:latin typeface="+mn-lt"/>
              </a:rPr>
              <a:t>Use of </a:t>
            </a:r>
            <a:r>
              <a:rPr lang="en-GB" sz="2215" dirty="0">
                <a:solidFill>
                  <a:schemeClr val="accent2"/>
                </a:solidFill>
                <a:effectLst/>
                <a:latin typeface="+mn-lt"/>
              </a:rPr>
              <a:t>e-COST</a:t>
            </a:r>
            <a:r>
              <a:rPr lang="en-GB" sz="2215" b="0" dirty="0">
                <a:solidFill>
                  <a:schemeClr val="accent2"/>
                </a:solidFill>
                <a:effectLst/>
                <a:latin typeface="+mn-lt"/>
              </a:rPr>
              <a:t> is mandatory</a:t>
            </a:r>
          </a:p>
          <a:p>
            <a:pPr marL="342900" indent="-342900" algn="just" defTabSz="957263">
              <a:buFont typeface="Wingdings" panose="05000000000000000000" pitchFamily="2" charset="2"/>
              <a:buChar char="§"/>
            </a:pPr>
            <a:endParaRPr lang="en-GB" sz="2000" dirty="0" smtClean="0">
              <a:solidFill>
                <a:schemeClr val="tx2"/>
              </a:solidFill>
              <a:effectLst/>
            </a:endParaRPr>
          </a:p>
          <a:p>
            <a:pPr marL="342900" indent="-342900" algn="just" defTabSz="957263">
              <a:buFont typeface="Wingdings" panose="05000000000000000000" pitchFamily="2" charset="2"/>
              <a:buChar char="§"/>
            </a:pPr>
            <a:endParaRPr lang="en-GB" sz="2200" b="0" dirty="0" smtClean="0">
              <a:solidFill>
                <a:schemeClr val="tx2"/>
              </a:solidFill>
              <a:effectLst/>
            </a:endParaRPr>
          </a:p>
          <a:p>
            <a:pPr marL="342900" indent="-342900" algn="just" defTabSz="957263">
              <a:buFont typeface="Wingdings" panose="05000000000000000000" pitchFamily="2" charset="2"/>
              <a:buChar char="q"/>
            </a:pPr>
            <a:endParaRPr lang="en-GB" sz="2400" b="0" dirty="0" smtClean="0">
              <a:solidFill>
                <a:schemeClr val="tx2"/>
              </a:solidFill>
              <a:effectLst/>
            </a:endParaRPr>
          </a:p>
          <a:p>
            <a:pPr algn="just" defTabSz="957263"/>
            <a:r>
              <a:rPr lang="en-GB" sz="2400" b="0" dirty="0">
                <a:solidFill>
                  <a:schemeClr val="tx1">
                    <a:lumMod val="75000"/>
                    <a:lumOff val="25000"/>
                  </a:schemeClr>
                </a:solidFill>
                <a:effectLst/>
              </a:rPr>
              <a:t> </a:t>
            </a:r>
            <a:r>
              <a:rPr lang="en-GB" sz="2400" b="0" dirty="0" smtClean="0">
                <a:solidFill>
                  <a:schemeClr val="tx1">
                    <a:lumMod val="75000"/>
                    <a:lumOff val="25000"/>
                  </a:schemeClr>
                </a:solidFill>
                <a:effectLst/>
              </a:rPr>
              <a:t>   </a:t>
            </a:r>
            <a:endParaRPr lang="en-US" sz="2400" b="0" dirty="0" smtClean="0">
              <a:solidFill>
                <a:schemeClr val="tx1">
                  <a:lumMod val="75000"/>
                  <a:lumOff val="25000"/>
                </a:schemeClr>
              </a:solidFill>
              <a:effectLst/>
            </a:endParaRPr>
          </a:p>
        </p:txBody>
      </p:sp>
    </p:spTree>
    <p:extLst>
      <p:ext uri="{BB962C8B-B14F-4D97-AF65-F5344CB8AC3E}">
        <p14:creationId xmlns:p14="http://schemas.microsoft.com/office/powerpoint/2010/main" val="1835949709"/>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22041" fontAlgn="auto">
              <a:spcBef>
                <a:spcPts val="0"/>
              </a:spcBef>
              <a:spcAft>
                <a:spcPts val="0"/>
              </a:spcAft>
            </a:pPr>
            <a:fld id="{464A07AF-66D7-C348-9F8E-91228B109437}" type="slidenum">
              <a:rPr lang="de-DE" b="0" smtClean="0">
                <a:solidFill>
                  <a:prstClr val="black">
                    <a:tint val="75000"/>
                  </a:prstClr>
                </a:solidFill>
                <a:effectLst/>
                <a:latin typeface="Arial"/>
              </a:rPr>
              <a:pPr defTabSz="422041" fontAlgn="auto">
                <a:spcBef>
                  <a:spcPts val="0"/>
                </a:spcBef>
                <a:spcAft>
                  <a:spcPts val="0"/>
                </a:spcAft>
              </a:pPr>
              <a:t>32</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640632" y="275158"/>
            <a:ext cx="7651970" cy="849586"/>
          </a:xfrm>
        </p:spPr>
        <p:txBody>
          <a:bodyPr vert="horz"/>
          <a:lstStyle/>
          <a:p>
            <a:r>
              <a:rPr lang="en-GB" sz="2800" dirty="0"/>
              <a:t>CGS - Process</a:t>
            </a:r>
          </a:p>
        </p:txBody>
      </p:sp>
      <p:sp>
        <p:nvSpPr>
          <p:cNvPr id="4" name="Text Placeholder 3"/>
          <p:cNvSpPr>
            <a:spLocks noGrp="1"/>
          </p:cNvSpPr>
          <p:nvPr>
            <p:ph type="body" sz="quarter" idx="14"/>
          </p:nvPr>
        </p:nvSpPr>
        <p:spPr>
          <a:xfrm>
            <a:off x="920552" y="1052737"/>
            <a:ext cx="8147249" cy="5062442"/>
          </a:xfrm>
        </p:spPr>
        <p:txBody>
          <a:bodyPr/>
          <a:lstStyle/>
          <a:p>
            <a:r>
              <a:rPr lang="en-GB" sz="1800" b="1" dirty="0">
                <a:solidFill>
                  <a:schemeClr val="accent1"/>
                </a:solidFill>
              </a:rPr>
              <a:t>During </a:t>
            </a:r>
            <a:r>
              <a:rPr lang="en-GB" sz="1800" b="1" dirty="0" smtClean="0">
                <a:solidFill>
                  <a:schemeClr val="accent1"/>
                </a:solidFill>
              </a:rPr>
              <a:t>the 1</a:t>
            </a:r>
            <a:r>
              <a:rPr lang="en-GB" sz="1800" b="1" baseline="30000" dirty="0" smtClean="0">
                <a:solidFill>
                  <a:schemeClr val="accent1"/>
                </a:solidFill>
              </a:rPr>
              <a:t>st</a:t>
            </a:r>
            <a:r>
              <a:rPr lang="en-GB" sz="1800" b="1" dirty="0" smtClean="0">
                <a:solidFill>
                  <a:schemeClr val="accent1"/>
                </a:solidFill>
              </a:rPr>
              <a:t> MC Meeting </a:t>
            </a:r>
          </a:p>
          <a:p>
            <a:pPr marL="742950" lvl="2" indent="-342900" algn="just">
              <a:buFont typeface="Wingdings" panose="05000000000000000000" pitchFamily="2" charset="2"/>
              <a:buChar char="§"/>
            </a:pPr>
            <a:r>
              <a:rPr lang="en-GB" sz="1800" dirty="0"/>
              <a:t>Election of the Action Chair and the Vice Chair (not from the same institution)</a:t>
            </a:r>
          </a:p>
          <a:p>
            <a:pPr marL="742950" lvl="2" indent="-342900" algn="just">
              <a:buFont typeface="Wingdings" panose="05000000000000000000" pitchFamily="2" charset="2"/>
              <a:buChar char="§"/>
            </a:pPr>
            <a:r>
              <a:rPr lang="en-GB" sz="1800" dirty="0"/>
              <a:t>Election of the Grant Holder, from one of the institutions of the MC members</a:t>
            </a:r>
          </a:p>
          <a:p>
            <a:pPr marL="742950" lvl="2" indent="-342900" algn="just">
              <a:buFont typeface="Wingdings" panose="05000000000000000000" pitchFamily="2" charset="2"/>
              <a:buChar char="§"/>
            </a:pPr>
            <a:r>
              <a:rPr lang="en-GB" sz="1800" dirty="0"/>
              <a:t>Election of the STSM coordinator (if needed)</a:t>
            </a:r>
          </a:p>
          <a:p>
            <a:pPr marL="742950" lvl="2" indent="-342900" algn="just">
              <a:buFont typeface="Wingdings" panose="05000000000000000000" pitchFamily="2" charset="2"/>
              <a:buChar char="§"/>
            </a:pPr>
            <a:r>
              <a:rPr lang="en-GB" sz="1800" dirty="0"/>
              <a:t>COST presentation of Work and Budget Plan</a:t>
            </a:r>
          </a:p>
          <a:p>
            <a:pPr marL="422041" lvl="1" indent="0">
              <a:buNone/>
            </a:pPr>
            <a:endParaRPr lang="en-GB" sz="1477" b="1" dirty="0">
              <a:solidFill>
                <a:schemeClr val="tx1"/>
              </a:solidFill>
            </a:endParaRPr>
          </a:p>
          <a:p>
            <a:pPr marL="342900" lvl="1" indent="-342900"/>
            <a:r>
              <a:rPr lang="en-GB" sz="1800" b="1" dirty="0">
                <a:solidFill>
                  <a:schemeClr val="accent1"/>
                </a:solidFill>
              </a:rPr>
              <a:t> After the 1st MC Meeting</a:t>
            </a:r>
          </a:p>
          <a:p>
            <a:pPr marL="742950" lvl="2" indent="-342900" algn="just">
              <a:buFont typeface="Wingdings" panose="05000000000000000000" pitchFamily="2" charset="2"/>
              <a:buChar char="§"/>
            </a:pPr>
            <a:r>
              <a:rPr lang="en-GB" sz="1800" dirty="0"/>
              <a:t>COST receives the MC approved Work and Budget Plan</a:t>
            </a:r>
          </a:p>
          <a:p>
            <a:pPr marL="742950" lvl="2" indent="-342900" algn="just">
              <a:buFont typeface="Wingdings" panose="05000000000000000000" pitchFamily="2" charset="2"/>
              <a:buChar char="§"/>
            </a:pPr>
            <a:r>
              <a:rPr lang="en-GB" sz="1800" dirty="0"/>
              <a:t>COST approves the Work and Budget Plan</a:t>
            </a:r>
          </a:p>
          <a:p>
            <a:pPr marL="742950" lvl="2" indent="-342900" algn="just">
              <a:buFont typeface="Wingdings" panose="05000000000000000000" pitchFamily="2" charset="2"/>
              <a:buChar char="§"/>
            </a:pPr>
            <a:r>
              <a:rPr lang="en-GB" sz="1800" dirty="0"/>
              <a:t>Grant Agreement prepared by COST for signatures</a:t>
            </a:r>
          </a:p>
          <a:p>
            <a:pPr marL="742950" lvl="2" indent="-342900" algn="just">
              <a:buFont typeface="Wingdings" panose="05000000000000000000" pitchFamily="2" charset="2"/>
              <a:buChar char="§"/>
            </a:pPr>
            <a:r>
              <a:rPr lang="en-GB" sz="1800" dirty="0"/>
              <a:t>Grant Manager from the Grant Holder’s institution comes to COST for a training on how to use the e-COST management platform</a:t>
            </a:r>
          </a:p>
          <a:p>
            <a:pPr marL="422041" lvl="1" indent="0">
              <a:buNone/>
            </a:pPr>
            <a:endParaRPr lang="en-GB" sz="1477" dirty="0"/>
          </a:p>
          <a:p>
            <a:pPr marL="422041" lvl="1" indent="0">
              <a:buNone/>
            </a:pPr>
            <a:endParaRPr lang="en-GB" sz="1477" dirty="0"/>
          </a:p>
          <a:p>
            <a:pPr marL="0" indent="0">
              <a:buNone/>
            </a:pPr>
            <a:endParaRPr lang="en-GB" dirty="0" smtClean="0"/>
          </a:p>
          <a:p>
            <a:endParaRPr lang="en-GB" dirty="0"/>
          </a:p>
        </p:txBody>
      </p:sp>
    </p:spTree>
    <p:extLst>
      <p:ext uri="{BB962C8B-B14F-4D97-AF65-F5344CB8AC3E}">
        <p14:creationId xmlns:p14="http://schemas.microsoft.com/office/powerpoint/2010/main" val="3387762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33</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568624" y="348573"/>
            <a:ext cx="7651970" cy="849586"/>
          </a:xfrm>
        </p:spPr>
        <p:txBody>
          <a:bodyPr vert="horz"/>
          <a:lstStyle/>
          <a:p>
            <a:pPr fontAlgn="base">
              <a:spcAft>
                <a:spcPct val="0"/>
              </a:spcAft>
            </a:pPr>
            <a:r>
              <a:rPr lang="en-GB" sz="2800" dirty="0"/>
              <a:t>  CGS - Grant Holder</a:t>
            </a:r>
          </a:p>
        </p:txBody>
      </p:sp>
      <p:sp>
        <p:nvSpPr>
          <p:cNvPr id="4" name="Text Placeholder 3"/>
          <p:cNvSpPr>
            <a:spLocks noGrp="1"/>
          </p:cNvSpPr>
          <p:nvPr>
            <p:ph type="body" sz="quarter" idx="14"/>
          </p:nvPr>
        </p:nvSpPr>
        <p:spPr>
          <a:xfrm>
            <a:off x="272480" y="980728"/>
            <a:ext cx="9217024" cy="5112568"/>
          </a:xfrm>
        </p:spPr>
        <p:txBody>
          <a:bodyPr/>
          <a:lstStyle/>
          <a:p>
            <a:pPr marL="0" indent="0" algn="just">
              <a:buNone/>
            </a:pPr>
            <a:endParaRPr lang="en-GB" sz="1000" b="1" dirty="0" smtClean="0">
              <a:solidFill>
                <a:schemeClr val="tx2"/>
              </a:solidFill>
            </a:endParaRPr>
          </a:p>
          <a:p>
            <a:pPr algn="just">
              <a:buFont typeface="Wingdings" panose="05000000000000000000" pitchFamily="2" charset="2"/>
              <a:buChar char="§"/>
            </a:pPr>
            <a:r>
              <a:rPr lang="en-GB" sz="1800" dirty="0" smtClean="0"/>
              <a:t>The </a:t>
            </a:r>
            <a:r>
              <a:rPr lang="en-GB" sz="1800" dirty="0"/>
              <a:t>Grant Holder must be an institution to which one of the </a:t>
            </a:r>
            <a:r>
              <a:rPr lang="en-GB" sz="1800" dirty="0" smtClean="0"/>
              <a:t>Management Committee (MC) </a:t>
            </a:r>
            <a:r>
              <a:rPr lang="en-GB" sz="1800" dirty="0"/>
              <a:t>members holds an affiliation</a:t>
            </a:r>
          </a:p>
          <a:p>
            <a:pPr algn="just">
              <a:buFont typeface="Wingdings" panose="05000000000000000000" pitchFamily="2" charset="2"/>
              <a:buChar char="§"/>
            </a:pPr>
            <a:endParaRPr lang="en-GB" sz="800" dirty="0"/>
          </a:p>
          <a:p>
            <a:pPr algn="just">
              <a:buFont typeface="Wingdings" panose="05000000000000000000" pitchFamily="2" charset="2"/>
              <a:buChar char="§"/>
            </a:pPr>
            <a:r>
              <a:rPr lang="en-GB" sz="1800" dirty="0"/>
              <a:t>The Grant Holder must be a legal entity. It cannot be an individual</a:t>
            </a:r>
          </a:p>
          <a:p>
            <a:pPr algn="just">
              <a:buFont typeface="Wingdings" panose="05000000000000000000" pitchFamily="2" charset="2"/>
              <a:buChar char="§"/>
            </a:pPr>
            <a:endParaRPr lang="en-GB" sz="800" dirty="0"/>
          </a:p>
          <a:p>
            <a:pPr algn="just">
              <a:buFont typeface="Wingdings" panose="05000000000000000000" pitchFamily="2" charset="2"/>
              <a:buChar char="§"/>
            </a:pPr>
            <a:r>
              <a:rPr lang="en-GB" sz="1800" dirty="0"/>
              <a:t>The Grant Holder must be solvent and </a:t>
            </a:r>
            <a:r>
              <a:rPr lang="en-GB" sz="1800" dirty="0" smtClean="0"/>
              <a:t>financially </a:t>
            </a:r>
            <a:r>
              <a:rPr lang="en-GB" sz="1800" dirty="0"/>
              <a:t>stable</a:t>
            </a:r>
          </a:p>
          <a:p>
            <a:pPr algn="just">
              <a:buFont typeface="Wingdings" panose="05000000000000000000" pitchFamily="2" charset="2"/>
              <a:buChar char="§"/>
            </a:pPr>
            <a:endParaRPr lang="en-GB" sz="800" dirty="0"/>
          </a:p>
          <a:p>
            <a:pPr algn="just">
              <a:buFont typeface="Wingdings" panose="05000000000000000000" pitchFamily="2" charset="2"/>
              <a:buChar char="§"/>
            </a:pPr>
            <a:r>
              <a:rPr lang="en-GB" sz="1800" dirty="0"/>
              <a:t>The Grant Holder must have the capacity to support the coordination of the Action in line with MC decisions and the </a:t>
            </a:r>
            <a:r>
              <a:rPr lang="en-GB" sz="1800" dirty="0" smtClean="0"/>
              <a:t>administrative rules and guidelines </a:t>
            </a:r>
            <a:r>
              <a:rPr lang="en-GB" sz="1800" dirty="0"/>
              <a:t>set out in COST Vademecum Part 1: COST </a:t>
            </a:r>
            <a:r>
              <a:rPr lang="en-GB" sz="1800" dirty="0" smtClean="0"/>
              <a:t>Action</a:t>
            </a:r>
          </a:p>
          <a:p>
            <a:pPr marL="0" indent="0" algn="just">
              <a:buNone/>
            </a:pPr>
            <a:endParaRPr lang="en-GB" sz="800" dirty="0" smtClean="0"/>
          </a:p>
          <a:p>
            <a:pPr marL="342900" lvl="2" indent="-342900" algn="just">
              <a:buFont typeface="Wingdings" panose="05000000000000000000" pitchFamily="2" charset="2"/>
              <a:buChar char="§"/>
            </a:pPr>
            <a:r>
              <a:rPr lang="en-GB" sz="1800" dirty="0"/>
              <a:t>The Grant Holder must be able to comply with local taxation schemes and COST flat rates reimbursing rule</a:t>
            </a:r>
          </a:p>
          <a:p>
            <a:pPr algn="just">
              <a:buFont typeface="Wingdings" panose="05000000000000000000" pitchFamily="2" charset="2"/>
              <a:buChar char="§"/>
            </a:pPr>
            <a:endParaRPr lang="en-GB" sz="800" dirty="0" smtClean="0"/>
          </a:p>
          <a:p>
            <a:pPr algn="just">
              <a:buFont typeface="Wingdings" panose="05000000000000000000" pitchFamily="2" charset="2"/>
              <a:buChar char="§"/>
            </a:pPr>
            <a:r>
              <a:rPr lang="en-GB" sz="1800" dirty="0" smtClean="0"/>
              <a:t>The Grant Holder must ensure 3 positions:</a:t>
            </a:r>
          </a:p>
          <a:p>
            <a:pPr lvl="1" algn="just">
              <a:buFont typeface="Wingdings" panose="05000000000000000000" pitchFamily="2" charset="2"/>
              <a:buChar char="§"/>
            </a:pPr>
            <a:r>
              <a:rPr lang="en-GB" sz="1600" b="1" dirty="0" smtClean="0"/>
              <a:t>Legal representative </a:t>
            </a:r>
            <a:r>
              <a:rPr lang="en-GB" sz="1600" dirty="0" smtClean="0"/>
              <a:t>= legal authority to sign the Grant Agreement</a:t>
            </a:r>
          </a:p>
          <a:p>
            <a:pPr lvl="1" algn="just">
              <a:buFont typeface="Wingdings" panose="05000000000000000000" pitchFamily="2" charset="2"/>
              <a:buChar char="§"/>
            </a:pPr>
            <a:r>
              <a:rPr lang="en-GB" sz="1600" b="1" dirty="0" smtClean="0"/>
              <a:t>Financial Representative </a:t>
            </a:r>
            <a:r>
              <a:rPr lang="en-GB" sz="1600" dirty="0" smtClean="0"/>
              <a:t>= legal authority to approve and sign off financial reports</a:t>
            </a:r>
          </a:p>
          <a:p>
            <a:pPr lvl="1" algn="just">
              <a:buFont typeface="Wingdings" panose="05000000000000000000" pitchFamily="2" charset="2"/>
              <a:buChar char="§"/>
            </a:pPr>
            <a:r>
              <a:rPr lang="en-GB" sz="1600" b="1" dirty="0" smtClean="0"/>
              <a:t>Grant Manager </a:t>
            </a:r>
            <a:r>
              <a:rPr lang="en-GB" sz="1600" dirty="0" smtClean="0"/>
              <a:t>= in charge of the administrative management of the Action</a:t>
            </a:r>
          </a:p>
          <a:p>
            <a:pPr marL="0" indent="0" algn="just">
              <a:buNone/>
            </a:pPr>
            <a:endParaRPr lang="en-GB" sz="1800" b="1" dirty="0">
              <a:solidFill>
                <a:schemeClr val="tx2"/>
              </a:solidFill>
            </a:endParaRPr>
          </a:p>
          <a:p>
            <a:pPr algn="just">
              <a:buFont typeface="Wingdings" panose="05000000000000000000" pitchFamily="2" charset="2"/>
              <a:buChar char="§"/>
            </a:pPr>
            <a:endParaRPr lang="en-GB" sz="1800" b="1" dirty="0">
              <a:solidFill>
                <a:schemeClr val="tx2"/>
              </a:solidFill>
            </a:endParaRPr>
          </a:p>
        </p:txBody>
      </p:sp>
    </p:spTree>
    <p:extLst>
      <p:ext uri="{BB962C8B-B14F-4D97-AF65-F5344CB8AC3E}">
        <p14:creationId xmlns:p14="http://schemas.microsoft.com/office/powerpoint/2010/main" val="18407994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34</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640632" y="332656"/>
            <a:ext cx="6925163" cy="849586"/>
          </a:xfrm>
        </p:spPr>
        <p:txBody>
          <a:bodyPr vert="horz"/>
          <a:lstStyle/>
          <a:p>
            <a:pPr fontAlgn="base">
              <a:spcAft>
                <a:spcPct val="0"/>
              </a:spcAft>
            </a:pPr>
            <a:r>
              <a:rPr lang="en-GB" sz="2800" dirty="0"/>
              <a:t>CGS - Grant Holder tasks</a:t>
            </a:r>
          </a:p>
          <a:p>
            <a:pPr fontAlgn="base">
              <a:spcAft>
                <a:spcPct val="0"/>
              </a:spcAft>
            </a:pPr>
            <a:endParaRPr lang="en-GB" sz="2800" dirty="0"/>
          </a:p>
        </p:txBody>
      </p:sp>
      <p:sp>
        <p:nvSpPr>
          <p:cNvPr id="4" name="Text Placeholder 3"/>
          <p:cNvSpPr>
            <a:spLocks noGrp="1"/>
          </p:cNvSpPr>
          <p:nvPr>
            <p:ph type="body" sz="quarter" idx="14"/>
          </p:nvPr>
        </p:nvSpPr>
        <p:spPr>
          <a:xfrm>
            <a:off x="848544" y="1196752"/>
            <a:ext cx="8215639" cy="5256584"/>
          </a:xfrm>
        </p:spPr>
        <p:txBody>
          <a:bodyPr/>
          <a:lstStyle/>
          <a:p>
            <a:pPr algn="just">
              <a:buFont typeface="Wingdings" panose="05000000000000000000" pitchFamily="2" charset="2"/>
              <a:buChar char="§"/>
            </a:pPr>
            <a:r>
              <a:rPr lang="en-GB" sz="2000" b="1" dirty="0" smtClean="0">
                <a:solidFill>
                  <a:schemeClr val="accent1"/>
                </a:solidFill>
              </a:rPr>
              <a:t>Scientific Coordination tasks</a:t>
            </a:r>
            <a:r>
              <a:rPr lang="en-GB" sz="2000" dirty="0" smtClean="0">
                <a:solidFill>
                  <a:schemeClr val="accent1"/>
                </a:solidFill>
              </a:rPr>
              <a:t>: </a:t>
            </a:r>
            <a:r>
              <a:rPr lang="en-GB" sz="2000" dirty="0" smtClean="0"/>
              <a:t>Support </a:t>
            </a:r>
            <a:r>
              <a:rPr lang="en-GB" sz="2000" dirty="0"/>
              <a:t>the </a:t>
            </a:r>
            <a:r>
              <a:rPr lang="en-GB" sz="2000" dirty="0" smtClean="0"/>
              <a:t>Action Chair and vice Chair </a:t>
            </a:r>
            <a:r>
              <a:rPr lang="en-GB" sz="2000" dirty="0"/>
              <a:t>when coordinating </a:t>
            </a:r>
            <a:r>
              <a:rPr lang="en-GB" sz="2000" dirty="0" smtClean="0"/>
              <a:t>meetings</a:t>
            </a:r>
            <a:r>
              <a:rPr lang="en-GB" sz="2000" dirty="0"/>
              <a:t>: distributing agendas, sending invitations, drafting Management Committee (MC) meeting </a:t>
            </a:r>
            <a:r>
              <a:rPr lang="en-GB" sz="2000" dirty="0" smtClean="0"/>
              <a:t>minutes (if appointed to do so), </a:t>
            </a:r>
            <a:r>
              <a:rPr lang="en-GB" sz="2000" dirty="0"/>
              <a:t>collecting signed attendance </a:t>
            </a:r>
            <a:r>
              <a:rPr lang="en-GB" sz="2000" dirty="0" smtClean="0"/>
              <a:t>lists. </a:t>
            </a:r>
            <a:endParaRPr lang="en-GB" sz="2000" dirty="0"/>
          </a:p>
          <a:p>
            <a:pPr algn="just">
              <a:buFont typeface="Wingdings" panose="05000000000000000000" pitchFamily="2" charset="2"/>
              <a:buChar char="§"/>
            </a:pPr>
            <a:endParaRPr lang="en-GB" sz="1700" b="1" dirty="0"/>
          </a:p>
          <a:p>
            <a:pPr algn="just">
              <a:buFont typeface="Wingdings" panose="05000000000000000000" pitchFamily="2" charset="2"/>
              <a:buChar char="§"/>
            </a:pPr>
            <a:r>
              <a:rPr lang="en-GB" sz="2000" b="1" dirty="0" smtClean="0">
                <a:solidFill>
                  <a:schemeClr val="accent1"/>
                </a:solidFill>
              </a:rPr>
              <a:t>Administrative and Financial tasks: </a:t>
            </a:r>
            <a:r>
              <a:rPr lang="en-GB" sz="2000" dirty="0" smtClean="0"/>
              <a:t>Collecting</a:t>
            </a:r>
            <a:r>
              <a:rPr lang="en-GB" sz="2000" dirty="0"/>
              <a:t>, verifying and archiving administrative documents required to </a:t>
            </a:r>
            <a:r>
              <a:rPr lang="en-GB" sz="2000" dirty="0" smtClean="0"/>
              <a:t>processing reimbursements and payments </a:t>
            </a:r>
            <a:r>
              <a:rPr lang="en-GB" sz="2000" dirty="0"/>
              <a:t>linked to approved COST activities in line with the rules specified in the COST Vademecum Part 1: COST Action</a:t>
            </a:r>
          </a:p>
          <a:p>
            <a:pPr marL="171450" lvl="2" indent="-171450" algn="just">
              <a:buFont typeface="Wingdings" panose="05000000000000000000" pitchFamily="2" charset="2"/>
              <a:buChar char="§"/>
            </a:pPr>
            <a:endParaRPr lang="en-GB" sz="1700" b="1" dirty="0"/>
          </a:p>
          <a:p>
            <a:pPr marL="342900" lvl="2" indent="-342900" algn="just">
              <a:buFont typeface="Wingdings" panose="05000000000000000000" pitchFamily="2" charset="2"/>
              <a:buChar char="§"/>
            </a:pPr>
            <a:r>
              <a:rPr lang="en-GB" sz="2000" b="1" dirty="0" smtClean="0">
                <a:solidFill>
                  <a:schemeClr val="accent1"/>
                </a:solidFill>
              </a:rPr>
              <a:t>Ensure separation </a:t>
            </a:r>
            <a:r>
              <a:rPr lang="en-GB" sz="2000" b="1" dirty="0">
                <a:solidFill>
                  <a:schemeClr val="accent1"/>
                </a:solidFill>
              </a:rPr>
              <a:t>of </a:t>
            </a:r>
            <a:r>
              <a:rPr lang="en-GB" sz="2000" b="1" dirty="0" smtClean="0">
                <a:solidFill>
                  <a:schemeClr val="accent1"/>
                </a:solidFill>
              </a:rPr>
              <a:t>powers</a:t>
            </a:r>
            <a:r>
              <a:rPr lang="en-GB" sz="2000" dirty="0" smtClean="0"/>
              <a:t>: in </a:t>
            </a:r>
            <a:r>
              <a:rPr lang="en-GB" sz="2000" dirty="0"/>
              <a:t>cases when the Action Chair is affiliated to the Grant Holder, the task of committing </a:t>
            </a:r>
            <a:r>
              <a:rPr lang="en-GB" sz="2000" dirty="0" smtClean="0"/>
              <a:t>funds for </a:t>
            </a:r>
            <a:r>
              <a:rPr lang="en-GB" sz="2000" dirty="0"/>
              <a:t>approved activities should be performed by the </a:t>
            </a:r>
            <a:r>
              <a:rPr lang="en-GB" sz="2000" dirty="0" smtClean="0"/>
              <a:t>Action vice-Chair</a:t>
            </a:r>
            <a:endParaRPr lang="en-GB" sz="2000" dirty="0"/>
          </a:p>
          <a:p>
            <a:endParaRPr lang="en-GB" dirty="0"/>
          </a:p>
        </p:txBody>
      </p:sp>
    </p:spTree>
    <p:extLst>
      <p:ext uri="{BB962C8B-B14F-4D97-AF65-F5344CB8AC3E}">
        <p14:creationId xmlns:p14="http://schemas.microsoft.com/office/powerpoint/2010/main" val="8501815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22041" fontAlgn="auto">
              <a:spcBef>
                <a:spcPts val="0"/>
              </a:spcBef>
              <a:spcAft>
                <a:spcPts val="0"/>
              </a:spcAft>
            </a:pPr>
            <a:fld id="{464A07AF-66D7-C348-9F8E-91228B109437}" type="slidenum">
              <a:rPr lang="de-DE" b="0" smtClean="0">
                <a:solidFill>
                  <a:prstClr val="black">
                    <a:tint val="75000"/>
                  </a:prstClr>
                </a:solidFill>
                <a:effectLst/>
                <a:latin typeface="Arial"/>
              </a:rPr>
              <a:pPr defTabSz="422041" fontAlgn="auto">
                <a:spcBef>
                  <a:spcPts val="0"/>
                </a:spcBef>
                <a:spcAft>
                  <a:spcPts val="0"/>
                </a:spcAft>
              </a:pPr>
              <a:t>35</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640632" y="268503"/>
            <a:ext cx="7063357" cy="784233"/>
          </a:xfrm>
        </p:spPr>
        <p:txBody>
          <a:bodyPr vert="horz"/>
          <a:lstStyle/>
          <a:p>
            <a:pPr fontAlgn="base">
              <a:spcAft>
                <a:spcPct val="0"/>
              </a:spcAft>
            </a:pPr>
            <a:r>
              <a:rPr lang="en-GB" sz="2800" dirty="0"/>
              <a:t>CGS – Procedures &amp; payments</a:t>
            </a:r>
            <a:endParaRPr lang="en-US" sz="2800" dirty="0"/>
          </a:p>
          <a:p>
            <a:pPr fontAlgn="base">
              <a:spcAft>
                <a:spcPct val="0"/>
              </a:spcAft>
            </a:pPr>
            <a:endParaRPr lang="en-US" sz="2800" dirty="0"/>
          </a:p>
        </p:txBody>
      </p:sp>
      <p:sp>
        <p:nvSpPr>
          <p:cNvPr id="4" name="Text Placeholder 3"/>
          <p:cNvSpPr>
            <a:spLocks noGrp="1"/>
          </p:cNvSpPr>
          <p:nvPr>
            <p:ph type="body" sz="quarter" idx="14"/>
          </p:nvPr>
        </p:nvSpPr>
        <p:spPr>
          <a:xfrm>
            <a:off x="992560" y="1268760"/>
            <a:ext cx="7999615" cy="4529061"/>
          </a:xfrm>
        </p:spPr>
        <p:txBody>
          <a:bodyPr/>
          <a:lstStyle/>
          <a:p>
            <a:pPr algn="just">
              <a:spcAft>
                <a:spcPct val="20000"/>
              </a:spcAft>
              <a:buClr>
                <a:srgbClr val="FF6600"/>
              </a:buClr>
              <a:buSzPct val="200000"/>
              <a:buFont typeface="Wingdings" panose="05000000000000000000" pitchFamily="2" charset="2"/>
              <a:buChar char="§"/>
            </a:pPr>
            <a:r>
              <a:rPr lang="en-GB" sz="2400" dirty="0"/>
              <a:t>Four years rolling contract with the Grant holder</a:t>
            </a:r>
          </a:p>
          <a:p>
            <a:pPr lvl="2" algn="just">
              <a:spcAft>
                <a:spcPct val="20000"/>
              </a:spcAft>
              <a:buClr>
                <a:srgbClr val="FF6600"/>
              </a:buClr>
              <a:buSzPct val="83000"/>
              <a:buFont typeface="Wingdings" pitchFamily="2" charset="2"/>
              <a:buChar char="§"/>
            </a:pPr>
            <a:r>
              <a:rPr lang="en-GB" sz="1846" dirty="0"/>
              <a:t>Grant Agreement and Work and Budget Plan for each grant </a:t>
            </a:r>
            <a:r>
              <a:rPr lang="en-GB" sz="1846" dirty="0" smtClean="0"/>
              <a:t>period specify the </a:t>
            </a:r>
            <a:r>
              <a:rPr lang="en-GB" sz="1846" b="1" dirty="0" smtClean="0"/>
              <a:t>maximum</a:t>
            </a:r>
            <a:r>
              <a:rPr lang="en-GB" sz="1846" dirty="0" smtClean="0"/>
              <a:t> financial contribution provided by COST (the Grant Amount)</a:t>
            </a:r>
          </a:p>
          <a:p>
            <a:pPr lvl="2" algn="just">
              <a:spcAft>
                <a:spcPct val="20000"/>
              </a:spcAft>
              <a:buClr>
                <a:srgbClr val="FF6600"/>
              </a:buClr>
              <a:buSzPct val="83000"/>
              <a:buFont typeface="Wingdings" pitchFamily="2" charset="2"/>
              <a:buChar char="§"/>
            </a:pPr>
            <a:r>
              <a:rPr lang="en-US" sz="1850" u="sng" kern="0" dirty="0"/>
              <a:t>No carry forward </a:t>
            </a:r>
            <a:r>
              <a:rPr lang="en-US" sz="1850" kern="0" dirty="0"/>
              <a:t>from last grant period underspent </a:t>
            </a:r>
            <a:r>
              <a:rPr lang="en-US" sz="1850" kern="0" dirty="0" smtClean="0"/>
              <a:t>budget</a:t>
            </a:r>
          </a:p>
          <a:p>
            <a:pPr marL="1371600" lvl="3" indent="0" algn="just">
              <a:spcAft>
                <a:spcPct val="20000"/>
              </a:spcAft>
              <a:buClr>
                <a:srgbClr val="FF6600"/>
              </a:buClr>
              <a:buSzPct val="83000"/>
              <a:buNone/>
            </a:pPr>
            <a:endParaRPr lang="en-GB" sz="1850" dirty="0"/>
          </a:p>
          <a:p>
            <a:pPr algn="just">
              <a:spcAft>
                <a:spcPct val="20000"/>
              </a:spcAft>
              <a:buClr>
                <a:srgbClr val="FF6600"/>
              </a:buClr>
              <a:buSzPct val="200000"/>
              <a:buFont typeface="Wingdings" pitchFamily="2" charset="2"/>
              <a:buChar char="§"/>
            </a:pPr>
            <a:r>
              <a:rPr lang="en-GB" sz="2400" dirty="0"/>
              <a:t>Annual instalments</a:t>
            </a:r>
          </a:p>
          <a:p>
            <a:pPr lvl="2" algn="just">
              <a:spcAft>
                <a:spcPct val="20000"/>
              </a:spcAft>
              <a:buClr>
                <a:srgbClr val="FF6600"/>
              </a:buClr>
              <a:buFont typeface="Wingdings" pitchFamily="2" charset="2"/>
              <a:buChar char="§"/>
            </a:pPr>
            <a:r>
              <a:rPr lang="en-GB" sz="1846" b="1" dirty="0" smtClean="0"/>
              <a:t>First Grant Payment: </a:t>
            </a:r>
            <a:r>
              <a:rPr lang="en-GB" sz="1846" dirty="0" smtClean="0"/>
              <a:t>65% of the grant minus the underspend from the previous Grant Period</a:t>
            </a:r>
            <a:endParaRPr lang="en-GB" sz="1846" dirty="0"/>
          </a:p>
          <a:p>
            <a:pPr lvl="2" algn="just">
              <a:spcAft>
                <a:spcPct val="20000"/>
              </a:spcAft>
              <a:buClr>
                <a:srgbClr val="FF6600"/>
              </a:buClr>
              <a:buFont typeface="Wingdings" pitchFamily="2" charset="2"/>
              <a:buChar char="§"/>
            </a:pPr>
            <a:r>
              <a:rPr lang="en-GB" sz="1846" b="1" dirty="0" smtClean="0"/>
              <a:t>Second Grant payment</a:t>
            </a:r>
            <a:r>
              <a:rPr lang="en-GB" sz="1846" dirty="0" smtClean="0"/>
              <a:t>: up to 35</a:t>
            </a:r>
            <a:r>
              <a:rPr lang="en-GB" sz="1846" dirty="0"/>
              <a:t>% on </a:t>
            </a:r>
            <a:r>
              <a:rPr lang="en-GB" sz="1846" dirty="0" smtClean="0"/>
              <a:t>request</a:t>
            </a:r>
            <a:endParaRPr lang="en-GB" sz="1846" dirty="0"/>
          </a:p>
          <a:p>
            <a:pPr marL="1266124" lvl="3" indent="0" algn="just">
              <a:spcAft>
                <a:spcPct val="20000"/>
              </a:spcAft>
              <a:buClr>
                <a:srgbClr val="FF6600"/>
              </a:buClr>
              <a:buNone/>
            </a:pPr>
            <a:endParaRPr lang="en-GB" sz="1846" dirty="0">
              <a:solidFill>
                <a:schemeClr val="tx1"/>
              </a:solidFill>
            </a:endParaRPr>
          </a:p>
          <a:p>
            <a:pPr marL="0" indent="0">
              <a:buNone/>
            </a:pPr>
            <a:endParaRPr lang="en-US" sz="2215" dirty="0"/>
          </a:p>
        </p:txBody>
      </p:sp>
    </p:spTree>
    <p:extLst>
      <p:ext uri="{BB962C8B-B14F-4D97-AF65-F5344CB8AC3E}">
        <p14:creationId xmlns:p14="http://schemas.microsoft.com/office/powerpoint/2010/main" val="250445746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22041" fontAlgn="auto">
              <a:spcBef>
                <a:spcPts val="0"/>
              </a:spcBef>
              <a:spcAft>
                <a:spcPts val="0"/>
              </a:spcAft>
            </a:pPr>
            <a:fld id="{464A07AF-66D7-C348-9F8E-91228B109437}" type="slidenum">
              <a:rPr lang="de-DE" b="0" smtClean="0">
                <a:solidFill>
                  <a:prstClr val="black">
                    <a:tint val="75000"/>
                  </a:prstClr>
                </a:solidFill>
                <a:effectLst/>
                <a:latin typeface="Arial"/>
              </a:rPr>
              <a:pPr defTabSz="422041" fontAlgn="auto">
                <a:spcBef>
                  <a:spcPts val="0"/>
                </a:spcBef>
                <a:spcAft>
                  <a:spcPts val="0"/>
                </a:spcAft>
              </a:pPr>
              <a:t>36</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563086" y="268503"/>
            <a:ext cx="7063357" cy="784233"/>
          </a:xfrm>
        </p:spPr>
        <p:txBody>
          <a:bodyPr vert="horz"/>
          <a:lstStyle/>
          <a:p>
            <a:pPr fontAlgn="base">
              <a:spcAft>
                <a:spcPct val="0"/>
              </a:spcAft>
            </a:pPr>
            <a:r>
              <a:rPr lang="en-GB" sz="2800" dirty="0"/>
              <a:t>CGS – Financial Reporting</a:t>
            </a:r>
            <a:endParaRPr lang="en-US" sz="2800" dirty="0"/>
          </a:p>
        </p:txBody>
      </p:sp>
      <p:sp>
        <p:nvSpPr>
          <p:cNvPr id="4" name="Text Placeholder 3"/>
          <p:cNvSpPr>
            <a:spLocks noGrp="1"/>
          </p:cNvSpPr>
          <p:nvPr>
            <p:ph type="body" sz="quarter" idx="14"/>
          </p:nvPr>
        </p:nvSpPr>
        <p:spPr>
          <a:xfrm>
            <a:off x="416497" y="1047197"/>
            <a:ext cx="8874636" cy="5118107"/>
          </a:xfrm>
        </p:spPr>
        <p:txBody>
          <a:bodyPr/>
          <a:lstStyle/>
          <a:p>
            <a:pPr marL="0" indent="0" algn="just">
              <a:spcAft>
                <a:spcPct val="20000"/>
              </a:spcAft>
              <a:buClr>
                <a:schemeClr val="accent1"/>
              </a:buClr>
              <a:buSzPct val="200000"/>
              <a:buNone/>
            </a:pPr>
            <a:r>
              <a:rPr lang="en-GB" sz="1846" b="1" dirty="0" smtClean="0">
                <a:solidFill>
                  <a:schemeClr val="accent1"/>
                </a:solidFill>
              </a:rPr>
              <a:t>Intermediate </a:t>
            </a:r>
            <a:r>
              <a:rPr lang="en-GB" sz="1846" b="1" dirty="0">
                <a:solidFill>
                  <a:schemeClr val="accent1"/>
                </a:solidFill>
              </a:rPr>
              <a:t>Financial Report (IFR</a:t>
            </a:r>
            <a:r>
              <a:rPr lang="en-GB" sz="1846" b="1" dirty="0" smtClean="0">
                <a:solidFill>
                  <a:schemeClr val="accent1"/>
                </a:solidFill>
              </a:rPr>
              <a:t>): </a:t>
            </a:r>
          </a:p>
          <a:p>
            <a:pPr lvl="1" algn="just">
              <a:spcAft>
                <a:spcPct val="20000"/>
              </a:spcAft>
              <a:buClr>
                <a:schemeClr val="accent1"/>
              </a:buClr>
              <a:buSzPct val="200000"/>
              <a:buFont typeface="Wingdings" pitchFamily="2" charset="2"/>
              <a:buChar char="§"/>
            </a:pPr>
            <a:r>
              <a:rPr lang="en-GB" sz="1800" dirty="0" smtClean="0"/>
              <a:t>To </a:t>
            </a:r>
            <a:r>
              <a:rPr lang="en-GB" sz="1800" dirty="0"/>
              <a:t>be submitted between month 6 and 8 of the grant </a:t>
            </a:r>
            <a:r>
              <a:rPr lang="en-GB" sz="1800" dirty="0" smtClean="0"/>
              <a:t>period</a:t>
            </a:r>
            <a:endParaRPr lang="en-GB" sz="1800" dirty="0"/>
          </a:p>
          <a:p>
            <a:pPr lvl="1" algn="just">
              <a:spcAft>
                <a:spcPct val="20000"/>
              </a:spcAft>
              <a:buClr>
                <a:schemeClr val="accent1"/>
              </a:buClr>
              <a:buSzPct val="200000"/>
              <a:buFont typeface="Wingdings" pitchFamily="2" charset="2"/>
              <a:buChar char="§"/>
            </a:pPr>
            <a:r>
              <a:rPr lang="en-GB" sz="1800" dirty="0"/>
              <a:t>Linked to the request for the second grant payment</a:t>
            </a:r>
          </a:p>
          <a:p>
            <a:pPr lvl="1" algn="just">
              <a:spcAft>
                <a:spcPct val="20000"/>
              </a:spcAft>
              <a:buClr>
                <a:schemeClr val="accent1"/>
              </a:buClr>
              <a:buSzPct val="200000"/>
              <a:buFont typeface="Wingdings" pitchFamily="2" charset="2"/>
              <a:buChar char="§"/>
            </a:pPr>
            <a:r>
              <a:rPr lang="en-GB" sz="1800" dirty="0" smtClean="0"/>
              <a:t>Must </a:t>
            </a:r>
            <a:r>
              <a:rPr lang="en-GB" sz="1800" dirty="0"/>
              <a:t>also contain an updated forecast which requires the Grant Manager to include all of remaining approved scientific activities up to the end date of the respective grant </a:t>
            </a:r>
            <a:r>
              <a:rPr lang="en-GB" sz="1800" dirty="0" smtClean="0"/>
              <a:t>period</a:t>
            </a:r>
          </a:p>
          <a:p>
            <a:pPr marL="457200" lvl="1" indent="0" algn="just">
              <a:spcAft>
                <a:spcPct val="20000"/>
              </a:spcAft>
              <a:buClr>
                <a:schemeClr val="accent1"/>
              </a:buClr>
              <a:buSzPct val="200000"/>
              <a:buNone/>
            </a:pPr>
            <a:endParaRPr lang="en-GB" sz="1800" dirty="0"/>
          </a:p>
          <a:p>
            <a:pPr marL="0" indent="0" algn="just">
              <a:spcAft>
                <a:spcPct val="20000"/>
              </a:spcAft>
              <a:buClr>
                <a:schemeClr val="accent1"/>
              </a:buClr>
              <a:buSzPct val="200000"/>
              <a:buNone/>
            </a:pPr>
            <a:endParaRPr lang="en-GB" sz="800" dirty="0">
              <a:solidFill>
                <a:schemeClr val="tx1"/>
              </a:solidFill>
            </a:endParaRPr>
          </a:p>
          <a:p>
            <a:pPr marL="0" indent="0" algn="just">
              <a:spcAft>
                <a:spcPct val="20000"/>
              </a:spcAft>
              <a:buClr>
                <a:schemeClr val="accent1"/>
              </a:buClr>
              <a:buSzPct val="200000"/>
              <a:buNone/>
            </a:pPr>
            <a:r>
              <a:rPr lang="en-GB" sz="1846" b="1" dirty="0">
                <a:solidFill>
                  <a:schemeClr val="accent1"/>
                </a:solidFill>
              </a:rPr>
              <a:t>Yearly Financial Report (YFR): </a:t>
            </a:r>
            <a:endParaRPr lang="en-GB" sz="1846" b="1" dirty="0" smtClean="0">
              <a:solidFill>
                <a:schemeClr val="accent1"/>
              </a:solidFill>
            </a:endParaRPr>
          </a:p>
          <a:p>
            <a:pPr lvl="1" algn="just">
              <a:spcAft>
                <a:spcPct val="20000"/>
              </a:spcAft>
              <a:buClr>
                <a:schemeClr val="accent1"/>
              </a:buClr>
              <a:buSzPct val="200000"/>
              <a:buFont typeface="Wingdings" pitchFamily="2" charset="2"/>
              <a:buChar char="§"/>
            </a:pPr>
            <a:r>
              <a:rPr lang="en-GB" sz="1800" dirty="0"/>
              <a:t>To be submitted within 60 days from the end date of the respective grant period</a:t>
            </a:r>
          </a:p>
          <a:p>
            <a:pPr lvl="1" algn="just">
              <a:spcAft>
                <a:spcPct val="20000"/>
              </a:spcAft>
              <a:buClr>
                <a:schemeClr val="accent1"/>
              </a:buClr>
              <a:buSzPct val="200000"/>
              <a:buFont typeface="Wingdings" pitchFamily="2" charset="2"/>
              <a:buChar char="§"/>
            </a:pPr>
            <a:r>
              <a:rPr lang="en-GB" sz="1800" dirty="0"/>
              <a:t>Must contain only Actuals (recorded payments) not pending claims (Accruals)</a:t>
            </a:r>
          </a:p>
          <a:p>
            <a:pPr lvl="1" algn="just">
              <a:spcAft>
                <a:spcPct val="20000"/>
              </a:spcAft>
              <a:buClr>
                <a:schemeClr val="accent1"/>
              </a:buClr>
              <a:buSzPct val="200000"/>
              <a:buFont typeface="Wingdings" pitchFamily="2" charset="2"/>
              <a:buChar char="§"/>
            </a:pPr>
            <a:r>
              <a:rPr lang="en-GB" sz="1800" dirty="0"/>
              <a:t>Payments linked to the subsequent grant periods cannot be processed unless the YFR from the previous grant period is finalised and approved by COST</a:t>
            </a:r>
          </a:p>
          <a:p>
            <a:pPr lvl="3" algn="just">
              <a:spcAft>
                <a:spcPct val="20000"/>
              </a:spcAft>
              <a:buFontTx/>
              <a:buChar char="•"/>
            </a:pPr>
            <a:endParaRPr lang="en-GB" sz="1846" dirty="0">
              <a:solidFill>
                <a:schemeClr val="tx1"/>
              </a:solidFill>
            </a:endParaRPr>
          </a:p>
        </p:txBody>
      </p:sp>
    </p:spTree>
    <p:extLst>
      <p:ext uri="{BB962C8B-B14F-4D97-AF65-F5344CB8AC3E}">
        <p14:creationId xmlns:p14="http://schemas.microsoft.com/office/powerpoint/2010/main" val="20341177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22041" fontAlgn="auto">
              <a:spcBef>
                <a:spcPts val="0"/>
              </a:spcBef>
              <a:spcAft>
                <a:spcPts val="0"/>
              </a:spcAft>
            </a:pPr>
            <a:fld id="{464A07AF-66D7-C348-9F8E-91228B109437}" type="slidenum">
              <a:rPr lang="de-DE" b="0" smtClean="0">
                <a:solidFill>
                  <a:prstClr val="black">
                    <a:tint val="75000"/>
                  </a:prstClr>
                </a:solidFill>
                <a:effectLst/>
                <a:latin typeface="Arial"/>
              </a:rPr>
              <a:pPr defTabSz="422041" fontAlgn="auto">
                <a:spcBef>
                  <a:spcPts val="0"/>
                </a:spcBef>
                <a:spcAft>
                  <a:spcPts val="0"/>
                </a:spcAft>
              </a:pPr>
              <a:t>37</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477494" y="275158"/>
            <a:ext cx="7651970" cy="849586"/>
          </a:xfrm>
        </p:spPr>
        <p:txBody>
          <a:bodyPr vert="horz"/>
          <a:lstStyle/>
          <a:p>
            <a:pPr fontAlgn="base">
              <a:spcAft>
                <a:spcPct val="0"/>
              </a:spcAft>
            </a:pPr>
            <a:r>
              <a:rPr lang="en-GB" sz="2800" dirty="0"/>
              <a:t>Grant Management Tool (</a:t>
            </a:r>
            <a:r>
              <a:rPr lang="en-GB" sz="2800" dirty="0" err="1"/>
              <a:t>e-COST</a:t>
            </a:r>
            <a:r>
              <a:rPr lang="en-GB" sz="2800" dirty="0"/>
              <a:t>)</a:t>
            </a:r>
            <a:endParaRPr lang="en-US" sz="2800" dirty="0"/>
          </a:p>
          <a:p>
            <a:pPr fontAlgn="base">
              <a:spcAft>
                <a:spcPct val="0"/>
              </a:spcAft>
            </a:pPr>
            <a:endParaRPr lang="en-US" sz="2800" dirty="0"/>
          </a:p>
        </p:txBody>
      </p:sp>
      <p:sp>
        <p:nvSpPr>
          <p:cNvPr id="4" name="Text Placeholder 3"/>
          <p:cNvSpPr>
            <a:spLocks noGrp="1"/>
          </p:cNvSpPr>
          <p:nvPr>
            <p:ph type="body" sz="quarter" idx="14"/>
          </p:nvPr>
        </p:nvSpPr>
        <p:spPr>
          <a:xfrm>
            <a:off x="925276" y="1340768"/>
            <a:ext cx="8204188" cy="4752528"/>
          </a:xfrm>
        </p:spPr>
        <p:txBody>
          <a:bodyPr/>
          <a:lstStyle/>
          <a:p>
            <a:pPr>
              <a:spcAft>
                <a:spcPct val="20000"/>
              </a:spcAft>
              <a:buClr>
                <a:schemeClr val="accent1"/>
              </a:buClr>
              <a:buSzPct val="200000"/>
              <a:buFont typeface="Wingdings" pitchFamily="2" charset="2"/>
              <a:buChar char="§"/>
            </a:pPr>
            <a:r>
              <a:rPr lang="en-US" sz="2400" dirty="0"/>
              <a:t>e-COST is an online platform which allows the Grant Holder to manage the COST Action’s </a:t>
            </a:r>
            <a:r>
              <a:rPr lang="en-US" sz="2400" dirty="0" smtClean="0"/>
              <a:t>activities</a:t>
            </a:r>
            <a:endParaRPr lang="en-US" sz="2400" dirty="0"/>
          </a:p>
          <a:p>
            <a:pPr>
              <a:spcAft>
                <a:spcPct val="20000"/>
              </a:spcAft>
              <a:buClr>
                <a:schemeClr val="accent1"/>
              </a:buClr>
              <a:buSzPct val="200000"/>
              <a:buFont typeface="Wingdings" pitchFamily="2" charset="2"/>
              <a:buChar char="§"/>
            </a:pPr>
            <a:r>
              <a:rPr lang="en-US" sz="2400" dirty="0"/>
              <a:t>e-COST is not a payment tool in </a:t>
            </a:r>
            <a:r>
              <a:rPr lang="en-US" sz="2400" dirty="0" smtClean="0"/>
              <a:t>itself</a:t>
            </a:r>
            <a:endParaRPr lang="en-GB" sz="2400" dirty="0"/>
          </a:p>
          <a:p>
            <a:pPr>
              <a:spcAft>
                <a:spcPct val="20000"/>
              </a:spcAft>
              <a:buClr>
                <a:schemeClr val="accent1"/>
              </a:buClr>
              <a:buSzPct val="200000"/>
              <a:buFont typeface="Wingdings" pitchFamily="2" charset="2"/>
              <a:buChar char="§"/>
            </a:pPr>
            <a:r>
              <a:rPr lang="en-GB" sz="2400" dirty="0"/>
              <a:t>e-COST is used to encode approved activities – sending out invitations, grant letters, preparation of  MC agendas, preparation of participant to be reimbursed lists </a:t>
            </a:r>
          </a:p>
          <a:p>
            <a:pPr>
              <a:spcAft>
                <a:spcPct val="20000"/>
              </a:spcAft>
              <a:buClr>
                <a:schemeClr val="accent1"/>
              </a:buClr>
              <a:buSzPct val="200000"/>
              <a:buFont typeface="Wingdings" pitchFamily="2" charset="2"/>
              <a:buChar char="§"/>
            </a:pPr>
            <a:r>
              <a:rPr lang="en-GB" sz="2400" dirty="0"/>
              <a:t>e-COST allows to control deviations </a:t>
            </a:r>
          </a:p>
          <a:p>
            <a:pPr>
              <a:spcAft>
                <a:spcPct val="20000"/>
              </a:spcAft>
              <a:buClr>
                <a:schemeClr val="accent1"/>
              </a:buClr>
              <a:buSzPct val="200000"/>
              <a:buFont typeface="Wingdings" pitchFamily="2" charset="2"/>
              <a:buChar char="§"/>
            </a:pPr>
            <a:r>
              <a:rPr lang="en-GB" sz="2400" dirty="0"/>
              <a:t>e-COST gives an up-to –date financial status of </a:t>
            </a:r>
            <a:r>
              <a:rPr lang="en-GB" sz="2400" dirty="0" smtClean="0"/>
              <a:t>Action</a:t>
            </a:r>
            <a:endParaRPr lang="en-GB" sz="2400" dirty="0"/>
          </a:p>
          <a:p>
            <a:pPr>
              <a:spcAft>
                <a:spcPct val="20000"/>
              </a:spcAft>
              <a:buClr>
                <a:schemeClr val="accent1"/>
              </a:buClr>
              <a:buSzPct val="200000"/>
              <a:buFont typeface="Wingdings" pitchFamily="2" charset="2"/>
              <a:buChar char="§"/>
            </a:pPr>
            <a:r>
              <a:rPr lang="en-GB" sz="2400" dirty="0"/>
              <a:t>e-COST provides automatic generation of Financial Reporting</a:t>
            </a:r>
          </a:p>
          <a:p>
            <a:pPr marL="0" indent="0">
              <a:buNone/>
            </a:pPr>
            <a:endParaRPr lang="en-US" sz="2400" dirty="0"/>
          </a:p>
        </p:txBody>
      </p:sp>
    </p:spTree>
    <p:extLst>
      <p:ext uri="{BB962C8B-B14F-4D97-AF65-F5344CB8AC3E}">
        <p14:creationId xmlns:p14="http://schemas.microsoft.com/office/powerpoint/2010/main" val="37412400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22041" fontAlgn="auto">
              <a:spcBef>
                <a:spcPts val="0"/>
              </a:spcBef>
              <a:spcAft>
                <a:spcPts val="0"/>
              </a:spcAft>
            </a:pPr>
            <a:fld id="{464A07AF-66D7-C348-9F8E-91228B109437}" type="slidenum">
              <a:rPr lang="de-DE" b="0" smtClean="0">
                <a:solidFill>
                  <a:prstClr val="black">
                    <a:tint val="75000"/>
                  </a:prstClr>
                </a:solidFill>
                <a:effectLst/>
                <a:latin typeface="Arial"/>
              </a:rPr>
              <a:pPr defTabSz="422041" fontAlgn="auto">
                <a:spcBef>
                  <a:spcPts val="0"/>
                </a:spcBef>
                <a:spcAft>
                  <a:spcPts val="0"/>
                </a:spcAft>
              </a:pPr>
              <a:t>38</a:t>
            </a:fld>
            <a:endParaRPr lang="de-DE" b="0" dirty="0">
              <a:solidFill>
                <a:prstClr val="black">
                  <a:tint val="75000"/>
                </a:prstClr>
              </a:solidFill>
              <a:effectLst/>
              <a:latin typeface="Arial"/>
            </a:endParaRPr>
          </a:p>
        </p:txBody>
      </p:sp>
      <p:sp>
        <p:nvSpPr>
          <p:cNvPr id="3" name="Content Placeholder 2"/>
          <p:cNvSpPr>
            <a:spLocks noGrp="1"/>
          </p:cNvSpPr>
          <p:nvPr>
            <p:ph sz="quarter" idx="13"/>
          </p:nvPr>
        </p:nvSpPr>
        <p:spPr>
          <a:xfrm>
            <a:off x="1477494" y="275158"/>
            <a:ext cx="7651970" cy="849586"/>
          </a:xfrm>
        </p:spPr>
        <p:txBody>
          <a:bodyPr vert="horz"/>
          <a:lstStyle/>
          <a:p>
            <a:pPr fontAlgn="base">
              <a:spcAft>
                <a:spcPct val="0"/>
              </a:spcAft>
            </a:pPr>
            <a:r>
              <a:rPr lang="en-GB" sz="2800" dirty="0"/>
              <a:t>CGS – Annual Work &amp; Budget Plan</a:t>
            </a:r>
            <a:endParaRPr lang="en-US" sz="2800" dirty="0"/>
          </a:p>
        </p:txBody>
      </p:sp>
      <p:sp>
        <p:nvSpPr>
          <p:cNvPr id="4" name="Text Placeholder 3"/>
          <p:cNvSpPr>
            <a:spLocks noGrp="1"/>
          </p:cNvSpPr>
          <p:nvPr>
            <p:ph type="body" sz="quarter" idx="14"/>
          </p:nvPr>
        </p:nvSpPr>
        <p:spPr>
          <a:xfrm>
            <a:off x="704528" y="1412776"/>
            <a:ext cx="8232247" cy="4677877"/>
          </a:xfrm>
        </p:spPr>
        <p:txBody>
          <a:bodyPr/>
          <a:lstStyle/>
          <a:p>
            <a:pPr marL="0" indent="0">
              <a:buClr>
                <a:srgbClr val="FF6600"/>
              </a:buClr>
              <a:buNone/>
            </a:pPr>
            <a:r>
              <a:rPr lang="en-GB" sz="2400" dirty="0"/>
              <a:t>Approved by MC and COST Office</a:t>
            </a:r>
          </a:p>
          <a:p>
            <a:pPr lvl="1" algn="just">
              <a:spcAft>
                <a:spcPct val="20000"/>
              </a:spcAft>
              <a:buClr>
                <a:srgbClr val="FF6600"/>
              </a:buClr>
              <a:buFont typeface="Arial" pitchFamily="34" charset="0"/>
              <a:buChar char="•"/>
            </a:pPr>
            <a:r>
              <a:rPr lang="en-GB" sz="2000" dirty="0"/>
              <a:t>Action </a:t>
            </a:r>
            <a:r>
              <a:rPr lang="en-GB" sz="2000" dirty="0" smtClean="0"/>
              <a:t>objectives for the running Grant Period</a:t>
            </a:r>
            <a:endParaRPr lang="en-GB" sz="2000" dirty="0"/>
          </a:p>
          <a:p>
            <a:pPr marL="738572" lvl="3" indent="-316531" algn="just">
              <a:spcAft>
                <a:spcPct val="20000"/>
              </a:spcAft>
              <a:buClr>
                <a:srgbClr val="FF6600"/>
              </a:buClr>
              <a:buFont typeface="Arial" pitchFamily="34" charset="0"/>
              <a:buChar char="•"/>
            </a:pPr>
            <a:r>
              <a:rPr lang="en-GB" sz="2000" dirty="0" smtClean="0"/>
              <a:t>List of the COST Networking tools </a:t>
            </a:r>
            <a:r>
              <a:rPr lang="en-GB" sz="2000" dirty="0"/>
              <a:t>(as detailed as possible, with dates, locations, nr of </a:t>
            </a:r>
            <a:r>
              <a:rPr lang="en-GB" sz="2000" dirty="0" smtClean="0"/>
              <a:t>participants</a:t>
            </a:r>
            <a:endParaRPr lang="en-GB" sz="2000" dirty="0"/>
          </a:p>
          <a:p>
            <a:pPr lvl="1" algn="just">
              <a:spcAft>
                <a:spcPct val="20000"/>
              </a:spcAft>
              <a:buClr>
                <a:srgbClr val="FF6600"/>
              </a:buClr>
              <a:buFont typeface="Arial" pitchFamily="34" charset="0"/>
              <a:buChar char="•"/>
            </a:pPr>
            <a:r>
              <a:rPr lang="en-GB" sz="2000" dirty="0" smtClean="0"/>
              <a:t>Estimation of the budget for each activities</a:t>
            </a:r>
          </a:p>
          <a:p>
            <a:pPr lvl="1" algn="just">
              <a:spcAft>
                <a:spcPct val="20000"/>
              </a:spcAft>
              <a:buClr>
                <a:srgbClr val="FF6600"/>
              </a:buClr>
              <a:buFont typeface="Arial" pitchFamily="34" charset="0"/>
              <a:buChar char="•"/>
            </a:pPr>
            <a:endParaRPr lang="en-GB" sz="2000" dirty="0" smtClean="0"/>
          </a:p>
          <a:p>
            <a:pPr marL="0" lvl="1" indent="0">
              <a:spcAft>
                <a:spcPct val="20000"/>
              </a:spcAft>
              <a:buClr>
                <a:srgbClr val="FF6600"/>
              </a:buClr>
              <a:buNone/>
            </a:pPr>
            <a:r>
              <a:rPr lang="en-US" sz="2800" b="1" dirty="0">
                <a:solidFill>
                  <a:schemeClr val="accent1"/>
                </a:solidFill>
              </a:rPr>
              <a:t>In case of any change of work/budget plan: MC approval and COST notification are needed</a:t>
            </a:r>
          </a:p>
          <a:p>
            <a:pPr marL="0" indent="0" algn="just">
              <a:spcAft>
                <a:spcPct val="20000"/>
              </a:spcAft>
              <a:buClr>
                <a:srgbClr val="FF6600"/>
              </a:buClr>
              <a:buNone/>
            </a:pPr>
            <a:endParaRPr lang="en-US" sz="900" dirty="0">
              <a:solidFill>
                <a:schemeClr val="accent1"/>
              </a:solidFill>
            </a:endParaRPr>
          </a:p>
        </p:txBody>
      </p:sp>
    </p:spTree>
    <p:extLst>
      <p:ext uri="{BB962C8B-B14F-4D97-AF65-F5344CB8AC3E}">
        <p14:creationId xmlns:p14="http://schemas.microsoft.com/office/powerpoint/2010/main" val="46907745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39</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477494" y="188640"/>
            <a:ext cx="7651970" cy="849586"/>
          </a:xfrm>
        </p:spPr>
        <p:txBody>
          <a:bodyPr vert="horz"/>
          <a:lstStyle/>
          <a:p>
            <a:pPr fontAlgn="base">
              <a:spcAft>
                <a:spcPct val="0"/>
              </a:spcAft>
            </a:pPr>
            <a:r>
              <a:rPr lang="en-US" sz="2800" dirty="0"/>
              <a:t>COST </a:t>
            </a:r>
            <a:r>
              <a:rPr lang="en-US" sz="2800" dirty="0" smtClean="0"/>
              <a:t>IS1312 </a:t>
            </a:r>
            <a:r>
              <a:rPr lang="en-US" sz="2800" dirty="0"/>
              <a:t>Tentative Budget</a:t>
            </a:r>
          </a:p>
          <a:p>
            <a:pPr fontAlgn="base">
              <a:spcAft>
                <a:spcPct val="0"/>
              </a:spcAft>
            </a:pPr>
            <a:endParaRPr lang="en-US" sz="2800" dirty="0"/>
          </a:p>
        </p:txBody>
      </p:sp>
      <p:sp>
        <p:nvSpPr>
          <p:cNvPr id="4" name="Text Placeholder 3"/>
          <p:cNvSpPr>
            <a:spLocks noGrp="1"/>
          </p:cNvSpPr>
          <p:nvPr>
            <p:ph type="body" sz="quarter" idx="14"/>
          </p:nvPr>
        </p:nvSpPr>
        <p:spPr>
          <a:xfrm>
            <a:off x="704528" y="1412776"/>
            <a:ext cx="8708244" cy="4438429"/>
          </a:xfrm>
        </p:spPr>
        <p:txBody>
          <a:bodyPr/>
          <a:lstStyle/>
          <a:p>
            <a:pPr marL="0" lvl="0" indent="0">
              <a:buClr>
                <a:srgbClr val="FF6600"/>
              </a:buClr>
              <a:buNone/>
            </a:pPr>
            <a:r>
              <a:rPr lang="en-GB" sz="2400" dirty="0"/>
              <a:t>Tentative Budget </a:t>
            </a:r>
            <a:r>
              <a:rPr lang="en-GB" sz="2400" dirty="0" smtClean="0"/>
              <a:t>IS1312</a:t>
            </a:r>
            <a:endParaRPr lang="en-GB" sz="2400" dirty="0"/>
          </a:p>
          <a:p>
            <a:pPr>
              <a:buClr>
                <a:srgbClr val="FF6600"/>
              </a:buClr>
              <a:buFont typeface="Wingdings" panose="05000000000000000000" pitchFamily="2" charset="2"/>
              <a:buChar char="§"/>
            </a:pPr>
            <a:r>
              <a:rPr lang="en-GB" sz="2400" b="1" dirty="0" smtClean="0"/>
              <a:t>Up to maximum EUR </a:t>
            </a:r>
            <a:r>
              <a:rPr lang="en-US" sz="2400" b="1" dirty="0" smtClean="0">
                <a:solidFill>
                  <a:schemeClr val="accent1"/>
                </a:solidFill>
              </a:rPr>
              <a:t>129,000.00</a:t>
            </a:r>
            <a:r>
              <a:rPr lang="en-US" sz="2400" b="1" i="1" dirty="0" smtClean="0">
                <a:solidFill>
                  <a:srgbClr val="FF0000"/>
                </a:solidFill>
              </a:rPr>
              <a:t> </a:t>
            </a:r>
            <a:r>
              <a:rPr lang="en-GB" sz="2400" dirty="0" smtClean="0"/>
              <a:t>for </a:t>
            </a:r>
            <a:r>
              <a:rPr lang="en-GB" sz="2400" dirty="0"/>
              <a:t>12 months (based on </a:t>
            </a:r>
            <a:r>
              <a:rPr lang="en-GB" sz="2400" dirty="0" smtClean="0"/>
              <a:t>19 </a:t>
            </a:r>
            <a:r>
              <a:rPr lang="en-GB" sz="2400" dirty="0"/>
              <a:t>countries)</a:t>
            </a:r>
          </a:p>
          <a:p>
            <a:pPr>
              <a:buClr>
                <a:srgbClr val="FF6600"/>
              </a:buClr>
              <a:buFont typeface="Wingdings" panose="05000000000000000000" pitchFamily="2" charset="2"/>
              <a:buChar char="§"/>
            </a:pPr>
            <a:r>
              <a:rPr lang="en-GB" sz="2400" dirty="0"/>
              <a:t>Tentative Start of the Grant Period: </a:t>
            </a:r>
            <a:r>
              <a:rPr lang="en-GB" sz="2400" b="1" dirty="0" smtClean="0"/>
              <a:t>1.06.2014 - 31.05.2015</a:t>
            </a:r>
            <a:endParaRPr lang="en-GB" sz="2400" b="1" dirty="0"/>
          </a:p>
          <a:p>
            <a:pPr marL="0" indent="0">
              <a:buClr>
                <a:srgbClr val="FF6600"/>
              </a:buClr>
              <a:buNone/>
            </a:pPr>
            <a:endParaRPr lang="en-GB" sz="2400" dirty="0"/>
          </a:p>
          <a:p>
            <a:pPr>
              <a:buClr>
                <a:srgbClr val="FF6600"/>
              </a:buClr>
              <a:buFont typeface="Wingdings" panose="05000000000000000000" pitchFamily="2" charset="2"/>
              <a:buChar char="q"/>
            </a:pPr>
            <a:r>
              <a:rPr lang="en-US" sz="2400" b="1" i="1" dirty="0"/>
              <a:t>The provisional budget of EUR </a:t>
            </a:r>
            <a:r>
              <a:rPr lang="en-US" sz="2400" b="1" i="1" dirty="0" smtClean="0">
                <a:solidFill>
                  <a:schemeClr val="accent1"/>
                </a:solidFill>
              </a:rPr>
              <a:t>129,000.00</a:t>
            </a:r>
            <a:r>
              <a:rPr lang="en-US" sz="2400" b="1" i="1" dirty="0" smtClean="0"/>
              <a:t> </a:t>
            </a:r>
            <a:r>
              <a:rPr lang="en-US" sz="2400" b="1" i="1" dirty="0"/>
              <a:t>is subject to the ongoing negotiation on COST H2020 Grant Agreement between the European Commission and the COST Association and may be subject to modifications at a later stage by the COST Association (in principle before the Action Grant Agreement can be signed</a:t>
            </a:r>
            <a:r>
              <a:rPr lang="en-US" sz="2400" b="1" i="1" dirty="0" smtClean="0"/>
              <a:t>)</a:t>
            </a:r>
            <a:endParaRPr lang="en-GB" sz="2400" b="1" i="1" dirty="0"/>
          </a:p>
          <a:p>
            <a:endParaRPr lang="en-US" dirty="0"/>
          </a:p>
        </p:txBody>
      </p:sp>
    </p:spTree>
    <p:extLst>
      <p:ext uri="{BB962C8B-B14F-4D97-AF65-F5344CB8AC3E}">
        <p14:creationId xmlns:p14="http://schemas.microsoft.com/office/powerpoint/2010/main" val="15131512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256747" y="2723430"/>
            <a:ext cx="7651970" cy="849586"/>
          </a:xfrm>
        </p:spPr>
        <p:txBody>
          <a:bodyPr/>
          <a:lstStyle/>
          <a:p>
            <a:pPr algn="ctr"/>
            <a:r>
              <a:rPr lang="en-GB" sz="4000" dirty="0">
                <a:solidFill>
                  <a:schemeClr val="accent1"/>
                </a:solidFill>
                <a:ea typeface="Cambria" panose="02040503050406030204" pitchFamily="18" charset="0"/>
                <a:cs typeface="Arial" panose="020B0604020202020204" pitchFamily="34" charset="0"/>
              </a:rPr>
              <a:t>COST Networking tools</a:t>
            </a:r>
          </a:p>
          <a:p>
            <a:pPr algn="ctr"/>
            <a:endParaRPr lang="en-US" dirty="0"/>
          </a:p>
        </p:txBody>
      </p:sp>
      <p:sp>
        <p:nvSpPr>
          <p:cNvPr id="4" name="Slide Number Placeholder 3"/>
          <p:cNvSpPr>
            <a:spLocks noGrp="1"/>
          </p:cNvSpPr>
          <p:nvPr>
            <p:ph type="sldNum" sz="quarter" idx="15"/>
          </p:nvPr>
        </p:nvSpPr>
        <p:spPr/>
        <p:txBody>
          <a:bodyPr/>
          <a:lstStyle/>
          <a:p>
            <a:pPr>
              <a:defRPr/>
            </a:pPr>
            <a:fld id="{9CFDB9C4-2F06-425C-BF3E-A800517C83A6}" type="slidenum">
              <a:rPr lang="de-DE" smtClean="0"/>
              <a:pPr>
                <a:defRPr/>
              </a:pPr>
              <a:t>4</a:t>
            </a:fld>
            <a:endParaRPr lang="de-DE"/>
          </a:p>
        </p:txBody>
      </p:sp>
    </p:spTree>
    <p:extLst>
      <p:ext uri="{BB962C8B-B14F-4D97-AF65-F5344CB8AC3E}">
        <p14:creationId xmlns:p14="http://schemas.microsoft.com/office/powerpoint/2010/main" val="26946449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 Placeholder 2"/>
          <p:cNvSpPr>
            <a:spLocks noGrp="1"/>
          </p:cNvSpPr>
          <p:nvPr>
            <p:ph type="body" sz="quarter" idx="14"/>
          </p:nvPr>
        </p:nvSpPr>
        <p:spPr bwMode="auto">
          <a:xfrm>
            <a:off x="776536" y="1124744"/>
            <a:ext cx="8378825" cy="5040560"/>
          </a:xfr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indent="0" algn="just">
              <a:buNone/>
            </a:pPr>
            <a:r>
              <a:rPr lang="en-GB" sz="2000" dirty="0" smtClean="0"/>
              <a:t>When </a:t>
            </a:r>
            <a:r>
              <a:rPr lang="en-GB" sz="2000" dirty="0"/>
              <a:t>choosing meeting locations:</a:t>
            </a:r>
          </a:p>
          <a:p>
            <a:pPr lvl="1" algn="just">
              <a:spcBef>
                <a:spcPts val="300"/>
              </a:spcBef>
              <a:spcAft>
                <a:spcPts val="300"/>
              </a:spcAft>
              <a:buClr>
                <a:schemeClr val="tx2"/>
              </a:buClr>
              <a:buFont typeface="Wingdings" panose="05000000000000000000" pitchFamily="2" charset="2"/>
              <a:buChar char="§"/>
            </a:pPr>
            <a:r>
              <a:rPr lang="en-GB" sz="2000" dirty="0" smtClean="0"/>
              <a:t>Assess where the Action can avail of </a:t>
            </a:r>
            <a:r>
              <a:rPr lang="en-GB" sz="2000" dirty="0"/>
              <a:t>low </a:t>
            </a:r>
            <a:r>
              <a:rPr lang="en-GB" sz="2000" dirty="0" smtClean="0"/>
              <a:t>cost accommodation so that the Management Committee (MC) can reduce </a:t>
            </a:r>
            <a:r>
              <a:rPr lang="en-GB" sz="2000" dirty="0"/>
              <a:t>the </a:t>
            </a:r>
            <a:r>
              <a:rPr lang="en-GB" sz="2000" dirty="0" smtClean="0"/>
              <a:t>accommodation flat rate for the given meeting </a:t>
            </a:r>
            <a:endParaRPr lang="en-GB" sz="2000" dirty="0"/>
          </a:p>
          <a:p>
            <a:pPr lvl="1" algn="just">
              <a:spcBef>
                <a:spcPts val="300"/>
              </a:spcBef>
              <a:spcAft>
                <a:spcPts val="300"/>
              </a:spcAft>
              <a:buClr>
                <a:schemeClr val="tx2"/>
              </a:buClr>
              <a:buFont typeface="Wingdings" panose="05000000000000000000" pitchFamily="2" charset="2"/>
              <a:buChar char="§"/>
            </a:pPr>
            <a:r>
              <a:rPr lang="en-GB" sz="2000" dirty="0" smtClean="0"/>
              <a:t>Consider the </a:t>
            </a:r>
            <a:r>
              <a:rPr lang="en-GB" sz="2000" dirty="0"/>
              <a:t>availability of </a:t>
            </a:r>
            <a:r>
              <a:rPr lang="en-GB" sz="2000" dirty="0" smtClean="0"/>
              <a:t>cheap public transport </a:t>
            </a:r>
            <a:r>
              <a:rPr lang="en-GB" sz="2000" dirty="0"/>
              <a:t>in the </a:t>
            </a:r>
            <a:r>
              <a:rPr lang="en-GB" sz="2000" dirty="0" smtClean="0"/>
              <a:t>locality of the meeting and the availability of low </a:t>
            </a:r>
            <a:r>
              <a:rPr lang="en-GB" sz="2000" dirty="0"/>
              <a:t>cost </a:t>
            </a:r>
            <a:r>
              <a:rPr lang="en-GB" sz="2000" dirty="0" smtClean="0"/>
              <a:t>airlines that service the meeting venue </a:t>
            </a:r>
            <a:endParaRPr lang="en-GB" sz="2000" dirty="0"/>
          </a:p>
          <a:p>
            <a:pPr lvl="1" algn="just">
              <a:spcBef>
                <a:spcPts val="300"/>
              </a:spcBef>
              <a:spcAft>
                <a:spcPts val="300"/>
              </a:spcAft>
              <a:buClr>
                <a:schemeClr val="tx2"/>
              </a:buClr>
              <a:buFont typeface="Wingdings" panose="05000000000000000000" pitchFamily="2" charset="2"/>
              <a:buChar char="§"/>
            </a:pPr>
            <a:r>
              <a:rPr lang="en-GB" sz="2000" dirty="0" smtClean="0"/>
              <a:t>Seek to avail of research institutions linked to MC Members that can avoid meeting </a:t>
            </a:r>
            <a:r>
              <a:rPr lang="en-GB" sz="2000" dirty="0"/>
              <a:t>room </a:t>
            </a:r>
            <a:r>
              <a:rPr lang="en-GB" sz="2000" dirty="0" smtClean="0"/>
              <a:t>expenses </a:t>
            </a:r>
            <a:r>
              <a:rPr lang="en-GB" sz="2000" dirty="0"/>
              <a:t>and expensive coffee breaks and </a:t>
            </a:r>
            <a:r>
              <a:rPr lang="en-GB" sz="2000" dirty="0" smtClean="0"/>
              <a:t>lunches </a:t>
            </a:r>
          </a:p>
          <a:p>
            <a:pPr marL="0" indent="0" algn="just">
              <a:spcBef>
                <a:spcPts val="600"/>
              </a:spcBef>
              <a:spcAft>
                <a:spcPts val="600"/>
              </a:spcAft>
              <a:buNone/>
            </a:pPr>
            <a:r>
              <a:rPr lang="en-GB" sz="2000" dirty="0" smtClean="0"/>
              <a:t>For </a:t>
            </a:r>
            <a:r>
              <a:rPr lang="en-GB" sz="2000" dirty="0"/>
              <a:t>MC Meetings be aware that usually only 80% of the MC </a:t>
            </a:r>
            <a:r>
              <a:rPr lang="en-GB" sz="2000" dirty="0" smtClean="0"/>
              <a:t>attends</a:t>
            </a:r>
            <a:endParaRPr lang="en-GB" sz="2000" dirty="0"/>
          </a:p>
          <a:p>
            <a:pPr marL="0" indent="0" algn="just">
              <a:spcBef>
                <a:spcPts val="600"/>
              </a:spcBef>
              <a:spcAft>
                <a:spcPts val="600"/>
              </a:spcAft>
              <a:buNone/>
            </a:pPr>
            <a:r>
              <a:rPr lang="en-GB" sz="2000" dirty="0" smtClean="0"/>
              <a:t>Subject to rooms being available, meetings </a:t>
            </a:r>
            <a:r>
              <a:rPr lang="en-GB" sz="2000" dirty="0"/>
              <a:t>can </a:t>
            </a:r>
            <a:r>
              <a:rPr lang="en-GB" sz="2000" dirty="0" smtClean="0"/>
              <a:t>also in theory be held at </a:t>
            </a:r>
            <a:r>
              <a:rPr lang="en-GB" sz="2000" dirty="0"/>
              <a:t>the </a:t>
            </a:r>
            <a:r>
              <a:rPr lang="en-GB" sz="2000" dirty="0" smtClean="0"/>
              <a:t>COST premises</a:t>
            </a:r>
          </a:p>
          <a:p>
            <a:pPr marL="0" indent="0" algn="ctr">
              <a:spcBef>
                <a:spcPts val="600"/>
              </a:spcBef>
              <a:spcAft>
                <a:spcPts val="600"/>
              </a:spcAft>
              <a:buNone/>
            </a:pPr>
            <a:r>
              <a:rPr lang="en-GB" sz="2000" u="sng" dirty="0" smtClean="0"/>
              <a:t>Send Invitations to eligible participants as early as possible</a:t>
            </a:r>
            <a:endParaRPr lang="en-GB" sz="2000" u="sng" dirty="0"/>
          </a:p>
          <a:p>
            <a:pPr marL="0" indent="0">
              <a:buNone/>
            </a:pPr>
            <a:endParaRPr lang="en-GB" sz="2000" b="1" u="sng" dirty="0">
              <a:solidFill>
                <a:schemeClr val="tx2"/>
              </a:solidFill>
            </a:endParaRPr>
          </a:p>
          <a:p>
            <a:pPr marL="0" indent="0">
              <a:spcBef>
                <a:spcPts val="600"/>
              </a:spcBef>
              <a:spcAft>
                <a:spcPts val="600"/>
              </a:spcAft>
              <a:buNone/>
            </a:pPr>
            <a:endParaRPr lang="en-GB" sz="2000" dirty="0"/>
          </a:p>
          <a:p>
            <a:pPr marL="0" indent="0">
              <a:spcBef>
                <a:spcPts val="600"/>
              </a:spcBef>
              <a:spcAft>
                <a:spcPts val="600"/>
              </a:spcAft>
              <a:buNone/>
            </a:pPr>
            <a:endParaRPr lang="en-GB" sz="2000" dirty="0"/>
          </a:p>
        </p:txBody>
      </p:sp>
      <p:sp>
        <p:nvSpPr>
          <p:cNvPr id="146436" name="Slide Number Placehold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769112B4-4DE1-41C5-80AA-423EE151B912}" type="slidenum">
              <a:rPr lang="de-DE" smtClean="0">
                <a:solidFill>
                  <a:srgbClr val="898989"/>
                </a:solidFill>
              </a:rPr>
              <a:pPr/>
              <a:t>40</a:t>
            </a:fld>
            <a:endParaRPr lang="de-DE" smtClean="0">
              <a:solidFill>
                <a:srgbClr val="898989"/>
              </a:solidFill>
            </a:endParaRPr>
          </a:p>
        </p:txBody>
      </p:sp>
      <p:sp>
        <p:nvSpPr>
          <p:cNvPr id="7" name="Rectangle 2"/>
          <p:cNvSpPr>
            <a:spLocks noChangeArrowheads="1"/>
          </p:cNvSpPr>
          <p:nvPr/>
        </p:nvSpPr>
        <p:spPr bwMode="auto">
          <a:xfrm>
            <a:off x="1244119" y="406977"/>
            <a:ext cx="8425873" cy="398462"/>
          </a:xfrm>
          <a:prstGeom prst="rect">
            <a:avLst/>
          </a:prstGeom>
          <a:noFill/>
          <a:ln w="9525">
            <a:noFill/>
            <a:round/>
            <a:headEnd/>
            <a:tailEnd/>
          </a:ln>
          <a:effectLst/>
        </p:spPr>
        <p:txBody>
          <a:bodyPr lIns="83409" tIns="40874" rIns="83409" bIns="40874" anchor="ctr"/>
          <a:lstStyle/>
          <a:p>
            <a:pPr algn="ctr">
              <a:defRPr/>
            </a:pPr>
            <a:r>
              <a:rPr lang="en-US" sz="2215" dirty="0">
                <a:solidFill>
                  <a:schemeClr val="tx2"/>
                </a:solidFill>
                <a:effectLst>
                  <a:outerShdw blurRad="38100" dist="38100" dir="2700000" algn="tl">
                    <a:srgbClr val="C0C0C0"/>
                  </a:outerShdw>
                </a:effectLst>
                <a:ea typeface="Lucida Sans Unicode" pitchFamily="34" charset="0"/>
                <a:cs typeface="Lucida Sans Unicode" pitchFamily="34" charset="0"/>
              </a:rPr>
              <a:t> </a:t>
            </a:r>
            <a:endParaRPr lang="en-GB" sz="3600" dirty="0">
              <a:solidFill>
                <a:schemeClr val="tx2"/>
              </a:solidFill>
            </a:endParaRPr>
          </a:p>
        </p:txBody>
      </p:sp>
      <p:sp>
        <p:nvSpPr>
          <p:cNvPr id="2" name="Rectangle 1"/>
          <p:cNvSpPr/>
          <p:nvPr/>
        </p:nvSpPr>
        <p:spPr>
          <a:xfrm>
            <a:off x="1496616" y="310910"/>
            <a:ext cx="7920880" cy="523220"/>
          </a:xfrm>
          <a:prstGeom prst="rect">
            <a:avLst/>
          </a:prstGeom>
        </p:spPr>
        <p:txBody>
          <a:bodyPr vert="horz"/>
          <a:lstStyle/>
          <a:p>
            <a:pPr algn="l" defTabSz="457200">
              <a:spcBef>
                <a:spcPct val="20000"/>
              </a:spcBef>
              <a:buFont typeface="Arial"/>
              <a:buNone/>
            </a:pPr>
            <a:r>
              <a:rPr lang="en-GB" dirty="0">
                <a:solidFill>
                  <a:schemeClr val="accent2"/>
                </a:solidFill>
                <a:effectLst/>
                <a:latin typeface="+mn-lt"/>
              </a:rPr>
              <a:t>Final considerations: Maximise your Budget</a:t>
            </a:r>
          </a:p>
        </p:txBody>
      </p:sp>
    </p:spTree>
    <p:extLst>
      <p:ext uri="{BB962C8B-B14F-4D97-AF65-F5344CB8AC3E}">
        <p14:creationId xmlns:p14="http://schemas.microsoft.com/office/powerpoint/2010/main" val="36211878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Content Placeholder 1"/>
          <p:cNvSpPr>
            <a:spLocks noGrp="1"/>
          </p:cNvSpPr>
          <p:nvPr>
            <p:ph sz="quarter" idx="13"/>
          </p:nvPr>
        </p:nvSpPr>
        <p:spPr bwMode="auto">
          <a:xfrm>
            <a:off x="1424609" y="260648"/>
            <a:ext cx="8640959" cy="936104"/>
          </a:xfrm>
          <a:extLst/>
        </p:spPr>
        <p:txBody>
          <a:bodyPr vert="horz"/>
          <a:lstStyle/>
          <a:p>
            <a:pPr fontAlgn="base">
              <a:spcAft>
                <a:spcPct val="0"/>
              </a:spcAft>
            </a:pPr>
            <a:r>
              <a:rPr lang="en-US" sz="2800" dirty="0"/>
              <a:t>Final Considerations: action’s management</a:t>
            </a:r>
          </a:p>
        </p:txBody>
      </p:sp>
      <p:sp>
        <p:nvSpPr>
          <p:cNvPr id="51203" name="Text Placeholder 2"/>
          <p:cNvSpPr>
            <a:spLocks noGrp="1"/>
          </p:cNvSpPr>
          <p:nvPr>
            <p:ph type="body" sz="quarter" idx="14"/>
          </p:nvPr>
        </p:nvSpPr>
        <p:spPr bwMode="auto">
          <a:xfrm>
            <a:off x="776536" y="1124744"/>
            <a:ext cx="8378825" cy="483758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spcAft>
                <a:spcPts val="600"/>
              </a:spcAft>
              <a:buFont typeface="Wingdings" panose="05000000000000000000" pitchFamily="2" charset="2"/>
              <a:buChar char="§"/>
            </a:pPr>
            <a:r>
              <a:rPr lang="en-GB" sz="2400" dirty="0"/>
              <a:t>Spend your entire grant on approved scientific activities </a:t>
            </a:r>
          </a:p>
          <a:p>
            <a:pPr algn="just">
              <a:spcAft>
                <a:spcPts val="600"/>
              </a:spcAft>
              <a:buFont typeface="Wingdings" panose="05000000000000000000" pitchFamily="2" charset="2"/>
              <a:buChar char="§"/>
            </a:pPr>
            <a:r>
              <a:rPr lang="en-GB" sz="2400" dirty="0"/>
              <a:t>Unspent funds cannot be carried forward to the subsequent grant period and will be reclaimed by COST and utilised by other COST Actions</a:t>
            </a:r>
          </a:p>
          <a:p>
            <a:pPr algn="just">
              <a:spcAft>
                <a:spcPts val="600"/>
              </a:spcAft>
              <a:buFont typeface="Wingdings" panose="05000000000000000000" pitchFamily="2" charset="2"/>
              <a:buChar char="§"/>
            </a:pPr>
            <a:r>
              <a:rPr lang="en-GB" sz="2400" dirty="0"/>
              <a:t>Always send the minutes of the MC meetings to COST and upload on e-COST</a:t>
            </a:r>
          </a:p>
          <a:p>
            <a:pPr algn="just">
              <a:spcAft>
                <a:spcPts val="600"/>
              </a:spcAft>
              <a:buFont typeface="Wingdings" panose="05000000000000000000" pitchFamily="2" charset="2"/>
              <a:buChar char="§"/>
            </a:pPr>
            <a:r>
              <a:rPr lang="en-GB" sz="2400" dirty="0"/>
              <a:t>Additional activities (meetings, Training Schools) not detailed in the Work and Budget plan need approval from the Action Science Officer</a:t>
            </a:r>
          </a:p>
          <a:p>
            <a:pPr algn="just">
              <a:spcAft>
                <a:spcPts val="600"/>
              </a:spcAft>
              <a:buFont typeface="Wingdings" panose="05000000000000000000" pitchFamily="2" charset="2"/>
              <a:buChar char="§"/>
            </a:pPr>
            <a:r>
              <a:rPr lang="en-GB" sz="2400" dirty="0"/>
              <a:t>Derogation from the eligibility rules require COST approval prior to the expenses being incurred</a:t>
            </a:r>
          </a:p>
          <a:p>
            <a:pPr marL="0" indent="0">
              <a:spcBef>
                <a:spcPts val="600"/>
              </a:spcBef>
              <a:spcAft>
                <a:spcPts val="600"/>
              </a:spcAft>
              <a:buNone/>
            </a:pPr>
            <a:endParaRPr lang="en-GB" sz="2000" dirty="0"/>
          </a:p>
          <a:p>
            <a:pPr marL="0" indent="0">
              <a:spcBef>
                <a:spcPts val="600"/>
              </a:spcBef>
              <a:spcAft>
                <a:spcPts val="600"/>
              </a:spcAft>
              <a:buNone/>
            </a:pPr>
            <a:endParaRPr lang="en-GB" sz="2000" dirty="0"/>
          </a:p>
        </p:txBody>
      </p:sp>
      <p:sp>
        <p:nvSpPr>
          <p:cNvPr id="150532" name="Slide Number Placehold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3A2BEA54-7F68-4FEE-89AC-65854864F946}" type="slidenum">
              <a:rPr lang="de-DE" smtClean="0">
                <a:solidFill>
                  <a:srgbClr val="898989"/>
                </a:solidFill>
              </a:rPr>
              <a:pPr/>
              <a:t>41</a:t>
            </a:fld>
            <a:endParaRPr lang="de-DE" smtClean="0">
              <a:solidFill>
                <a:srgbClr val="898989"/>
              </a:solidFill>
            </a:endParaRPr>
          </a:p>
        </p:txBody>
      </p:sp>
    </p:spTree>
    <p:extLst>
      <p:ext uri="{BB962C8B-B14F-4D97-AF65-F5344CB8AC3E}">
        <p14:creationId xmlns:p14="http://schemas.microsoft.com/office/powerpoint/2010/main" val="100566740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ChangeArrowheads="1"/>
          </p:cNvSpPr>
          <p:nvPr/>
        </p:nvSpPr>
        <p:spPr bwMode="auto">
          <a:xfrm>
            <a:off x="2314575" y="292100"/>
            <a:ext cx="5272088" cy="523220"/>
          </a:xfrm>
          <a:prstGeom prst="rect">
            <a:avLst/>
          </a:prstGeom>
          <a:extLst/>
        </p:spPr>
        <p:txBody>
          <a:bodyPr vert="horz"/>
          <a:lstStyle/>
          <a:p>
            <a:pPr algn="l" defTabSz="457200">
              <a:spcBef>
                <a:spcPct val="20000"/>
              </a:spcBef>
              <a:buFont typeface="Arial"/>
              <a:buNone/>
            </a:pPr>
            <a:r>
              <a:rPr lang="en-US" altLang="en-US" dirty="0">
                <a:solidFill>
                  <a:schemeClr val="accent2"/>
                </a:solidFill>
                <a:effectLst/>
                <a:latin typeface="+mn-lt"/>
              </a:rPr>
              <a:t>ACRONYMS (1/2)</a:t>
            </a:r>
          </a:p>
        </p:txBody>
      </p:sp>
      <p:graphicFrame>
        <p:nvGraphicFramePr>
          <p:cNvPr id="527789" name="Group 429"/>
          <p:cNvGraphicFramePr>
            <a:graphicFrameLocks noGrp="1"/>
          </p:cNvGraphicFramePr>
          <p:nvPr/>
        </p:nvGraphicFramePr>
        <p:xfrm>
          <a:off x="1384300" y="930275"/>
          <a:ext cx="7150100" cy="5529268"/>
        </p:xfrm>
        <a:graphic>
          <a:graphicData uri="http://schemas.openxmlformats.org/drawingml/2006/table">
            <a:tbl>
              <a:tblPr/>
              <a:tblGrid>
                <a:gridCol w="1811781"/>
                <a:gridCol w="5338319"/>
              </a:tblGrid>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dirty="0" smtClean="0">
                          <a:ln>
                            <a:noFill/>
                          </a:ln>
                          <a:solidFill>
                            <a:schemeClr val="tx1"/>
                          </a:solidFill>
                          <a:effectLst/>
                          <a:latin typeface="Arial" charset="0"/>
                          <a:ea typeface="Times New Roman" pitchFamily="18" charset="0"/>
                          <a:cs typeface="Arial" charset="0"/>
                        </a:rPr>
                        <a:t>AO</a:t>
                      </a:r>
                      <a:endParaRPr kumimoji="0" lang="en-GB"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Administrative Officer</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APC</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Annual Progress Conference</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BMBS</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Biomedicine and Molecular Biosciences (Domain)</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CGA</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COST Grant Agreement</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CGS</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COST Grant System</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CG</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dirty="0" smtClean="0">
                          <a:ln>
                            <a:noFill/>
                          </a:ln>
                          <a:solidFill>
                            <a:schemeClr val="tx1"/>
                          </a:solidFill>
                          <a:effectLst/>
                          <a:latin typeface="Arial" charset="0"/>
                          <a:ea typeface="Times New Roman" pitchFamily="18" charset="0"/>
                          <a:cs typeface="Arial" charset="0"/>
                        </a:rPr>
                        <a:t>Core Group</a:t>
                      </a:r>
                      <a:endParaRPr kumimoji="0" lang="en-GB"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4623">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CMST</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Chemistry and Molecular Sciences and Technologies (Domain)</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CNC</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COST National Coordinator</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CSO</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Committee of Senior Officials</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DC</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Domain Committee</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dirty="0" smtClean="0">
                          <a:ln>
                            <a:noFill/>
                          </a:ln>
                          <a:solidFill>
                            <a:schemeClr val="tx1"/>
                          </a:solidFill>
                          <a:effectLst/>
                          <a:latin typeface="Arial" charset="0"/>
                          <a:ea typeface="Times New Roman" pitchFamily="18" charset="0"/>
                          <a:cs typeface="Arial" charset="0"/>
                        </a:rPr>
                        <a:t>DCCCCM</a:t>
                      </a:r>
                      <a:endParaRPr kumimoji="0" lang="en-GB"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Domain Committee Chairs Cluster Consensus Meeting</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EEP</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External Experts Panel</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ESF</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European Science Foundation</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ESR</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Early Stage Researcher</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4623">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ESSEM</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dirty="0" smtClean="0">
                          <a:ln>
                            <a:noFill/>
                          </a:ln>
                          <a:solidFill>
                            <a:schemeClr val="tx1"/>
                          </a:solidFill>
                          <a:effectLst/>
                          <a:latin typeface="Arial" charset="0"/>
                          <a:ea typeface="Times New Roman" pitchFamily="18" charset="0"/>
                          <a:cs typeface="Arial" charset="0"/>
                        </a:rPr>
                        <a:t>Earth System Science and Environmental Management (Domain)</a:t>
                      </a:r>
                      <a:endParaRPr kumimoji="0" lang="en-GB"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FA</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Food and Agriculture (Domain)</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FPS</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Forests, their Products and Services (Domain)</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GH</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Grant Holder</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6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HOSO</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dirty="0" smtClean="0">
                          <a:ln>
                            <a:noFill/>
                          </a:ln>
                          <a:solidFill>
                            <a:schemeClr val="tx1"/>
                          </a:solidFill>
                          <a:effectLst/>
                          <a:latin typeface="Arial" charset="0"/>
                          <a:ea typeface="Times New Roman" pitchFamily="18" charset="0"/>
                          <a:cs typeface="Arial" charset="0"/>
                        </a:rPr>
                        <a:t>Head Of Science Operations</a:t>
                      </a:r>
                      <a:endParaRPr kumimoji="0" lang="fr-FR"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83521" marR="83521" marT="44443" marB="444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404897949"/>
      </p:ext>
    </p:extLst>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0793" name="Group 489"/>
          <p:cNvGraphicFramePr>
            <a:graphicFrameLocks noGrp="1"/>
          </p:cNvGraphicFramePr>
          <p:nvPr/>
        </p:nvGraphicFramePr>
        <p:xfrm>
          <a:off x="1320800" y="960439"/>
          <a:ext cx="7226300" cy="5075237"/>
        </p:xfrm>
        <a:graphic>
          <a:graphicData uri="http://schemas.openxmlformats.org/drawingml/2006/table">
            <a:tbl>
              <a:tblPr/>
              <a:tblGrid>
                <a:gridCol w="1831089"/>
                <a:gridCol w="5395211"/>
              </a:tblGrid>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dirty="0" smtClean="0">
                          <a:ln>
                            <a:noFill/>
                          </a:ln>
                          <a:solidFill>
                            <a:schemeClr val="tx1"/>
                          </a:solidFill>
                          <a:effectLst/>
                          <a:latin typeface="Arial" charset="0"/>
                          <a:ea typeface="Times New Roman" pitchFamily="18" charset="0"/>
                          <a:cs typeface="Arial" charset="0"/>
                        </a:rPr>
                        <a:t>ICT</a:t>
                      </a:r>
                      <a:endParaRPr kumimoji="0" lang="en-GB"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dirty="0" smtClean="0">
                          <a:ln>
                            <a:noFill/>
                          </a:ln>
                          <a:solidFill>
                            <a:schemeClr val="tx1"/>
                          </a:solidFill>
                          <a:effectLst/>
                          <a:latin typeface="Arial" charset="0"/>
                          <a:ea typeface="Times New Roman" pitchFamily="18" charset="0"/>
                          <a:cs typeface="Arial" charset="0"/>
                        </a:rPr>
                        <a:t>Information and Communication Technologies (Domain)</a:t>
                      </a:r>
                      <a:endParaRPr kumimoji="0" lang="fr-FR"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IE</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Interdisciplinary Exploratoria</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ISCH</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Individuals, Societies, Cultures and Health (Domain)</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4688">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JAF</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dirty="0" err="1" smtClean="0">
                          <a:ln>
                            <a:noFill/>
                          </a:ln>
                          <a:solidFill>
                            <a:schemeClr val="tx1"/>
                          </a:solidFill>
                          <a:effectLst/>
                          <a:latin typeface="Arial" charset="0"/>
                          <a:ea typeface="Times New Roman" pitchFamily="18" charset="0"/>
                          <a:cs typeface="Arial" charset="0"/>
                        </a:rPr>
                        <a:t>Judiciaire</a:t>
                      </a:r>
                      <a:r>
                        <a:rPr kumimoji="0" lang="en-GB" sz="1200" b="0"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en-GB" sz="1200" b="0" i="0" u="none" strike="noStrike" cap="none" normalizeH="0" baseline="0" dirty="0" err="1" smtClean="0">
                          <a:ln>
                            <a:noFill/>
                          </a:ln>
                          <a:solidFill>
                            <a:schemeClr val="tx1"/>
                          </a:solidFill>
                          <a:effectLst/>
                          <a:latin typeface="Arial" charset="0"/>
                          <a:ea typeface="Times New Roman" pitchFamily="18" charset="0"/>
                          <a:cs typeface="Arial" charset="0"/>
                        </a:rPr>
                        <a:t>Administratif</a:t>
                      </a:r>
                      <a:r>
                        <a:rPr kumimoji="0" lang="en-GB" sz="1200" b="0"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en-GB" sz="1200" b="0" i="0" u="none" strike="noStrike" cap="none" normalizeH="0" baseline="0" dirty="0" err="1" smtClean="0">
                          <a:ln>
                            <a:noFill/>
                          </a:ln>
                          <a:solidFill>
                            <a:schemeClr val="tx1"/>
                          </a:solidFill>
                          <a:effectLst/>
                          <a:latin typeface="Arial" charset="0"/>
                          <a:ea typeface="Times New Roman" pitchFamily="18" charset="0"/>
                          <a:cs typeface="Arial" charset="0"/>
                        </a:rPr>
                        <a:t>Financière</a:t>
                      </a:r>
                      <a:r>
                        <a:rPr kumimoji="0" lang="en-GB" sz="1200" b="0" i="0" u="none" strike="noStrike" cap="none" normalizeH="0" baseline="0" dirty="0" smtClean="0">
                          <a:ln>
                            <a:noFill/>
                          </a:ln>
                          <a:solidFill>
                            <a:schemeClr val="tx1"/>
                          </a:solidFill>
                          <a:effectLst/>
                          <a:latin typeface="Arial" charset="0"/>
                          <a:ea typeface="Times New Roman" pitchFamily="18" charset="0"/>
                          <a:cs typeface="Arial" charset="0"/>
                        </a:rPr>
                        <a:t>, Working party of Legal, Administrative and Financial Affairs within COST (CSO Executive Group)</a:t>
                      </a:r>
                      <a:endParaRPr kumimoji="0" lang="en-GB"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JSO</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Junior Science Officer</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MC</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Management Committee</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MoU</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Memorandum of Understanding</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MPNS</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Materials, Physical and Nanosciences (Domain)</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SAO</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Senior Administration Officer</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SO</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Science Officer</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SSO</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Senior Science Officer</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STSM</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dirty="0" smtClean="0">
                          <a:ln>
                            <a:noFill/>
                          </a:ln>
                          <a:solidFill>
                            <a:schemeClr val="tx1"/>
                          </a:solidFill>
                          <a:effectLst/>
                          <a:latin typeface="Arial" charset="0"/>
                          <a:ea typeface="Times New Roman" pitchFamily="18" charset="0"/>
                          <a:cs typeface="Arial" charset="0"/>
                        </a:rPr>
                        <a:t>Short-</a:t>
                      </a:r>
                      <a:r>
                        <a:rPr kumimoji="0" lang="fr-FR" sz="1200" b="0" i="0" u="none" strike="noStrike" cap="none" normalizeH="0" baseline="0" dirty="0" err="1" smtClean="0">
                          <a:ln>
                            <a:noFill/>
                          </a:ln>
                          <a:solidFill>
                            <a:schemeClr val="tx1"/>
                          </a:solidFill>
                          <a:effectLst/>
                          <a:latin typeface="Arial" charset="0"/>
                          <a:ea typeface="Times New Roman" pitchFamily="18" charset="0"/>
                          <a:cs typeface="Arial" charset="0"/>
                        </a:rPr>
                        <a:t>Term</a:t>
                      </a:r>
                      <a:r>
                        <a:rPr kumimoji="0" lang="fr-FR" sz="1200" b="0" i="0" u="none" strike="noStrike" cap="none" normalizeH="0" baseline="0" dirty="0" smtClean="0">
                          <a:ln>
                            <a:noFill/>
                          </a:ln>
                          <a:solidFill>
                            <a:schemeClr val="tx1"/>
                          </a:solidFill>
                          <a:effectLst/>
                          <a:latin typeface="Arial" charset="0"/>
                          <a:ea typeface="Times New Roman" pitchFamily="18" charset="0"/>
                          <a:cs typeface="Arial" charset="0"/>
                        </a:rPr>
                        <a:t> </a:t>
                      </a:r>
                      <a:r>
                        <a:rPr kumimoji="0" lang="fr-FR" sz="1200" b="0" i="0" u="none" strike="noStrike" cap="none" normalizeH="0" baseline="0" dirty="0" err="1" smtClean="0">
                          <a:ln>
                            <a:noFill/>
                          </a:ln>
                          <a:solidFill>
                            <a:schemeClr val="tx1"/>
                          </a:solidFill>
                          <a:effectLst/>
                          <a:latin typeface="Arial" charset="0"/>
                          <a:ea typeface="Times New Roman" pitchFamily="18" charset="0"/>
                          <a:cs typeface="Arial" charset="0"/>
                        </a:rPr>
                        <a:t>Scientific</a:t>
                      </a:r>
                      <a:r>
                        <a:rPr kumimoji="0" lang="fr-FR" sz="1200" b="0" i="0" u="none" strike="noStrike" cap="none" normalizeH="0" baseline="0" dirty="0" smtClean="0">
                          <a:ln>
                            <a:noFill/>
                          </a:ln>
                          <a:solidFill>
                            <a:schemeClr val="tx1"/>
                          </a:solidFill>
                          <a:effectLst/>
                          <a:latin typeface="Arial" charset="0"/>
                          <a:ea typeface="Times New Roman" pitchFamily="18" charset="0"/>
                          <a:cs typeface="Arial" charset="0"/>
                        </a:rPr>
                        <a:t> Mission</a:t>
                      </a:r>
                      <a:endParaRPr kumimoji="0" lang="fr-FR"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TD</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Trans-Domain</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TDP</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Trans-Domain Proposal</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TDP-SAB</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Trans-Domain Proposal Standing Assessment Body</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fr-FR" sz="1200" b="0" i="0" u="none" strike="noStrike" cap="none" normalizeH="0" baseline="0" smtClean="0">
                          <a:ln>
                            <a:noFill/>
                          </a:ln>
                          <a:solidFill>
                            <a:schemeClr val="tx1"/>
                          </a:solidFill>
                          <a:effectLst/>
                          <a:latin typeface="Arial" charset="0"/>
                          <a:ea typeface="Times New Roman" pitchFamily="18" charset="0"/>
                          <a:cs typeface="Arial" charset="0"/>
                        </a:rPr>
                        <a:t>ToR</a:t>
                      </a:r>
                      <a:endParaRPr kumimoji="0" lang="fr-FR"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Terms of Reference</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TUD</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Transport and Urban Development (Domain)</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79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smtClean="0">
                          <a:ln>
                            <a:noFill/>
                          </a:ln>
                          <a:solidFill>
                            <a:schemeClr val="tx1"/>
                          </a:solidFill>
                          <a:effectLst/>
                          <a:latin typeface="Arial" charset="0"/>
                          <a:ea typeface="Times New Roman" pitchFamily="18" charset="0"/>
                          <a:cs typeface="Arial" charset="0"/>
                        </a:rPr>
                        <a:t>WG</a:t>
                      </a:r>
                      <a:endParaRPr kumimoji="0" lang="en-GB" sz="1800" b="0" i="0" u="none" strike="noStrike" cap="none" normalizeH="0" baseline="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5715000" algn="r"/>
                        </a:tabLst>
                      </a:pPr>
                      <a:r>
                        <a:rPr kumimoji="0" lang="en-GB" sz="1200" b="0" i="0" u="none" strike="noStrike" cap="none" normalizeH="0" baseline="0" dirty="0" smtClean="0">
                          <a:ln>
                            <a:noFill/>
                          </a:ln>
                          <a:solidFill>
                            <a:schemeClr val="tx1"/>
                          </a:solidFill>
                          <a:effectLst/>
                          <a:latin typeface="Arial" charset="0"/>
                          <a:ea typeface="Times New Roman" pitchFamily="18" charset="0"/>
                          <a:cs typeface="Arial" charset="0"/>
                        </a:rPr>
                        <a:t>Working Group</a:t>
                      </a:r>
                      <a:endParaRPr kumimoji="0" lang="en-GB"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83521" marR="83521" marT="44453" marB="4445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00413" name="Rectangle 490"/>
          <p:cNvSpPr>
            <a:spLocks noChangeArrowheads="1"/>
          </p:cNvSpPr>
          <p:nvPr/>
        </p:nvSpPr>
        <p:spPr bwMode="auto">
          <a:xfrm>
            <a:off x="2314575" y="292100"/>
            <a:ext cx="5272088" cy="523220"/>
          </a:xfrm>
          <a:prstGeom prst="rect">
            <a:avLst/>
          </a:prstGeom>
          <a:extLst/>
        </p:spPr>
        <p:txBody>
          <a:bodyPr vert="horz"/>
          <a:lstStyle/>
          <a:p>
            <a:pPr algn="l" defTabSz="457200">
              <a:spcBef>
                <a:spcPct val="20000"/>
              </a:spcBef>
              <a:buFont typeface="Arial"/>
              <a:buNone/>
            </a:pPr>
            <a:r>
              <a:rPr lang="en-US" altLang="en-US" dirty="0">
                <a:solidFill>
                  <a:schemeClr val="accent2"/>
                </a:solidFill>
                <a:effectLst/>
                <a:latin typeface="+mn-lt"/>
              </a:rPr>
              <a:t>ACRONYMS (2/2)</a:t>
            </a:r>
          </a:p>
        </p:txBody>
      </p:sp>
    </p:spTree>
    <p:extLst>
      <p:ext uri="{BB962C8B-B14F-4D97-AF65-F5344CB8AC3E}">
        <p14:creationId xmlns:p14="http://schemas.microsoft.com/office/powerpoint/2010/main" val="2370329766"/>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12640" y="1412776"/>
            <a:ext cx="7128792" cy="523220"/>
          </a:xfrm>
          <a:prstGeom prst="rect">
            <a:avLst/>
          </a:prstGeom>
          <a:noFill/>
        </p:spPr>
        <p:txBody>
          <a:bodyPr wrap="square" rtlCol="0">
            <a:spAutoFit/>
          </a:bodyPr>
          <a:lstStyle/>
          <a:p>
            <a:pPr algn="ctr"/>
            <a:r>
              <a:rPr lang="en-US" dirty="0" smtClean="0">
                <a:solidFill>
                  <a:schemeClr val="accent1"/>
                </a:solidFill>
                <a:effectLst/>
              </a:rPr>
              <a:t>Thank you for your attention!</a:t>
            </a:r>
          </a:p>
        </p:txBody>
      </p:sp>
      <p:sp>
        <p:nvSpPr>
          <p:cNvPr id="15" name="Text Placeholder 1"/>
          <p:cNvSpPr txBox="1">
            <a:spLocks/>
          </p:cNvSpPr>
          <p:nvPr/>
        </p:nvSpPr>
        <p:spPr bwMode="auto">
          <a:xfrm>
            <a:off x="800530" y="2813050"/>
            <a:ext cx="3221527" cy="22415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defRPr/>
            </a:pPr>
            <a:r>
              <a:rPr lang="en-US" sz="1400" dirty="0" smtClean="0">
                <a:solidFill>
                  <a:schemeClr val="accent2"/>
                </a:solidFill>
                <a:effectLst/>
              </a:rPr>
              <a:t>Valentina Vignoli</a:t>
            </a:r>
          </a:p>
          <a:p>
            <a:pPr marL="0" indent="0">
              <a:buNone/>
              <a:defRPr/>
            </a:pPr>
            <a:r>
              <a:rPr lang="en-US" sz="1400" dirty="0" smtClean="0">
                <a:solidFill>
                  <a:schemeClr val="accent2"/>
                </a:solidFill>
                <a:effectLst/>
              </a:rPr>
              <a:t>valentina.vignoli@cost.eu</a:t>
            </a:r>
          </a:p>
          <a:p>
            <a:pPr marL="0" indent="0">
              <a:buNone/>
              <a:defRPr/>
            </a:pPr>
            <a:endParaRPr lang="en-US" sz="1400" dirty="0">
              <a:solidFill>
                <a:schemeClr val="accent2"/>
              </a:solidFill>
              <a:effectLst/>
            </a:endParaRPr>
          </a:p>
          <a:p>
            <a:pPr marL="0" indent="0">
              <a:buNone/>
              <a:defRPr/>
            </a:pPr>
            <a:r>
              <a:rPr lang="en-US" sz="1400" dirty="0" smtClean="0">
                <a:solidFill>
                  <a:schemeClr val="accent2"/>
                </a:solidFill>
                <a:effectLst/>
              </a:rPr>
              <a:t>COST </a:t>
            </a:r>
            <a:r>
              <a:rPr lang="en-US" sz="1400" dirty="0">
                <a:solidFill>
                  <a:schemeClr val="accent2"/>
                </a:solidFill>
                <a:effectLst/>
              </a:rPr>
              <a:t>– European Cooperation in Science and Technology</a:t>
            </a:r>
          </a:p>
          <a:p>
            <a:pPr>
              <a:buFont typeface="Arial" pitchFamily="34" charset="0"/>
              <a:buNone/>
              <a:defRPr/>
            </a:pPr>
            <a:r>
              <a:rPr lang="en-US" sz="1400" dirty="0">
                <a:solidFill>
                  <a:schemeClr val="accent2"/>
                </a:solidFill>
                <a:effectLst/>
              </a:rPr>
              <a:t>Avenue Louise 149</a:t>
            </a:r>
          </a:p>
          <a:p>
            <a:pPr>
              <a:buFont typeface="Arial" pitchFamily="34" charset="0"/>
              <a:buNone/>
              <a:defRPr/>
            </a:pPr>
            <a:r>
              <a:rPr lang="en-US" sz="1400" dirty="0">
                <a:solidFill>
                  <a:schemeClr val="accent2"/>
                </a:solidFill>
                <a:effectLst/>
              </a:rPr>
              <a:t>1050 Brussels, Belgium</a:t>
            </a:r>
          </a:p>
          <a:p>
            <a:pPr>
              <a:buFont typeface="Arial" pitchFamily="34" charset="0"/>
              <a:buNone/>
              <a:defRPr/>
            </a:pPr>
            <a:r>
              <a:rPr lang="en-US" sz="1400" dirty="0">
                <a:solidFill>
                  <a:schemeClr val="accent2"/>
                </a:solidFill>
                <a:effectLst/>
              </a:rPr>
              <a:t>T: +32 (0)2 533 3800</a:t>
            </a:r>
          </a:p>
          <a:p>
            <a:pPr>
              <a:buFont typeface="Arial" pitchFamily="34" charset="0"/>
              <a:buNone/>
              <a:defRPr/>
            </a:pPr>
            <a:r>
              <a:rPr lang="en-US" sz="1400" dirty="0">
                <a:solidFill>
                  <a:schemeClr val="accent2"/>
                </a:solidFill>
                <a:effectLst/>
              </a:rPr>
              <a:t>F: +32 (0)2 533 </a:t>
            </a:r>
            <a:r>
              <a:rPr lang="en-US" sz="1400" dirty="0" smtClean="0">
                <a:solidFill>
                  <a:schemeClr val="accent2"/>
                </a:solidFill>
                <a:effectLst/>
              </a:rPr>
              <a:t>3890</a:t>
            </a:r>
          </a:p>
          <a:p>
            <a:pPr>
              <a:buFont typeface="Arial" pitchFamily="34" charset="0"/>
              <a:buNone/>
              <a:defRPr/>
            </a:pPr>
            <a:endParaRPr lang="en-US" sz="1400" dirty="0">
              <a:solidFill>
                <a:schemeClr val="accent2"/>
              </a:solidFill>
              <a:effectLst/>
            </a:endParaRPr>
          </a:p>
        </p:txBody>
      </p:sp>
      <p:sp>
        <p:nvSpPr>
          <p:cNvPr id="16" name="Rectangle 15"/>
          <p:cNvSpPr>
            <a:spLocks noChangeArrowheads="1"/>
          </p:cNvSpPr>
          <p:nvPr/>
        </p:nvSpPr>
        <p:spPr bwMode="auto">
          <a:xfrm>
            <a:off x="4673600" y="2676526"/>
            <a:ext cx="45720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dirty="0">
                <a:solidFill>
                  <a:schemeClr val="accent2"/>
                </a:solidFill>
              </a:rPr>
              <a:t>Get COST News by e-mail </a:t>
            </a:r>
          </a:p>
          <a:p>
            <a:pPr algn="ctr"/>
            <a:r>
              <a:rPr lang="en-GB" dirty="0" smtClean="0">
                <a:solidFill>
                  <a:schemeClr val="accent2"/>
                </a:solidFill>
              </a:rPr>
              <a:t>   by </a:t>
            </a:r>
            <a:r>
              <a:rPr lang="en-GB" dirty="0">
                <a:solidFill>
                  <a:schemeClr val="accent2"/>
                </a:solidFill>
              </a:rPr>
              <a:t>signing up at</a:t>
            </a:r>
            <a:br>
              <a:rPr lang="en-GB" dirty="0">
                <a:solidFill>
                  <a:schemeClr val="accent2"/>
                </a:solidFill>
              </a:rPr>
            </a:br>
            <a:r>
              <a:rPr lang="en-GB" dirty="0" smtClean="0">
                <a:solidFill>
                  <a:schemeClr val="accent2"/>
                </a:solidFill>
              </a:rPr>
              <a:t> </a:t>
            </a:r>
            <a:endParaRPr lang="en-GB" dirty="0">
              <a:solidFill>
                <a:schemeClr val="accent2"/>
              </a:solidFill>
            </a:endParaRPr>
          </a:p>
        </p:txBody>
      </p:sp>
      <p:grpSp>
        <p:nvGrpSpPr>
          <p:cNvPr id="17" name="Group 19"/>
          <p:cNvGrpSpPr>
            <a:grpSpLocks/>
          </p:cNvGrpSpPr>
          <p:nvPr/>
        </p:nvGrpSpPr>
        <p:grpSpPr bwMode="auto">
          <a:xfrm>
            <a:off x="4845051" y="3778250"/>
            <a:ext cx="4212405" cy="1398588"/>
            <a:chOff x="4452121" y="3562097"/>
            <a:chExt cx="3794125" cy="1398588"/>
          </a:xfrm>
        </p:grpSpPr>
        <p:grpSp>
          <p:nvGrpSpPr>
            <p:cNvPr id="18" name="Group 19"/>
            <p:cNvGrpSpPr>
              <a:grpSpLocks/>
            </p:cNvGrpSpPr>
            <p:nvPr/>
          </p:nvGrpSpPr>
          <p:grpSpPr bwMode="auto">
            <a:xfrm>
              <a:off x="4452121" y="3562097"/>
              <a:ext cx="3794125" cy="1398588"/>
              <a:chOff x="924" y="2966"/>
              <a:chExt cx="2390" cy="881"/>
            </a:xfrm>
          </p:grpSpPr>
          <p:sp>
            <p:nvSpPr>
              <p:cNvPr id="21" name="Text Box 5"/>
              <p:cNvSpPr txBox="1">
                <a:spLocks noChangeArrowheads="1"/>
              </p:cNvSpPr>
              <p:nvPr/>
            </p:nvSpPr>
            <p:spPr bwMode="auto">
              <a:xfrm>
                <a:off x="1200" y="3517"/>
                <a:ext cx="2114"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sz="1400" dirty="0">
                    <a:solidFill>
                      <a:schemeClr val="accent2"/>
                    </a:solidFill>
                  </a:rPr>
                  <a:t>www.linkedin.com/groups?gid=1699127</a:t>
                </a:r>
              </a:p>
            </p:txBody>
          </p:sp>
          <p:grpSp>
            <p:nvGrpSpPr>
              <p:cNvPr id="22" name="Group 14"/>
              <p:cNvGrpSpPr>
                <a:grpSpLocks/>
              </p:cNvGrpSpPr>
              <p:nvPr/>
            </p:nvGrpSpPr>
            <p:grpSpPr bwMode="auto">
              <a:xfrm>
                <a:off x="924" y="2966"/>
                <a:ext cx="2334" cy="481"/>
                <a:chOff x="420" y="3574"/>
                <a:chExt cx="2334" cy="481"/>
              </a:xfrm>
            </p:grpSpPr>
            <p:pic>
              <p:nvPicPr>
                <p:cNvPr id="23" name="Picture 15" descr="Facebook">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 y="3574"/>
                  <a:ext cx="202"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Box 5"/>
                <p:cNvSpPr txBox="1">
                  <a:spLocks noChangeArrowheads="1"/>
                </p:cNvSpPr>
                <p:nvPr/>
              </p:nvSpPr>
              <p:spPr bwMode="auto">
                <a:xfrm>
                  <a:off x="706" y="3575"/>
                  <a:ext cx="2048"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sz="1400" dirty="0" smtClean="0">
                      <a:solidFill>
                        <a:schemeClr val="accent2"/>
                      </a:solidFill>
                    </a:rPr>
                    <a:t>www.facebook.com/COST.Programme</a:t>
                  </a:r>
                  <a:endParaRPr lang="en-GB" sz="1400" dirty="0">
                    <a:solidFill>
                      <a:schemeClr val="accent2"/>
                    </a:solidFill>
                  </a:endParaRPr>
                </a:p>
              </p:txBody>
            </p:sp>
            <p:sp>
              <p:nvSpPr>
                <p:cNvPr id="25" name="Text Box 5"/>
                <p:cNvSpPr txBox="1">
                  <a:spLocks noChangeArrowheads="1"/>
                </p:cNvSpPr>
                <p:nvPr/>
              </p:nvSpPr>
              <p:spPr bwMode="auto">
                <a:xfrm>
                  <a:off x="688" y="3863"/>
                  <a:ext cx="165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sz="1400">
                      <a:solidFill>
                        <a:schemeClr val="accent2"/>
                      </a:solidFill>
                    </a:rPr>
                    <a:t>twitter.com/COSToffice</a:t>
                  </a:r>
                </a:p>
              </p:txBody>
            </p:sp>
          </p:grpSp>
        </p:grpSp>
        <p:pic>
          <p:nvPicPr>
            <p:cNvPr id="19" name="Picture 9" descr="C:\Users\abardelli\Desktop\linkedin_logo.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8138" y="4468058"/>
              <a:ext cx="276727" cy="276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0" descr="C:\Users\abardelli\Desktop\twitter_logo.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64821" y="4020885"/>
              <a:ext cx="309825" cy="30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9948438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5</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340204" y="0"/>
            <a:ext cx="8365323" cy="849586"/>
          </a:xfrm>
        </p:spPr>
        <p:txBody>
          <a:bodyPr/>
          <a:lstStyle/>
          <a:p>
            <a:r>
              <a:rPr lang="en-US" sz="3200" dirty="0"/>
              <a:t>COST Networking Tools </a:t>
            </a:r>
            <a:r>
              <a:rPr lang="en-US" sz="3200" dirty="0" smtClean="0"/>
              <a:t>- What </a:t>
            </a:r>
            <a:r>
              <a:rPr lang="en-US" sz="3200" dirty="0"/>
              <a:t>can be funded?</a:t>
            </a:r>
          </a:p>
        </p:txBody>
      </p:sp>
      <p:sp>
        <p:nvSpPr>
          <p:cNvPr id="4" name="Text Placeholder 3"/>
          <p:cNvSpPr>
            <a:spLocks noGrp="1"/>
          </p:cNvSpPr>
          <p:nvPr>
            <p:ph type="body" sz="quarter" idx="14"/>
          </p:nvPr>
        </p:nvSpPr>
        <p:spPr>
          <a:xfrm>
            <a:off x="560512" y="1124744"/>
            <a:ext cx="8856984" cy="5218153"/>
          </a:xfrm>
        </p:spPr>
        <p:txBody>
          <a:bodyPr/>
          <a:lstStyle/>
          <a:p>
            <a:pPr marL="0" indent="0" fontAlgn="base">
              <a:lnSpc>
                <a:spcPct val="130000"/>
              </a:lnSpc>
              <a:spcBef>
                <a:spcPts val="0"/>
              </a:spcBef>
              <a:buNone/>
              <a:tabLst>
                <a:tab pos="571500" algn="l"/>
              </a:tabLst>
            </a:pPr>
            <a:r>
              <a:rPr lang="en-GB" altLang="en-US" sz="2000" dirty="0">
                <a:latin typeface="Arial" panose="020B0604020202020204" pitchFamily="34" charset="0"/>
                <a:ea typeface="Times New Roman" panose="02020603050405020304" pitchFamily="18" charset="0"/>
                <a:cs typeface="Arial" panose="020B0604020202020204" pitchFamily="34" charset="0"/>
              </a:rPr>
              <a:t>Annual Grant Contracts with Grant Holder Institution which covers costs for:</a:t>
            </a:r>
          </a:p>
          <a:p>
            <a:pPr lvl="1" fontAlgn="base">
              <a:lnSpc>
                <a:spcPct val="130000"/>
              </a:lnSpc>
              <a:spcBef>
                <a:spcPts val="0"/>
              </a:spcBef>
              <a:tabLst>
                <a:tab pos="571500" algn="l"/>
              </a:tabLst>
            </a:pPr>
            <a:r>
              <a:rPr lang="en-GB" altLang="en-US" sz="2000" b="1" dirty="0">
                <a:solidFill>
                  <a:schemeClr val="accent1"/>
                </a:solidFill>
                <a:latin typeface="Arial" panose="020B0604020202020204" pitchFamily="34" charset="0"/>
                <a:ea typeface="Times New Roman" panose="02020603050405020304" pitchFamily="18" charset="0"/>
                <a:cs typeface="Arial" panose="020B0604020202020204" pitchFamily="34" charset="0"/>
              </a:rPr>
              <a:t>Meetings</a:t>
            </a:r>
            <a:r>
              <a:rPr lang="en-GB" altLang="en-US" sz="2000" dirty="0">
                <a:solidFill>
                  <a:schemeClr val="accent1"/>
                </a:solidFill>
                <a:latin typeface="Arial" panose="020B0604020202020204" pitchFamily="34" charset="0"/>
                <a:ea typeface="Times New Roman" panose="02020603050405020304" pitchFamily="18" charset="0"/>
                <a:cs typeface="Arial" panose="020B0604020202020204" pitchFamily="34" charset="0"/>
              </a:rPr>
              <a:t> </a:t>
            </a:r>
            <a:r>
              <a:rPr lang="en-GB" altLang="en-US" sz="2000" dirty="0">
                <a:latin typeface="Arial" panose="020B0604020202020204" pitchFamily="34" charset="0"/>
                <a:ea typeface="Times New Roman" panose="02020603050405020304" pitchFamily="18" charset="0"/>
                <a:cs typeface="Arial" panose="020B0604020202020204" pitchFamily="34" charset="0"/>
              </a:rPr>
              <a:t>(MC, WGs, conferences, workshops)</a:t>
            </a:r>
          </a:p>
          <a:p>
            <a:pPr lvl="1" fontAlgn="base">
              <a:lnSpc>
                <a:spcPct val="130000"/>
              </a:lnSpc>
              <a:spcBef>
                <a:spcPts val="0"/>
              </a:spcBef>
              <a:tabLst>
                <a:tab pos="571500" algn="l"/>
              </a:tabLst>
            </a:pPr>
            <a:r>
              <a:rPr lang="en-GB" altLang="en-US" sz="2000" b="1" dirty="0">
                <a:solidFill>
                  <a:schemeClr val="accent1"/>
                </a:solidFill>
                <a:latin typeface="Arial" panose="020B0604020202020204" pitchFamily="34" charset="0"/>
                <a:ea typeface="Times New Roman" panose="02020603050405020304" pitchFamily="18" charset="0"/>
                <a:cs typeface="Arial" panose="020B0604020202020204" pitchFamily="34" charset="0"/>
              </a:rPr>
              <a:t>STSMs</a:t>
            </a:r>
            <a:r>
              <a:rPr lang="en-GB" altLang="en-US" sz="2000" dirty="0">
                <a:solidFill>
                  <a:schemeClr val="accent1"/>
                </a:solidFill>
                <a:latin typeface="Arial" panose="020B0604020202020204" pitchFamily="34" charset="0"/>
                <a:ea typeface="Times New Roman" panose="02020603050405020304" pitchFamily="18" charset="0"/>
                <a:cs typeface="Arial" panose="020B0604020202020204" pitchFamily="34" charset="0"/>
              </a:rPr>
              <a:t> </a:t>
            </a:r>
            <a:r>
              <a:rPr lang="en-GB" altLang="en-US" sz="2000" dirty="0">
                <a:latin typeface="Arial" panose="020B0604020202020204" pitchFamily="34" charset="0"/>
                <a:ea typeface="Times New Roman" panose="02020603050405020304" pitchFamily="18" charset="0"/>
                <a:cs typeface="Arial" panose="020B0604020202020204" pitchFamily="34" charset="0"/>
              </a:rPr>
              <a:t>(Short Term Scientific Missions) </a:t>
            </a:r>
          </a:p>
          <a:p>
            <a:pPr lvl="1" fontAlgn="base">
              <a:lnSpc>
                <a:spcPct val="130000"/>
              </a:lnSpc>
              <a:spcBef>
                <a:spcPts val="0"/>
              </a:spcBef>
              <a:tabLst>
                <a:tab pos="571500" algn="l"/>
              </a:tabLst>
            </a:pPr>
            <a:r>
              <a:rPr lang="fr-BE" altLang="en-US" sz="2000" b="1" dirty="0">
                <a:solidFill>
                  <a:schemeClr val="accent1"/>
                </a:solidFill>
                <a:latin typeface="Arial" panose="020B0604020202020204" pitchFamily="34" charset="0"/>
                <a:ea typeface="Times New Roman" panose="02020603050405020304" pitchFamily="18" charset="0"/>
                <a:cs typeface="Arial" panose="020B0604020202020204" pitchFamily="34" charset="0"/>
              </a:rPr>
              <a:t>Training </a:t>
            </a:r>
            <a:r>
              <a:rPr lang="fr-BE" altLang="en-US" sz="2000" b="1" dirty="0" err="1">
                <a:solidFill>
                  <a:schemeClr val="accent1"/>
                </a:solidFill>
                <a:latin typeface="Arial" panose="020B0604020202020204" pitchFamily="34" charset="0"/>
                <a:ea typeface="Times New Roman" panose="02020603050405020304" pitchFamily="18" charset="0"/>
                <a:cs typeface="Arial" panose="020B0604020202020204" pitchFamily="34" charset="0"/>
              </a:rPr>
              <a:t>Schools</a:t>
            </a:r>
            <a:endParaRPr lang="en-GB" altLang="en-US" sz="2000" b="1" dirty="0">
              <a:solidFill>
                <a:schemeClr val="accent1"/>
              </a:solidFill>
              <a:latin typeface="Arial" panose="020B0604020202020204" pitchFamily="34" charset="0"/>
              <a:ea typeface="Times New Roman" panose="02020603050405020304" pitchFamily="18" charset="0"/>
              <a:cs typeface="Arial" panose="020B0604020202020204" pitchFamily="34" charset="0"/>
            </a:endParaRPr>
          </a:p>
          <a:p>
            <a:pPr lvl="1" fontAlgn="base">
              <a:lnSpc>
                <a:spcPct val="130000"/>
              </a:lnSpc>
              <a:spcBef>
                <a:spcPts val="0"/>
              </a:spcBef>
              <a:tabLst>
                <a:tab pos="571500" algn="l"/>
              </a:tabLst>
            </a:pPr>
            <a:r>
              <a:rPr lang="en-GB" altLang="en-US" sz="2000" b="1" dirty="0">
                <a:solidFill>
                  <a:schemeClr val="accent1"/>
                </a:solidFill>
                <a:latin typeface="Arial" panose="020B0604020202020204" pitchFamily="34" charset="0"/>
                <a:ea typeface="Times New Roman" panose="02020603050405020304" pitchFamily="18" charset="0"/>
                <a:cs typeface="Arial" panose="020B0604020202020204" pitchFamily="34" charset="0"/>
              </a:rPr>
              <a:t>Publications &amp; Dissemination activities</a:t>
            </a:r>
          </a:p>
          <a:p>
            <a:pPr lvl="2" fontAlgn="base">
              <a:lnSpc>
                <a:spcPct val="130000"/>
              </a:lnSpc>
              <a:spcBef>
                <a:spcPts val="0"/>
              </a:spcBef>
              <a:tabLst>
                <a:tab pos="571500" algn="l"/>
              </a:tabLst>
            </a:pPr>
            <a:r>
              <a:rPr lang="en-GB" sz="1600" dirty="0">
                <a:latin typeface="Arial" panose="020B0604020202020204" pitchFamily="34" charset="0"/>
                <a:ea typeface="Times New Roman" panose="02020603050405020304" pitchFamily="18" charset="0"/>
                <a:cs typeface="Arial" panose="020B0604020202020204" pitchFamily="34" charset="0"/>
              </a:rPr>
              <a:t>Except for the Final Action Publication = separate budget line</a:t>
            </a:r>
            <a:endParaRPr lang="en-GB" altLang="en-US" sz="1600" dirty="0">
              <a:latin typeface="Arial" panose="020B0604020202020204" pitchFamily="34" charset="0"/>
              <a:ea typeface="Times New Roman" panose="02020603050405020304" pitchFamily="18" charset="0"/>
              <a:cs typeface="Arial" panose="020B0604020202020204" pitchFamily="34" charset="0"/>
            </a:endParaRPr>
          </a:p>
          <a:p>
            <a:pPr lvl="1" fontAlgn="base">
              <a:lnSpc>
                <a:spcPct val="130000"/>
              </a:lnSpc>
              <a:spcBef>
                <a:spcPts val="0"/>
              </a:spcBef>
              <a:tabLst>
                <a:tab pos="571500" algn="l"/>
              </a:tabLst>
            </a:pPr>
            <a:r>
              <a:rPr lang="fr-BE" altLang="en-US" sz="2000" b="1" dirty="0">
                <a:solidFill>
                  <a:schemeClr val="accent1"/>
                </a:solidFill>
                <a:latin typeface="Arial" panose="020B0604020202020204" pitchFamily="34" charset="0"/>
                <a:ea typeface="Times New Roman" panose="02020603050405020304" pitchFamily="18" charset="0"/>
                <a:cs typeface="Arial" panose="020B0604020202020204" pitchFamily="34" charset="0"/>
              </a:rPr>
              <a:t>OERSA</a:t>
            </a:r>
            <a:r>
              <a:rPr lang="fr-BE" altLang="en-US" sz="2000" dirty="0">
                <a:solidFill>
                  <a:schemeClr val="accent1"/>
                </a:solidFill>
                <a:latin typeface="Arial" panose="020B0604020202020204" pitchFamily="34" charset="0"/>
                <a:ea typeface="Times New Roman" panose="02020603050405020304" pitchFamily="18" charset="0"/>
                <a:cs typeface="Arial" panose="020B0604020202020204" pitchFamily="34" charset="0"/>
              </a:rPr>
              <a:t> </a:t>
            </a:r>
            <a:r>
              <a:rPr lang="fr-BE" altLang="en-US" sz="2000" dirty="0">
                <a:latin typeface="Arial" panose="020B0604020202020204" pitchFamily="34" charset="0"/>
                <a:ea typeface="Times New Roman" panose="02020603050405020304" pitchFamily="18" charset="0"/>
                <a:cs typeface="Arial" panose="020B0604020202020204" pitchFamily="34" charset="0"/>
              </a:rPr>
              <a:t>(</a:t>
            </a:r>
            <a:r>
              <a:rPr lang="fr-BE" altLang="en-US" sz="2000" dirty="0" err="1">
                <a:latin typeface="Arial" panose="020B0604020202020204" pitchFamily="34" charset="0"/>
                <a:ea typeface="Times New Roman" panose="02020603050405020304" pitchFamily="18" charset="0"/>
                <a:cs typeface="Arial" panose="020B0604020202020204" pitchFamily="34" charset="0"/>
              </a:rPr>
              <a:t>Other</a:t>
            </a:r>
            <a:r>
              <a:rPr lang="fr-BE" altLang="en-US" sz="2000" dirty="0">
                <a:latin typeface="Arial" panose="020B0604020202020204" pitchFamily="34" charset="0"/>
                <a:ea typeface="Times New Roman" panose="02020603050405020304" pitchFamily="18" charset="0"/>
                <a:cs typeface="Arial" panose="020B0604020202020204" pitchFamily="34" charset="0"/>
              </a:rPr>
              <a:t> </a:t>
            </a:r>
            <a:r>
              <a:rPr lang="fr-BE" altLang="en-US" sz="2000" dirty="0" err="1">
                <a:latin typeface="Arial" panose="020B0604020202020204" pitchFamily="34" charset="0"/>
                <a:ea typeface="Times New Roman" panose="02020603050405020304" pitchFamily="18" charset="0"/>
                <a:cs typeface="Arial" panose="020B0604020202020204" pitchFamily="34" charset="0"/>
              </a:rPr>
              <a:t>Expenses</a:t>
            </a:r>
            <a:r>
              <a:rPr lang="fr-BE" altLang="en-US" sz="2000" dirty="0">
                <a:latin typeface="Arial" panose="020B0604020202020204" pitchFamily="34" charset="0"/>
                <a:ea typeface="Times New Roman" panose="02020603050405020304" pitchFamily="18" charset="0"/>
                <a:cs typeface="Arial" panose="020B0604020202020204" pitchFamily="34" charset="0"/>
              </a:rPr>
              <a:t> </a:t>
            </a:r>
            <a:r>
              <a:rPr lang="fr-BE" altLang="en-US" sz="2000" dirty="0" err="1">
                <a:latin typeface="Arial" panose="020B0604020202020204" pitchFamily="34" charset="0"/>
                <a:ea typeface="Times New Roman" panose="02020603050405020304" pitchFamily="18" charset="0"/>
                <a:cs typeface="Arial" panose="020B0604020202020204" pitchFamily="34" charset="0"/>
              </a:rPr>
              <a:t>Related</a:t>
            </a:r>
            <a:r>
              <a:rPr lang="fr-BE" altLang="en-US" sz="2000" dirty="0">
                <a:latin typeface="Arial" panose="020B0604020202020204" pitchFamily="34" charset="0"/>
                <a:ea typeface="Times New Roman" panose="02020603050405020304" pitchFamily="18" charset="0"/>
                <a:cs typeface="Arial" panose="020B0604020202020204" pitchFamily="34" charset="0"/>
              </a:rPr>
              <a:t> to </a:t>
            </a:r>
            <a:r>
              <a:rPr lang="fr-BE" altLang="en-US" sz="2000" dirty="0" err="1">
                <a:latin typeface="Arial" panose="020B0604020202020204" pitchFamily="34" charset="0"/>
                <a:ea typeface="Times New Roman" panose="02020603050405020304" pitchFamily="18" charset="0"/>
                <a:cs typeface="Arial" panose="020B0604020202020204" pitchFamily="34" charset="0"/>
              </a:rPr>
              <a:t>Scientific</a:t>
            </a:r>
            <a:r>
              <a:rPr lang="fr-BE" altLang="en-US" sz="2000" dirty="0">
                <a:latin typeface="Arial" panose="020B0604020202020204" pitchFamily="34" charset="0"/>
                <a:ea typeface="Times New Roman" panose="02020603050405020304" pitchFamily="18" charset="0"/>
                <a:cs typeface="Arial" panose="020B0604020202020204" pitchFamily="34" charset="0"/>
              </a:rPr>
              <a:t> </a:t>
            </a:r>
            <a:r>
              <a:rPr lang="fr-BE" altLang="en-US" sz="2000" dirty="0" err="1">
                <a:latin typeface="Arial" panose="020B0604020202020204" pitchFamily="34" charset="0"/>
                <a:ea typeface="Times New Roman" panose="02020603050405020304" pitchFamily="18" charset="0"/>
                <a:cs typeface="Arial" panose="020B0604020202020204" pitchFamily="34" charset="0"/>
              </a:rPr>
              <a:t>Activities</a:t>
            </a:r>
            <a:r>
              <a:rPr lang="fr-BE" altLang="en-US" sz="2000" dirty="0">
                <a:latin typeface="Arial" panose="020B0604020202020204" pitchFamily="34" charset="0"/>
                <a:ea typeface="Times New Roman" panose="02020603050405020304" pitchFamily="18" charset="0"/>
                <a:cs typeface="Arial" panose="020B0604020202020204" pitchFamily="34" charset="0"/>
              </a:rPr>
              <a:t>) </a:t>
            </a:r>
            <a:endParaRPr lang="fr-BE" altLang="en-US" sz="2000" dirty="0" smtClean="0">
              <a:latin typeface="Arial" panose="020B0604020202020204" pitchFamily="34" charset="0"/>
              <a:ea typeface="Times New Roman" panose="02020603050405020304" pitchFamily="18" charset="0"/>
              <a:cs typeface="Arial" panose="020B0604020202020204" pitchFamily="34" charset="0"/>
            </a:endParaRPr>
          </a:p>
          <a:p>
            <a:pPr lvl="2" fontAlgn="base">
              <a:lnSpc>
                <a:spcPct val="130000"/>
              </a:lnSpc>
              <a:spcBef>
                <a:spcPts val="0"/>
              </a:spcBef>
              <a:tabLst>
                <a:tab pos="571500" algn="l"/>
              </a:tabLst>
            </a:pPr>
            <a:r>
              <a:rPr lang="fr-BE" altLang="en-US" sz="1600" dirty="0">
                <a:latin typeface="Arial" panose="020B0604020202020204" pitchFamily="34" charset="0"/>
                <a:ea typeface="Times New Roman" panose="02020603050405020304" pitchFamily="18" charset="0"/>
                <a:cs typeface="Arial" panose="020B0604020202020204" pitchFamily="34" charset="0"/>
              </a:rPr>
              <a:t>ex. Bank </a:t>
            </a:r>
            <a:r>
              <a:rPr lang="fr-BE" altLang="en-US" sz="1600" dirty="0" err="1">
                <a:latin typeface="Arial" panose="020B0604020202020204" pitchFamily="34" charset="0"/>
                <a:ea typeface="Times New Roman" panose="02020603050405020304" pitchFamily="18" charset="0"/>
                <a:cs typeface="Arial" panose="020B0604020202020204" pitchFamily="34" charset="0"/>
              </a:rPr>
              <a:t>fees</a:t>
            </a:r>
            <a:endParaRPr lang="en-GB" altLang="en-US" sz="1600" dirty="0">
              <a:latin typeface="Arial" panose="020B0604020202020204" pitchFamily="34" charset="0"/>
              <a:ea typeface="Times New Roman" panose="02020603050405020304" pitchFamily="18" charset="0"/>
              <a:cs typeface="Arial" panose="020B0604020202020204" pitchFamily="34" charset="0"/>
            </a:endParaRPr>
          </a:p>
          <a:p>
            <a:pPr lvl="1" fontAlgn="base">
              <a:lnSpc>
                <a:spcPct val="130000"/>
              </a:lnSpc>
              <a:spcBef>
                <a:spcPts val="0"/>
              </a:spcBef>
              <a:tabLst>
                <a:tab pos="571500" algn="l"/>
              </a:tabLst>
            </a:pPr>
            <a:r>
              <a:rPr lang="en-GB" altLang="en-US" sz="2000" b="1" dirty="0" smtClean="0">
                <a:solidFill>
                  <a:schemeClr val="accent1"/>
                </a:solidFill>
                <a:latin typeface="Arial" panose="020B0604020202020204" pitchFamily="34" charset="0"/>
                <a:ea typeface="Times New Roman" panose="02020603050405020304" pitchFamily="18" charset="0"/>
                <a:cs typeface="Arial" panose="020B0604020202020204" pitchFamily="34" charset="0"/>
              </a:rPr>
              <a:t>FSAC</a:t>
            </a:r>
            <a:r>
              <a:rPr lang="en-GB" altLang="en-US" sz="2000" dirty="0" smtClean="0">
                <a:latin typeface="Arial" panose="020B0604020202020204" pitchFamily="34" charset="0"/>
                <a:ea typeface="Times New Roman" panose="02020603050405020304" pitchFamily="18" charset="0"/>
                <a:cs typeface="Arial" panose="020B0604020202020204" pitchFamily="34" charset="0"/>
              </a:rPr>
              <a:t> (Financial, Scientific, Administration and Coordination task)</a:t>
            </a:r>
          </a:p>
          <a:p>
            <a:pPr lvl="2" fontAlgn="base">
              <a:lnSpc>
                <a:spcPct val="130000"/>
              </a:lnSpc>
              <a:spcBef>
                <a:spcPts val="0"/>
              </a:spcBef>
              <a:tabLst>
                <a:tab pos="571500" algn="l"/>
              </a:tabLst>
            </a:pPr>
            <a:r>
              <a:rPr lang="en-GB" altLang="en-US" sz="1600" dirty="0">
                <a:latin typeface="Arial" panose="020B0604020202020204" pitchFamily="34" charset="0"/>
                <a:ea typeface="Times New Roman" panose="02020603050405020304" pitchFamily="18" charset="0"/>
                <a:cs typeface="Arial" panose="020B0604020202020204" pitchFamily="34" charset="0"/>
              </a:rPr>
              <a:t>Max 15% of the actual scientific expenses (FSAC) allocated to the Grant Holder</a:t>
            </a:r>
          </a:p>
          <a:p>
            <a:pPr marL="0" lvl="2" indent="0" fontAlgn="base">
              <a:lnSpc>
                <a:spcPct val="130000"/>
              </a:lnSpc>
              <a:spcBef>
                <a:spcPts val="0"/>
              </a:spcBef>
              <a:buNone/>
              <a:tabLst>
                <a:tab pos="571500" algn="l"/>
              </a:tabLst>
            </a:pPr>
            <a:r>
              <a:rPr lang="en-GB" altLang="en-US" sz="2000" dirty="0">
                <a:latin typeface="Arial" panose="020B0604020202020204" pitchFamily="34" charset="0"/>
                <a:ea typeface="Times New Roman" panose="02020603050405020304" pitchFamily="18" charset="0"/>
                <a:cs typeface="Arial" panose="020B0604020202020204" pitchFamily="34" charset="0"/>
              </a:rPr>
              <a:t>All these expenses are included in the approved Action’s Work and Budget Plan</a:t>
            </a:r>
            <a:endParaRPr lang="en-US" altLang="en-US" sz="20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9198960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541075" y="96345"/>
            <a:ext cx="7063357" cy="1283881"/>
          </a:xfrm>
        </p:spPr>
        <p:txBody>
          <a:bodyPr/>
          <a:lstStyle/>
          <a:p>
            <a:pPr algn="ctr"/>
            <a:r>
              <a:rPr lang="en-GB" sz="3200" dirty="0"/>
              <a:t>Meetings</a:t>
            </a:r>
          </a:p>
          <a:p>
            <a:endParaRPr lang="en-US" dirty="0"/>
          </a:p>
        </p:txBody>
      </p:sp>
      <p:sp>
        <p:nvSpPr>
          <p:cNvPr id="4" name="Text Placeholder 3"/>
          <p:cNvSpPr>
            <a:spLocks noGrp="1"/>
          </p:cNvSpPr>
          <p:nvPr>
            <p:ph type="body" sz="quarter" idx="14"/>
          </p:nvPr>
        </p:nvSpPr>
        <p:spPr>
          <a:xfrm>
            <a:off x="983830" y="1157169"/>
            <a:ext cx="8505673" cy="4576087"/>
          </a:xfrm>
        </p:spPr>
        <p:txBody>
          <a:bodyPr/>
          <a:lstStyle/>
          <a:p>
            <a:pPr>
              <a:buClr>
                <a:srgbClr val="FF6600"/>
              </a:buClr>
              <a:buFont typeface="Wingdings" pitchFamily="2" charset="2"/>
              <a:buChar char="§"/>
            </a:pPr>
            <a:r>
              <a:rPr lang="en-GB" sz="2400" dirty="0"/>
              <a:t>Only in COST countries that accepted </a:t>
            </a:r>
            <a:r>
              <a:rPr lang="en-GB" sz="2400" dirty="0" smtClean="0"/>
              <a:t>the Action’s </a:t>
            </a:r>
            <a:r>
              <a:rPr lang="en-GB" sz="2400" dirty="0" err="1" smtClean="0"/>
              <a:t>MoU</a:t>
            </a:r>
            <a:endParaRPr lang="en-GB" sz="2400" dirty="0"/>
          </a:p>
          <a:p>
            <a:pPr>
              <a:buClr>
                <a:srgbClr val="FF6600"/>
              </a:buClr>
              <a:buFont typeface="Wingdings" pitchFamily="2" charset="2"/>
              <a:buChar char="§"/>
            </a:pPr>
            <a:r>
              <a:rPr lang="en-GB" sz="2400" dirty="0" smtClean="0"/>
              <a:t>Good </a:t>
            </a:r>
            <a:r>
              <a:rPr lang="en-GB" sz="2400" dirty="0"/>
              <a:t>balance of participating countries</a:t>
            </a:r>
          </a:p>
          <a:p>
            <a:pPr>
              <a:buClr>
                <a:srgbClr val="FF6600"/>
              </a:buClr>
              <a:buFont typeface="Wingdings" pitchFamily="2" charset="2"/>
              <a:buChar char="§"/>
            </a:pPr>
            <a:endParaRPr lang="en-GB" sz="2400" dirty="0"/>
          </a:p>
          <a:p>
            <a:pPr marL="0" indent="0">
              <a:buClr>
                <a:srgbClr val="FF6600"/>
              </a:buClr>
              <a:buNone/>
            </a:pPr>
            <a:r>
              <a:rPr lang="en-GB" sz="2400" dirty="0"/>
              <a:t>Types of meetings:</a:t>
            </a:r>
          </a:p>
          <a:p>
            <a:pPr>
              <a:buClr>
                <a:srgbClr val="FF6600"/>
              </a:buClr>
              <a:buFont typeface="Wingdings" pitchFamily="2" charset="2"/>
              <a:buChar char="§"/>
            </a:pPr>
            <a:r>
              <a:rPr lang="en-GB" sz="2400" dirty="0">
                <a:solidFill>
                  <a:schemeClr val="accent1"/>
                </a:solidFill>
              </a:rPr>
              <a:t>Management Committee </a:t>
            </a:r>
            <a:r>
              <a:rPr lang="en-GB" sz="2400" dirty="0" smtClean="0"/>
              <a:t>(should not last more than 1 day)</a:t>
            </a:r>
            <a:endParaRPr lang="en-GB" sz="2400" dirty="0"/>
          </a:p>
          <a:p>
            <a:pPr>
              <a:buClr>
                <a:srgbClr val="FF6600"/>
              </a:buClr>
              <a:buFont typeface="Wingdings" pitchFamily="2" charset="2"/>
              <a:buChar char="§"/>
            </a:pPr>
            <a:r>
              <a:rPr lang="en-GB" sz="2400" dirty="0">
                <a:solidFill>
                  <a:schemeClr val="accent1"/>
                </a:solidFill>
              </a:rPr>
              <a:t>Core Group </a:t>
            </a:r>
            <a:r>
              <a:rPr lang="en-US" sz="2400" dirty="0"/>
              <a:t>(Chair, Vice Chair, WG Chairs, Grant Holder, STSM Coordinator)</a:t>
            </a:r>
          </a:p>
          <a:p>
            <a:pPr>
              <a:buClr>
                <a:srgbClr val="FF6600"/>
              </a:buClr>
              <a:buFont typeface="Wingdings" pitchFamily="2" charset="2"/>
              <a:buChar char="§"/>
            </a:pPr>
            <a:r>
              <a:rPr lang="en-GB" sz="2400" dirty="0" smtClean="0">
                <a:solidFill>
                  <a:schemeClr val="accent1"/>
                </a:solidFill>
              </a:rPr>
              <a:t>Working Groups</a:t>
            </a:r>
          </a:p>
          <a:p>
            <a:pPr>
              <a:buClr>
                <a:srgbClr val="FF6600"/>
              </a:buClr>
              <a:buFont typeface="Wingdings" pitchFamily="2" charset="2"/>
              <a:buChar char="§"/>
            </a:pPr>
            <a:r>
              <a:rPr lang="en-GB" sz="2400" dirty="0" smtClean="0">
                <a:solidFill>
                  <a:schemeClr val="accent1"/>
                </a:solidFill>
              </a:rPr>
              <a:t>Action Workshops/Conferences </a:t>
            </a:r>
          </a:p>
          <a:p>
            <a:pPr>
              <a:buClr>
                <a:srgbClr val="FF6600"/>
              </a:buClr>
              <a:buFont typeface="Wingdings" pitchFamily="2" charset="2"/>
              <a:buChar char="§"/>
            </a:pPr>
            <a:r>
              <a:rPr lang="fr-BE" sz="2400" dirty="0" err="1" smtClean="0">
                <a:solidFill>
                  <a:schemeClr val="accent1"/>
                </a:solidFill>
              </a:rPr>
              <a:t>Dissemination</a:t>
            </a:r>
            <a:r>
              <a:rPr lang="fr-BE" sz="2400" dirty="0" smtClean="0">
                <a:solidFill>
                  <a:schemeClr val="accent1"/>
                </a:solidFill>
              </a:rPr>
              <a:t> </a:t>
            </a:r>
            <a:r>
              <a:rPr lang="fr-BE" sz="2400" dirty="0">
                <a:solidFill>
                  <a:schemeClr val="accent1"/>
                </a:solidFill>
              </a:rPr>
              <a:t>Meetings</a:t>
            </a:r>
            <a:endParaRPr lang="en-GB" sz="2400" dirty="0">
              <a:solidFill>
                <a:schemeClr val="accent1"/>
              </a:solidFill>
            </a:endParaRPr>
          </a:p>
          <a:p>
            <a:pPr marL="457200" lvl="1" indent="0">
              <a:buClr>
                <a:srgbClr val="FF6600"/>
              </a:buClr>
              <a:buNone/>
            </a:pPr>
            <a:endParaRPr lang="en-GB" sz="2400" dirty="0"/>
          </a:p>
          <a:p>
            <a:pPr>
              <a:buFontTx/>
              <a:buChar char="-"/>
            </a:pPr>
            <a:endParaRPr lang="en-GB" sz="2400" dirty="0"/>
          </a:p>
          <a:p>
            <a:pPr>
              <a:buFontTx/>
              <a:buChar char="-"/>
            </a:pPr>
            <a:endParaRPr lang="en-US" sz="2400" dirty="0"/>
          </a:p>
          <a:p>
            <a:endParaRPr lang="en-GB" dirty="0" smtClean="0"/>
          </a:p>
        </p:txBody>
      </p:sp>
      <p:sp>
        <p:nvSpPr>
          <p:cNvPr id="2" name="TextBox 1"/>
          <p:cNvSpPr txBox="1"/>
          <p:nvPr/>
        </p:nvSpPr>
        <p:spPr>
          <a:xfrm>
            <a:off x="632520" y="5733256"/>
            <a:ext cx="9001000" cy="136815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12701442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7</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568624" y="332656"/>
            <a:ext cx="7651970" cy="849586"/>
          </a:xfrm>
        </p:spPr>
        <p:txBody>
          <a:bodyPr/>
          <a:lstStyle/>
          <a:p>
            <a:r>
              <a:rPr lang="en-GB" sz="3200" dirty="0" smtClean="0"/>
              <a:t>Meetings – Eligibility Considerations</a:t>
            </a:r>
            <a:endParaRPr lang="en-GB" sz="3200" dirty="0"/>
          </a:p>
        </p:txBody>
      </p:sp>
      <p:sp>
        <p:nvSpPr>
          <p:cNvPr id="4" name="Content Placeholder 3"/>
          <p:cNvSpPr>
            <a:spLocks noGrp="1"/>
          </p:cNvSpPr>
          <p:nvPr>
            <p:ph sz="quarter" idx="16"/>
          </p:nvPr>
        </p:nvSpPr>
        <p:spPr>
          <a:xfrm>
            <a:off x="704527" y="1038226"/>
            <a:ext cx="8928993" cy="5487118"/>
          </a:xfrm>
        </p:spPr>
        <p:txBody>
          <a:bodyPr/>
          <a:lstStyle/>
          <a:p>
            <a:pPr algn="just"/>
            <a:r>
              <a:rPr lang="en-GB" sz="2000" b="1" dirty="0" smtClean="0">
                <a:solidFill>
                  <a:schemeClr val="accent1"/>
                </a:solidFill>
              </a:rPr>
              <a:t>Eligibility</a:t>
            </a:r>
            <a:r>
              <a:rPr lang="en-GB" sz="2000" dirty="0" smtClean="0"/>
              <a:t> is determined by the status of the country to where the Researchers primary affiliation is held as is registered on their e-COST Profile </a:t>
            </a:r>
          </a:p>
          <a:p>
            <a:pPr algn="just"/>
            <a:endParaRPr lang="en-GB" sz="800" b="1" dirty="0" smtClean="0"/>
          </a:p>
          <a:p>
            <a:pPr algn="just"/>
            <a:r>
              <a:rPr lang="en-GB" sz="2000" dirty="0" smtClean="0"/>
              <a:t>The following questions will help determine eligibility:</a:t>
            </a:r>
          </a:p>
          <a:p>
            <a:pPr marL="285750" indent="-285750" algn="just">
              <a:buFont typeface="Wingdings" panose="05000000000000000000" pitchFamily="2" charset="2"/>
              <a:buChar char="§"/>
            </a:pPr>
            <a:r>
              <a:rPr lang="en-GB" sz="2000" dirty="0"/>
              <a:t>Is the Researchers primary affiliation held in a </a:t>
            </a:r>
            <a:r>
              <a:rPr lang="en-GB" sz="2000" u="sng" dirty="0"/>
              <a:t>Participating COST Country? </a:t>
            </a:r>
            <a:endParaRPr lang="en-GB" sz="2000" u="sng" dirty="0" smtClean="0"/>
          </a:p>
          <a:p>
            <a:pPr marL="285750" indent="-285750" algn="just">
              <a:buFont typeface="Wingdings" panose="05000000000000000000" pitchFamily="2" charset="2"/>
              <a:buChar char="§"/>
            </a:pPr>
            <a:r>
              <a:rPr lang="en-GB" sz="2000" dirty="0" smtClean="0"/>
              <a:t>Is </a:t>
            </a:r>
            <a:r>
              <a:rPr lang="en-GB" sz="2000" dirty="0"/>
              <a:t>the </a:t>
            </a:r>
            <a:r>
              <a:rPr lang="en-GB" sz="2000" dirty="0" smtClean="0"/>
              <a:t>Researchers </a:t>
            </a:r>
            <a:r>
              <a:rPr lang="en-GB" sz="2000" dirty="0"/>
              <a:t>primary affiliation held </a:t>
            </a:r>
            <a:r>
              <a:rPr lang="en-GB" sz="2000" dirty="0" smtClean="0"/>
              <a:t>in a </a:t>
            </a:r>
            <a:r>
              <a:rPr lang="en-GB" sz="2000" u="sng" dirty="0" smtClean="0"/>
              <a:t>Non-Participating COST Country?</a:t>
            </a:r>
          </a:p>
          <a:p>
            <a:pPr marL="285750" indent="-285750" algn="just">
              <a:buFont typeface="Wingdings" panose="05000000000000000000" pitchFamily="2" charset="2"/>
              <a:buChar char="§"/>
            </a:pPr>
            <a:r>
              <a:rPr lang="en-GB" sz="2000" dirty="0"/>
              <a:t>Is the </a:t>
            </a:r>
            <a:r>
              <a:rPr lang="en-GB" sz="2000" dirty="0" smtClean="0"/>
              <a:t>Researchers </a:t>
            </a:r>
            <a:r>
              <a:rPr lang="en-GB" sz="2000" dirty="0"/>
              <a:t>primary affiliation held </a:t>
            </a:r>
            <a:r>
              <a:rPr lang="en-GB" sz="2000" dirty="0" smtClean="0"/>
              <a:t>in an </a:t>
            </a:r>
            <a:r>
              <a:rPr lang="en-GB" sz="2000" u="sng" dirty="0" smtClean="0"/>
              <a:t>approved institute in a Near Neighbour Country (NNC</a:t>
            </a:r>
            <a:r>
              <a:rPr lang="en-GB" sz="2000" u="sng" dirty="0"/>
              <a:t>)?</a:t>
            </a:r>
            <a:r>
              <a:rPr lang="en-GB" sz="2000" dirty="0"/>
              <a:t> </a:t>
            </a:r>
            <a:endParaRPr lang="en-GB" sz="2000" dirty="0" smtClean="0"/>
          </a:p>
          <a:p>
            <a:pPr marL="285750" indent="-285750" algn="just">
              <a:buFont typeface="Wingdings" panose="05000000000000000000" pitchFamily="2" charset="2"/>
              <a:buChar char="§"/>
            </a:pPr>
            <a:r>
              <a:rPr lang="en-GB" sz="2000" dirty="0" smtClean="0"/>
              <a:t>Is </a:t>
            </a:r>
            <a:r>
              <a:rPr lang="en-GB" sz="2000" dirty="0"/>
              <a:t>the </a:t>
            </a:r>
            <a:r>
              <a:rPr lang="en-GB" sz="2000" dirty="0" smtClean="0"/>
              <a:t>Researchers </a:t>
            </a:r>
            <a:r>
              <a:rPr lang="en-GB" sz="2000" dirty="0"/>
              <a:t>primary affiliation </a:t>
            </a:r>
            <a:r>
              <a:rPr lang="en-GB" sz="2000" dirty="0" smtClean="0"/>
              <a:t>held in an </a:t>
            </a:r>
            <a:r>
              <a:rPr lang="en-GB" sz="2000" u="sng" dirty="0" smtClean="0"/>
              <a:t>approved International </a:t>
            </a:r>
            <a:r>
              <a:rPr lang="en-GB" sz="2000" u="sng" smtClean="0"/>
              <a:t>Partner Country </a:t>
            </a:r>
            <a:r>
              <a:rPr lang="en-GB" sz="2000" u="sng" dirty="0" smtClean="0"/>
              <a:t>(IPC)?</a:t>
            </a:r>
            <a:r>
              <a:rPr lang="en-GB" sz="2000" u="sng" dirty="0"/>
              <a:t> </a:t>
            </a:r>
            <a:endParaRPr lang="en-GB" sz="2000" u="sng" dirty="0" smtClean="0"/>
          </a:p>
          <a:p>
            <a:pPr algn="just"/>
            <a:endParaRPr lang="en-GB" sz="800" b="1" dirty="0">
              <a:solidFill>
                <a:schemeClr val="accent3"/>
              </a:solidFill>
            </a:endParaRPr>
          </a:p>
          <a:p>
            <a:pPr algn="just"/>
            <a:r>
              <a:rPr lang="en-GB" sz="2000" dirty="0" smtClean="0"/>
              <a:t>Check </a:t>
            </a:r>
            <a:r>
              <a:rPr lang="en-GB" sz="2000" dirty="0"/>
              <a:t>the </a:t>
            </a:r>
            <a:r>
              <a:rPr lang="en-GB" sz="2000" dirty="0">
                <a:solidFill>
                  <a:schemeClr val="accent1"/>
                </a:solidFill>
              </a:rPr>
              <a:t>COST Action webpage (http://</a:t>
            </a:r>
            <a:r>
              <a:rPr lang="en-GB" sz="2000" dirty="0" smtClean="0">
                <a:solidFill>
                  <a:schemeClr val="accent1"/>
                </a:solidFill>
              </a:rPr>
              <a:t>www.cost.eu) </a:t>
            </a:r>
            <a:r>
              <a:rPr lang="en-GB" sz="2000" dirty="0"/>
              <a:t>for a list of Participating COST </a:t>
            </a:r>
            <a:r>
              <a:rPr lang="en-GB" sz="2000" dirty="0" smtClean="0"/>
              <a:t>Countries, a list of approved NNC and a list of approved IPC </a:t>
            </a:r>
            <a:endParaRPr lang="en-GB" sz="2000" dirty="0"/>
          </a:p>
          <a:p>
            <a:endParaRPr lang="en-GB" dirty="0" smtClean="0"/>
          </a:p>
        </p:txBody>
      </p:sp>
    </p:spTree>
    <p:extLst>
      <p:ext uri="{BB962C8B-B14F-4D97-AF65-F5344CB8AC3E}">
        <p14:creationId xmlns:p14="http://schemas.microsoft.com/office/powerpoint/2010/main" val="2171156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8</a:t>
            </a:fld>
            <a:endParaRPr lang="de-DE" b="0">
              <a:solidFill>
                <a:prstClr val="black">
                  <a:tint val="75000"/>
                </a:prstClr>
              </a:solidFill>
              <a:effectLst/>
              <a:latin typeface="Arial"/>
            </a:endParaRPr>
          </a:p>
        </p:txBody>
      </p:sp>
      <p:graphicFrame>
        <p:nvGraphicFramePr>
          <p:cNvPr id="6" name="Object 5"/>
          <p:cNvGraphicFramePr>
            <a:graphicFrameLocks noChangeAspect="1"/>
          </p:cNvGraphicFramePr>
          <p:nvPr>
            <p:extLst/>
          </p:nvPr>
        </p:nvGraphicFramePr>
        <p:xfrm>
          <a:off x="0" y="115888"/>
          <a:ext cx="9705528" cy="5976937"/>
        </p:xfrm>
        <a:graphic>
          <a:graphicData uri="http://schemas.openxmlformats.org/presentationml/2006/ole">
            <mc:AlternateContent xmlns:mc="http://schemas.openxmlformats.org/markup-compatibility/2006">
              <mc:Choice xmlns:v="urn:schemas-microsoft-com:vml" Requires="v">
                <p:oleObj spid="_x0000_s3184" name="Worksheet" r:id="rId3" imgW="11810919" imgH="5608347" progId="Excel.Sheet.12">
                  <p:embed/>
                </p:oleObj>
              </mc:Choice>
              <mc:Fallback>
                <p:oleObj name="Worksheet" r:id="rId3" imgW="11810919" imgH="5608347" progId="Excel.Sheet.12">
                  <p:embed/>
                  <p:pic>
                    <p:nvPicPr>
                      <p:cNvPr id="0" name=""/>
                      <p:cNvPicPr/>
                      <p:nvPr/>
                    </p:nvPicPr>
                    <p:blipFill>
                      <a:blip r:embed="rId4"/>
                      <a:stretch>
                        <a:fillRect/>
                      </a:stretch>
                    </p:blipFill>
                    <p:spPr>
                      <a:xfrm>
                        <a:off x="0" y="115888"/>
                        <a:ext cx="9705528" cy="5976937"/>
                      </a:xfrm>
                      <a:prstGeom prst="rect">
                        <a:avLst/>
                      </a:prstGeom>
                    </p:spPr>
                  </p:pic>
                </p:oleObj>
              </mc:Fallback>
            </mc:AlternateContent>
          </a:graphicData>
        </a:graphic>
      </p:graphicFrame>
    </p:spTree>
    <p:extLst>
      <p:ext uri="{BB962C8B-B14F-4D97-AF65-F5344CB8AC3E}">
        <p14:creationId xmlns:p14="http://schemas.microsoft.com/office/powerpoint/2010/main" val="14908900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200" fontAlgn="auto">
              <a:spcBef>
                <a:spcPts val="0"/>
              </a:spcBef>
              <a:spcAft>
                <a:spcPts val="0"/>
              </a:spcAft>
            </a:pPr>
            <a:fld id="{464A07AF-66D7-C348-9F8E-91228B109437}" type="slidenum">
              <a:rPr lang="de-DE" b="0" smtClean="0">
                <a:solidFill>
                  <a:prstClr val="black">
                    <a:tint val="75000"/>
                  </a:prstClr>
                </a:solidFill>
                <a:effectLst/>
                <a:latin typeface="Arial"/>
              </a:rPr>
              <a:pPr defTabSz="457200" fontAlgn="auto">
                <a:spcBef>
                  <a:spcPts val="0"/>
                </a:spcBef>
                <a:spcAft>
                  <a:spcPts val="0"/>
                </a:spcAft>
              </a:pPr>
              <a:t>9</a:t>
            </a:fld>
            <a:endParaRPr lang="de-DE" b="0">
              <a:solidFill>
                <a:prstClr val="black">
                  <a:tint val="75000"/>
                </a:prstClr>
              </a:solidFill>
              <a:effectLst/>
              <a:latin typeface="Arial"/>
            </a:endParaRPr>
          </a:p>
        </p:txBody>
      </p:sp>
      <p:sp>
        <p:nvSpPr>
          <p:cNvPr id="3" name="Content Placeholder 2"/>
          <p:cNvSpPr>
            <a:spLocks noGrp="1"/>
          </p:cNvSpPr>
          <p:nvPr>
            <p:ph sz="quarter" idx="13"/>
          </p:nvPr>
        </p:nvSpPr>
        <p:spPr>
          <a:xfrm>
            <a:off x="1856656" y="255120"/>
            <a:ext cx="7651970" cy="849586"/>
          </a:xfrm>
        </p:spPr>
        <p:txBody>
          <a:bodyPr/>
          <a:lstStyle/>
          <a:p>
            <a:r>
              <a:rPr lang="en-GB" dirty="0" smtClean="0"/>
              <a:t>Dissemination Meetings</a:t>
            </a:r>
            <a:endParaRPr lang="en-GB" dirty="0"/>
          </a:p>
        </p:txBody>
      </p:sp>
      <p:sp>
        <p:nvSpPr>
          <p:cNvPr id="4" name="Text Placeholder 3"/>
          <p:cNvSpPr>
            <a:spLocks noGrp="1"/>
          </p:cNvSpPr>
          <p:nvPr>
            <p:ph type="body" sz="quarter" idx="14"/>
          </p:nvPr>
        </p:nvSpPr>
        <p:spPr>
          <a:xfrm>
            <a:off x="397375" y="980728"/>
            <a:ext cx="9164137" cy="5132606"/>
          </a:xfrm>
        </p:spPr>
        <p:txBody>
          <a:bodyPr/>
          <a:lstStyle/>
          <a:p>
            <a:pPr marL="0" indent="0" algn="just">
              <a:buNone/>
            </a:pPr>
            <a:r>
              <a:rPr lang="en-GB" sz="2000" dirty="0" smtClean="0"/>
              <a:t>Facilitating the attendance of Action’s participants at international conferences as speaker for:</a:t>
            </a:r>
          </a:p>
          <a:p>
            <a:pPr algn="just">
              <a:buAutoNum type="arabicPeriod"/>
            </a:pPr>
            <a:r>
              <a:rPr lang="en-GB" sz="2000" dirty="0" smtClean="0"/>
              <a:t>Disseminating </a:t>
            </a:r>
            <a:r>
              <a:rPr lang="en-GB" sz="2000" dirty="0"/>
              <a:t>the </a:t>
            </a:r>
            <a:r>
              <a:rPr lang="en-GB" sz="2000" dirty="0" smtClean="0"/>
              <a:t>COST Actions activities </a:t>
            </a:r>
          </a:p>
          <a:p>
            <a:pPr algn="just">
              <a:buAutoNum type="arabicPeriod"/>
            </a:pPr>
            <a:r>
              <a:rPr lang="en-GB" sz="2000" dirty="0" smtClean="0"/>
              <a:t>Collecting information to be further disseminated amongst the Actions members </a:t>
            </a:r>
          </a:p>
          <a:p>
            <a:pPr marL="0" indent="0" algn="just">
              <a:buNone/>
            </a:pPr>
            <a:endParaRPr lang="en-GB" sz="1700" b="1" dirty="0" smtClean="0"/>
          </a:p>
          <a:p>
            <a:pPr marL="0" indent="0" algn="just">
              <a:buNone/>
            </a:pPr>
            <a:r>
              <a:rPr lang="en-GB" sz="2000" dirty="0" smtClean="0"/>
              <a:t>Conditions that apply to the Dissemination meetings:</a:t>
            </a:r>
          </a:p>
          <a:p>
            <a:pPr algn="just">
              <a:buFont typeface="Wingdings" panose="05000000000000000000" pitchFamily="2" charset="2"/>
              <a:buChar char="§"/>
            </a:pPr>
            <a:r>
              <a:rPr lang="en-GB" sz="2000" dirty="0"/>
              <a:t>A</a:t>
            </a:r>
            <a:r>
              <a:rPr lang="en-GB" sz="2000" dirty="0" smtClean="0"/>
              <a:t> </a:t>
            </a:r>
            <a:r>
              <a:rPr lang="en-GB" sz="2000" b="1" dirty="0">
                <a:solidFill>
                  <a:schemeClr val="accent1"/>
                </a:solidFill>
              </a:rPr>
              <a:t>maximum of two participants </a:t>
            </a:r>
            <a:r>
              <a:rPr lang="en-GB" sz="2000" dirty="0"/>
              <a:t>per grant period are eligible </a:t>
            </a:r>
            <a:r>
              <a:rPr lang="en-GB" sz="2000" dirty="0" smtClean="0"/>
              <a:t>to be reimbursed </a:t>
            </a:r>
            <a:r>
              <a:rPr lang="en-GB" sz="2000" dirty="0"/>
              <a:t>at dissemination </a:t>
            </a:r>
            <a:r>
              <a:rPr lang="en-GB" sz="2000" dirty="0" smtClean="0"/>
              <a:t>meetings</a:t>
            </a:r>
          </a:p>
          <a:p>
            <a:pPr algn="just">
              <a:buFont typeface="Wingdings" panose="05000000000000000000" pitchFamily="2" charset="2"/>
              <a:buChar char="§"/>
            </a:pPr>
            <a:r>
              <a:rPr lang="en-GB" sz="2000" dirty="0"/>
              <a:t>The </a:t>
            </a:r>
            <a:r>
              <a:rPr lang="en-GB" sz="2000" b="1" dirty="0" smtClean="0">
                <a:solidFill>
                  <a:schemeClr val="accent1"/>
                </a:solidFill>
              </a:rPr>
              <a:t>Speaker</a:t>
            </a:r>
            <a:r>
              <a:rPr lang="en-GB" sz="2000" dirty="0" smtClean="0"/>
              <a:t>(s) must be </a:t>
            </a:r>
            <a:r>
              <a:rPr lang="en-GB" sz="2000" b="1" dirty="0" smtClean="0">
                <a:solidFill>
                  <a:schemeClr val="accent1"/>
                </a:solidFill>
              </a:rPr>
              <a:t>listed in the official programme </a:t>
            </a:r>
            <a:r>
              <a:rPr lang="en-GB" sz="2000" dirty="0" smtClean="0"/>
              <a:t>of the conference representing the respective COST Action</a:t>
            </a:r>
          </a:p>
          <a:p>
            <a:pPr algn="just">
              <a:buFont typeface="Wingdings" panose="05000000000000000000" pitchFamily="2" charset="2"/>
              <a:buChar char="§"/>
            </a:pPr>
            <a:r>
              <a:rPr lang="en-GB" sz="2000" dirty="0" smtClean="0"/>
              <a:t>Participants must have their primary affiliation in institutions located in </a:t>
            </a:r>
            <a:r>
              <a:rPr lang="en-GB" sz="2000" b="1" dirty="0" smtClean="0">
                <a:solidFill>
                  <a:schemeClr val="accent1"/>
                </a:solidFill>
              </a:rPr>
              <a:t>Participating COST Countries</a:t>
            </a:r>
            <a:r>
              <a:rPr lang="en-GB" sz="2000" dirty="0" smtClean="0"/>
              <a:t>, </a:t>
            </a:r>
            <a:r>
              <a:rPr lang="en-GB" sz="2000" b="1" dirty="0" smtClean="0">
                <a:solidFill>
                  <a:schemeClr val="accent1"/>
                </a:solidFill>
              </a:rPr>
              <a:t>approved European RTD Organisations</a:t>
            </a:r>
            <a:r>
              <a:rPr lang="en-GB" sz="2000" dirty="0" smtClean="0">
                <a:solidFill>
                  <a:schemeClr val="accent1"/>
                </a:solidFill>
              </a:rPr>
              <a:t> </a:t>
            </a:r>
            <a:r>
              <a:rPr lang="en-GB" sz="2000" dirty="0" smtClean="0"/>
              <a:t>or </a:t>
            </a:r>
            <a:r>
              <a:rPr lang="en-GB" sz="2000" b="1" dirty="0" smtClean="0">
                <a:solidFill>
                  <a:schemeClr val="accent1"/>
                </a:solidFill>
              </a:rPr>
              <a:t>approved institutions located in Near Neighbour Countries </a:t>
            </a:r>
          </a:p>
          <a:p>
            <a:pPr algn="just">
              <a:buFont typeface="Wingdings" panose="05000000000000000000" pitchFamily="2" charset="2"/>
              <a:buChar char="§"/>
            </a:pPr>
            <a:r>
              <a:rPr lang="en-GB" sz="2000" dirty="0" smtClean="0"/>
              <a:t>Up to EUR 500 can be claimed by eligible participants for conference fees </a:t>
            </a:r>
          </a:p>
          <a:p>
            <a:pPr marL="0" indent="0" algn="just">
              <a:buNone/>
            </a:pPr>
            <a:r>
              <a:rPr lang="en-GB" sz="2400" dirty="0" smtClean="0"/>
              <a:t> </a:t>
            </a:r>
          </a:p>
          <a:p>
            <a:pPr marL="0" indent="0" algn="just">
              <a:buNone/>
            </a:pPr>
            <a:endParaRPr lang="en-GB" sz="2200" dirty="0">
              <a:solidFill>
                <a:schemeClr val="tx2"/>
              </a:solidFill>
            </a:endParaRPr>
          </a:p>
        </p:txBody>
      </p:sp>
    </p:spTree>
    <p:extLst>
      <p:ext uri="{BB962C8B-B14F-4D97-AF65-F5344CB8AC3E}">
        <p14:creationId xmlns:p14="http://schemas.microsoft.com/office/powerpoint/2010/main" val="2562879532"/>
      </p:ext>
    </p:extLst>
  </p:cSld>
  <p:clrMapOvr>
    <a:masterClrMapping/>
  </p:clrMapOvr>
  <p:timing>
    <p:tnLst>
      <p:par>
        <p:cTn id="1" dur="indefinite" restart="never" nodeType="tmRoot"/>
      </p:par>
    </p:tnLst>
  </p:timing>
</p:sld>
</file>

<file path=ppt/theme/theme1.xml><?xml version="1.0" encoding="utf-8"?>
<a:theme xmlns:a="http://schemas.openxmlformats.org/drawingml/2006/main" name="PowerPoint-presentation-3">
  <a:themeElements>
    <a:clrScheme name="COST">
      <a:dk1>
        <a:sysClr val="windowText" lastClr="000000"/>
      </a:dk1>
      <a:lt1>
        <a:sysClr val="window" lastClr="FFFFFF"/>
      </a:lt1>
      <a:dk2>
        <a:srgbClr val="2A678B"/>
      </a:dk2>
      <a:lt2>
        <a:srgbClr val="962067"/>
      </a:lt2>
      <a:accent1>
        <a:srgbClr val="F47729"/>
      </a:accent1>
      <a:accent2>
        <a:srgbClr val="56585B"/>
      </a:accent2>
      <a:accent3>
        <a:srgbClr val="69395D"/>
      </a:accent3>
      <a:accent4>
        <a:srgbClr val="FDD1A7"/>
      </a:accent4>
      <a:accent5>
        <a:srgbClr val="95969F"/>
      </a:accent5>
      <a:accent6>
        <a:srgbClr val="DDE9F2"/>
      </a:accent6>
      <a:hlink>
        <a:srgbClr val="69395D"/>
      </a:hlink>
      <a:folHlink>
        <a:srgbClr val="69395D"/>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Theme 2">
    <a:dk1>
      <a:srgbClr val="000000"/>
    </a:dk1>
    <a:lt1>
      <a:srgbClr val="FFFFFF"/>
    </a:lt1>
    <a:dk2>
      <a:srgbClr val="2A678B"/>
    </a:dk2>
    <a:lt2>
      <a:srgbClr val="962067"/>
    </a:lt2>
    <a:accent1>
      <a:srgbClr val="F47729"/>
    </a:accent1>
    <a:accent2>
      <a:srgbClr val="56585B"/>
    </a:accent2>
    <a:accent3>
      <a:srgbClr val="FFFFFF"/>
    </a:accent3>
    <a:accent4>
      <a:srgbClr val="000000"/>
    </a:accent4>
    <a:accent5>
      <a:srgbClr val="F8BDAC"/>
    </a:accent5>
    <a:accent6>
      <a:srgbClr val="4D4F52"/>
    </a:accent6>
    <a:hlink>
      <a:srgbClr val="F47729"/>
    </a:hlink>
    <a:folHlink>
      <a:srgbClr val="F47729"/>
    </a:folHlink>
  </a:clrScheme>
</a:themeOverride>
</file>

<file path=docProps/app.xml><?xml version="1.0" encoding="utf-8"?>
<Properties xmlns="http://schemas.openxmlformats.org/officeDocument/2006/extended-properties" xmlns:vt="http://schemas.openxmlformats.org/officeDocument/2006/docPropsVTypes">
  <Template/>
  <TotalTime>9210</TotalTime>
  <Words>3694</Words>
  <Application>Microsoft Office PowerPoint</Application>
  <PresentationFormat>A4 Paper (210x297 mm)</PresentationFormat>
  <Paragraphs>531</Paragraphs>
  <Slides>44</Slides>
  <Notes>9</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55" baseType="lpstr">
      <vt:lpstr>ＭＳ Ｐゴシック</vt:lpstr>
      <vt:lpstr>Arial</vt:lpstr>
      <vt:lpstr>Arial Body</vt:lpstr>
      <vt:lpstr>Arial Narrow</vt:lpstr>
      <vt:lpstr>Calibri</vt:lpstr>
      <vt:lpstr>Cambria</vt:lpstr>
      <vt:lpstr>Lucida Sans Unicode</vt:lpstr>
      <vt:lpstr>Times New Roman</vt:lpstr>
      <vt:lpstr>Wingdings</vt:lpstr>
      <vt:lpstr>PowerPoint-presentation-3</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ESF-COST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ESF</dc:creator>
  <cp:lastModifiedBy>Valentina Vignoli</cp:lastModifiedBy>
  <cp:revision>580</cp:revision>
  <cp:lastPrinted>2014-03-20T13:55:10Z</cp:lastPrinted>
  <dcterms:created xsi:type="dcterms:W3CDTF">2007-11-05T13:47:35Z</dcterms:created>
  <dcterms:modified xsi:type="dcterms:W3CDTF">2014-04-09T17:50:29Z</dcterms:modified>
</cp:coreProperties>
</file>