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1"/>
  </p:notesMasterIdLst>
  <p:sldIdLst>
    <p:sldId id="256" r:id="rId2"/>
    <p:sldId id="257" r:id="rId3"/>
    <p:sldId id="258" r:id="rId4"/>
    <p:sldId id="298" r:id="rId5"/>
    <p:sldId id="299" r:id="rId6"/>
    <p:sldId id="260" r:id="rId7"/>
    <p:sldId id="261" r:id="rId8"/>
    <p:sldId id="262" r:id="rId9"/>
    <p:sldId id="259" r:id="rId10"/>
    <p:sldId id="263" r:id="rId11"/>
    <p:sldId id="266" r:id="rId12"/>
    <p:sldId id="267" r:id="rId13"/>
    <p:sldId id="264" r:id="rId14"/>
    <p:sldId id="265" r:id="rId15"/>
    <p:sldId id="268" r:id="rId16"/>
    <p:sldId id="269" r:id="rId17"/>
    <p:sldId id="297" r:id="rId18"/>
    <p:sldId id="293" r:id="rId19"/>
    <p:sldId id="294" r:id="rId20"/>
    <p:sldId id="295" r:id="rId21"/>
    <p:sldId id="296" r:id="rId22"/>
    <p:sldId id="270" r:id="rId23"/>
    <p:sldId id="271" r:id="rId24"/>
    <p:sldId id="273" r:id="rId25"/>
    <p:sldId id="274" r:id="rId26"/>
    <p:sldId id="275" r:id="rId27"/>
    <p:sldId id="276" r:id="rId28"/>
    <p:sldId id="277" r:id="rId29"/>
    <p:sldId id="278" r:id="rId30"/>
    <p:sldId id="279" r:id="rId31"/>
    <p:sldId id="286" r:id="rId32"/>
    <p:sldId id="287" r:id="rId33"/>
    <p:sldId id="288" r:id="rId34"/>
    <p:sldId id="281" r:id="rId35"/>
    <p:sldId id="282" r:id="rId36"/>
    <p:sldId id="283" r:id="rId37"/>
    <p:sldId id="280" r:id="rId38"/>
    <p:sldId id="289" r:id="rId39"/>
    <p:sldId id="290" r:id="rId4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6" d="100"/>
          <a:sy n="56" d="100"/>
        </p:scale>
        <p:origin x="138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46C120-26B9-4E7C-964A-D7D3FB4EED69}" type="datetimeFigureOut">
              <a:rPr lang="it-IT" smtClean="0"/>
              <a:t>19/01/2016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9761E6-D96F-44D2-B741-8F8BD77CCD83}" type="slidenum">
              <a:rPr lang="it-IT" smtClean="0"/>
              <a:t>‹N›</a:t>
            </a:fld>
            <a:endParaRPr lang="it-IT"/>
          </a:p>
        </p:txBody>
      </p:sp>
    </p:spTree>
    <p:extLst>
      <p:ext uri="{BB962C8B-B14F-4D97-AF65-F5344CB8AC3E}">
        <p14:creationId xmlns:p14="http://schemas.microsoft.com/office/powerpoint/2010/main" val="1139341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ED99A1-C6B4-4DD8-81C8-2ABF3D30D288}" type="slidenum">
              <a:rPr lang="en-US"/>
              <a:pPr/>
              <a:t>18</a:t>
            </a:fld>
            <a:endParaRPr lang="en-US"/>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a:t>Inf. 2 is denying inferential move from being in love with her to marrying her. In previous context there is reference to the man in question (a catholic) marrying someone who is Jewish.</a:t>
            </a:r>
          </a:p>
        </p:txBody>
      </p:sp>
    </p:spTree>
    <p:extLst>
      <p:ext uri="{BB962C8B-B14F-4D97-AF65-F5344CB8AC3E}">
        <p14:creationId xmlns:p14="http://schemas.microsoft.com/office/powerpoint/2010/main" val="2095007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3750C0-DDA8-4C02-9D9B-4F357033F334}" type="slidenum">
              <a:rPr lang="en-US"/>
              <a:pPr/>
              <a:t>19</a:t>
            </a:fld>
            <a:endParaRPr lang="en-US"/>
          </a:p>
        </p:txBody>
      </p:sp>
      <p:sp>
        <p:nvSpPr>
          <p:cNvPr id="315394" name="Rectangle 2"/>
          <p:cNvSpPr>
            <a:spLocks noGrp="1" noRot="1" noChangeAspect="1" noChangeArrowheads="1" noTextEdit="1"/>
          </p:cNvSpPr>
          <p:nvPr>
            <p:ph type="sldImg"/>
          </p:nvPr>
        </p:nvSpPr>
        <p:spPr>
          <a:ln/>
        </p:spPr>
      </p:sp>
      <p:sp>
        <p:nvSpPr>
          <p:cNvPr id="315395" name="Rectangle 3"/>
          <p:cNvSpPr>
            <a:spLocks noGrp="1" noChangeArrowheads="1"/>
          </p:cNvSpPr>
          <p:nvPr>
            <p:ph type="body" idx="1"/>
          </p:nvPr>
        </p:nvSpPr>
        <p:spPr/>
        <p:txBody>
          <a:bodyPr/>
          <a:lstStyle/>
          <a:p>
            <a:r>
              <a:rPr lang="en-US"/>
              <a:t>A’s query presupposes that B went to the party in question, and B infers this proposition based on the proferred content of A’s question. What the contrast between replies B1 and B2 illustrates is that the WAY in which a proposition enters into the discourse record (a subset of those propositions in the common ground) is important to the choice of negative construction. NEG3 can only be employed for directly proferred content, while NEG2 is felicitous for negating inferrable propositions, as long as these are triggered by “what is said” (not, e.g., by unactivated propositions in the common ground).</a:t>
            </a:r>
          </a:p>
        </p:txBody>
      </p:sp>
    </p:spTree>
    <p:extLst>
      <p:ext uri="{BB962C8B-B14F-4D97-AF65-F5344CB8AC3E}">
        <p14:creationId xmlns:p14="http://schemas.microsoft.com/office/powerpoint/2010/main" val="4195072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226948-82A1-4FC0-9520-93A24ED87026}" type="slidenum">
              <a:rPr lang="en-US"/>
              <a:pPr/>
              <a:t>20</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r>
              <a:rPr lang="en-US"/>
              <a:t>NEG1 as canonical or “unmarked” sentential negative.</a:t>
            </a:r>
          </a:p>
        </p:txBody>
      </p:sp>
    </p:spTree>
    <p:extLst>
      <p:ext uri="{BB962C8B-B14F-4D97-AF65-F5344CB8AC3E}">
        <p14:creationId xmlns:p14="http://schemas.microsoft.com/office/powerpoint/2010/main" val="16519802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21589E-1101-4F0C-A448-736315F00238}" type="slidenum">
              <a:rPr lang="en-US"/>
              <a:pPr/>
              <a:t>21</a:t>
            </a:fld>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450870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Ref idx="1002">
        <a:schemeClr val="bg2"/>
      </p:bgRef>
    </p:bg>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4E7023F9-049B-4407-A2F4-85930D398837}" type="datetimeFigureOut">
              <a:rPr lang="it-IT" smtClean="0"/>
              <a:pPr/>
              <a:t>19/01/2016</a:t>
            </a:fld>
            <a:endParaRPr lang="it-IT"/>
          </a:p>
        </p:txBody>
      </p:sp>
      <p:sp>
        <p:nvSpPr>
          <p:cNvPr id="19" name="Segnaposto piè di pagina 18"/>
          <p:cNvSpPr>
            <a:spLocks noGrp="1"/>
          </p:cNvSpPr>
          <p:nvPr>
            <p:ph type="ftr" sz="quarter" idx="11"/>
          </p:nvPr>
        </p:nvSpPr>
        <p:spPr/>
        <p:txBody>
          <a:bodyPr/>
          <a:lstStyle/>
          <a:p>
            <a:endParaRPr lang="it-IT"/>
          </a:p>
        </p:txBody>
      </p:sp>
      <p:sp>
        <p:nvSpPr>
          <p:cNvPr id="27" name="Segnaposto numero diapositiva 26"/>
          <p:cNvSpPr>
            <a:spLocks noGrp="1"/>
          </p:cNvSpPr>
          <p:nvPr>
            <p:ph type="sldNum" sz="quarter" idx="12"/>
          </p:nvPr>
        </p:nvSpPr>
        <p:spPr/>
        <p:txBody>
          <a:bodyPr/>
          <a:lstStyle/>
          <a:p>
            <a:fld id="{9EA386CB-F1EC-4536-BA6E-D0A2F82F58B8}"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E7023F9-049B-4407-A2F4-85930D398837}" type="datetimeFigureOut">
              <a:rPr lang="it-IT" smtClean="0"/>
              <a:pPr/>
              <a:t>19/01/2016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EA386CB-F1EC-4536-BA6E-D0A2F82F58B8}"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E7023F9-049B-4407-A2F4-85930D398837}" type="datetimeFigureOut">
              <a:rPr lang="it-IT" smtClean="0"/>
              <a:pPr/>
              <a:t>19/01/2016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EA386CB-F1EC-4536-BA6E-D0A2F82F58B8}"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E7023F9-049B-4407-A2F4-85930D398837}" type="datetimeFigureOut">
              <a:rPr lang="it-IT" smtClean="0"/>
              <a:pPr/>
              <a:t>19/01/2016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EA386CB-F1EC-4536-BA6E-D0A2F82F58B8}"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2"/>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4E7023F9-049B-4407-A2F4-85930D398837}" type="datetimeFigureOut">
              <a:rPr lang="it-IT" smtClean="0"/>
              <a:pPr/>
              <a:t>19/01/2016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EA386CB-F1EC-4536-BA6E-D0A2F82F58B8}"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4E7023F9-049B-4407-A2F4-85930D398837}" type="datetimeFigureOut">
              <a:rPr lang="it-IT" smtClean="0"/>
              <a:pPr/>
              <a:t>19/01/2016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EA386CB-F1EC-4536-BA6E-D0A2F82F58B8}"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4E7023F9-049B-4407-A2F4-85930D398837}" type="datetimeFigureOut">
              <a:rPr lang="it-IT" smtClean="0"/>
              <a:pPr/>
              <a:t>19/01/2016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9EA386CB-F1EC-4536-BA6E-D0A2F82F58B8}"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4E7023F9-049B-4407-A2F4-85930D398837}" type="datetimeFigureOut">
              <a:rPr lang="it-IT" smtClean="0"/>
              <a:pPr/>
              <a:t>19/01/2016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9EA386CB-F1EC-4536-BA6E-D0A2F82F58B8}"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E7023F9-049B-4407-A2F4-85930D398837}" type="datetimeFigureOut">
              <a:rPr lang="it-IT" smtClean="0"/>
              <a:pPr/>
              <a:t>19/01/2016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9EA386CB-F1EC-4536-BA6E-D0A2F82F58B8}"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4E7023F9-049B-4407-A2F4-85930D398837}" type="datetimeFigureOut">
              <a:rPr lang="it-IT" smtClean="0"/>
              <a:pPr/>
              <a:t>19/01/2016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EA386CB-F1EC-4536-BA6E-D0A2F82F58B8}"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4E7023F9-049B-4407-A2F4-85930D398837}" type="datetimeFigureOut">
              <a:rPr lang="it-IT" smtClean="0"/>
              <a:pPr/>
              <a:t>19/01/2016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a:xfrm>
            <a:off x="8077200" y="6356350"/>
            <a:ext cx="609600" cy="365125"/>
          </a:xfrm>
        </p:spPr>
        <p:txBody>
          <a:bodyPr/>
          <a:lstStyle/>
          <a:p>
            <a:fld id="{9EA386CB-F1EC-4536-BA6E-D0A2F82F58B8}"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E7023F9-049B-4407-A2F4-85930D398837}" type="datetimeFigureOut">
              <a:rPr lang="it-IT" smtClean="0"/>
              <a:pPr/>
              <a:t>19/01/2016</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it-IT"/>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EA386CB-F1EC-4536-BA6E-D0A2F82F58B8}"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en-US" dirty="0" smtClean="0">
                <a:latin typeface="Garamond" pitchFamily="18" charset="0"/>
              </a:rPr>
              <a:t>Cross-linguistic variation of DRDs</a:t>
            </a:r>
            <a:endParaRPr lang="it-IT" dirty="0">
              <a:latin typeface="Garamond" pitchFamily="18" charset="0"/>
            </a:endParaRPr>
          </a:p>
        </p:txBody>
      </p:sp>
      <p:sp>
        <p:nvSpPr>
          <p:cNvPr id="3" name="Sottotitolo 2"/>
          <p:cNvSpPr>
            <a:spLocks noGrp="1"/>
          </p:cNvSpPr>
          <p:nvPr>
            <p:ph type="subTitle" idx="1"/>
          </p:nvPr>
        </p:nvSpPr>
        <p:spPr/>
        <p:txBody>
          <a:bodyPr/>
          <a:lstStyle/>
          <a:p>
            <a:endParaRPr lang="en-GB" dirty="0" smtClean="0">
              <a:latin typeface="Garamond" pitchFamily="18" charset="0"/>
            </a:endParaRPr>
          </a:p>
          <a:p>
            <a:r>
              <a:rPr lang="en-GB" dirty="0" smtClean="0">
                <a:latin typeface="Garamond" pitchFamily="18" charset="0"/>
              </a:rPr>
              <a:t>J. Visconti (Genoa &amp; Birmingham</a:t>
            </a:r>
            <a:r>
              <a:rPr lang="en-GB" dirty="0" smtClean="0"/>
              <a:t>)</a:t>
            </a:r>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err="1" smtClean="0">
                <a:latin typeface="Garamond" pitchFamily="18" charset="0"/>
              </a:rPr>
              <a:t>Basic</a:t>
            </a:r>
            <a:r>
              <a:rPr lang="it-IT" dirty="0" smtClean="0">
                <a:latin typeface="Garamond" pitchFamily="18" charset="0"/>
              </a:rPr>
              <a:t> </a:t>
            </a:r>
            <a:r>
              <a:rPr lang="it-IT" dirty="0" err="1" smtClean="0">
                <a:latin typeface="Garamond" pitchFamily="18" charset="0"/>
              </a:rPr>
              <a:t>tenets</a:t>
            </a:r>
            <a:r>
              <a:rPr lang="it-IT" dirty="0" smtClean="0">
                <a:latin typeface="Garamond" pitchFamily="18" charset="0"/>
              </a:rPr>
              <a:t> in contrastive </a:t>
            </a:r>
            <a:r>
              <a:rPr lang="it-IT" dirty="0" err="1" smtClean="0">
                <a:latin typeface="Garamond" pitchFamily="18" charset="0"/>
              </a:rPr>
              <a:t>analysis</a:t>
            </a:r>
            <a:endParaRPr lang="it-IT" dirty="0">
              <a:latin typeface="Garamond" pitchFamily="18" charset="0"/>
            </a:endParaRPr>
          </a:p>
        </p:txBody>
      </p:sp>
      <p:sp>
        <p:nvSpPr>
          <p:cNvPr id="3" name="Segnaposto contenuto 2"/>
          <p:cNvSpPr>
            <a:spLocks noGrp="1"/>
          </p:cNvSpPr>
          <p:nvPr>
            <p:ph idx="1"/>
          </p:nvPr>
        </p:nvSpPr>
        <p:spPr/>
        <p:txBody>
          <a:bodyPr/>
          <a:lstStyle/>
          <a:p>
            <a:r>
              <a:rPr lang="it-IT" dirty="0" err="1" smtClean="0">
                <a:latin typeface="Garamond" pitchFamily="18" charset="0"/>
              </a:rPr>
              <a:t>Starting</a:t>
            </a:r>
            <a:r>
              <a:rPr lang="it-IT" dirty="0" smtClean="0">
                <a:latin typeface="Garamond" pitchFamily="18" charset="0"/>
              </a:rPr>
              <a:t> </a:t>
            </a:r>
            <a:r>
              <a:rPr lang="it-IT" dirty="0" err="1" smtClean="0">
                <a:latin typeface="Garamond" pitchFamily="18" charset="0"/>
              </a:rPr>
              <a:t>point</a:t>
            </a:r>
            <a:r>
              <a:rPr lang="it-IT" dirty="0" smtClean="0">
                <a:latin typeface="Garamond" pitchFamily="18" charset="0"/>
              </a:rPr>
              <a:t>: </a:t>
            </a:r>
            <a:r>
              <a:rPr lang="it-IT" dirty="0" err="1" smtClean="0">
                <a:latin typeface="Garamond" pitchFamily="18" charset="0"/>
              </a:rPr>
              <a:t>Fisiak</a:t>
            </a:r>
            <a:r>
              <a:rPr lang="it-IT" dirty="0" smtClean="0">
                <a:latin typeface="Garamond" pitchFamily="18" charset="0"/>
              </a:rPr>
              <a:t> (1981, 1991: </a:t>
            </a:r>
            <a:r>
              <a:rPr lang="it-IT" i="1" dirty="0" err="1" smtClean="0">
                <a:latin typeface="Garamond" pitchFamily="18" charset="0"/>
              </a:rPr>
              <a:t>Further</a:t>
            </a:r>
            <a:r>
              <a:rPr lang="it-IT" i="1" dirty="0" smtClean="0">
                <a:latin typeface="Garamond" pitchFamily="18" charset="0"/>
              </a:rPr>
              <a:t> </a:t>
            </a:r>
            <a:r>
              <a:rPr lang="it-IT" i="1" dirty="0" err="1" smtClean="0">
                <a:latin typeface="Garamond" pitchFamily="18" charset="0"/>
              </a:rPr>
              <a:t>insights</a:t>
            </a:r>
            <a:r>
              <a:rPr lang="it-IT" i="1" dirty="0" smtClean="0">
                <a:latin typeface="Garamond" pitchFamily="18" charset="0"/>
              </a:rPr>
              <a:t> </a:t>
            </a:r>
            <a:r>
              <a:rPr lang="it-IT" i="1" dirty="0" err="1" smtClean="0">
                <a:latin typeface="Garamond" pitchFamily="18" charset="0"/>
              </a:rPr>
              <a:t>into</a:t>
            </a:r>
            <a:r>
              <a:rPr lang="it-IT" i="1" dirty="0" smtClean="0">
                <a:latin typeface="Garamond" pitchFamily="18" charset="0"/>
              </a:rPr>
              <a:t> Contrastive </a:t>
            </a:r>
            <a:r>
              <a:rPr lang="it-IT" i="1" dirty="0" err="1" smtClean="0">
                <a:latin typeface="Garamond" pitchFamily="18" charset="0"/>
              </a:rPr>
              <a:t>Analysis</a:t>
            </a:r>
            <a:r>
              <a:rPr lang="it-IT" dirty="0" smtClean="0">
                <a:latin typeface="Garamond" pitchFamily="18" charset="0"/>
              </a:rPr>
              <a:t>)</a:t>
            </a:r>
          </a:p>
          <a:p>
            <a:r>
              <a:rPr lang="it-IT" dirty="0" smtClean="0">
                <a:latin typeface="Garamond" pitchFamily="18" charset="0"/>
              </a:rPr>
              <a:t>(</a:t>
            </a:r>
            <a:r>
              <a:rPr lang="it-IT" dirty="0" err="1" smtClean="0">
                <a:latin typeface="Garamond" pitchFamily="18" charset="0"/>
              </a:rPr>
              <a:t>pragmatic</a:t>
            </a:r>
            <a:r>
              <a:rPr lang="it-IT" dirty="0" smtClean="0">
                <a:latin typeface="Garamond" pitchFamily="18" charset="0"/>
              </a:rPr>
              <a:t>) </a:t>
            </a:r>
            <a:r>
              <a:rPr lang="it-IT" dirty="0" err="1" smtClean="0">
                <a:latin typeface="Garamond" pitchFamily="18" charset="0"/>
              </a:rPr>
              <a:t>equivalence</a:t>
            </a:r>
            <a:endParaRPr lang="it-IT" dirty="0" smtClean="0">
              <a:latin typeface="Garamond" pitchFamily="18" charset="0"/>
            </a:endParaRPr>
          </a:p>
          <a:p>
            <a:r>
              <a:rPr lang="it-IT" i="1" dirty="0" err="1" smtClean="0">
                <a:latin typeface="Garamond" pitchFamily="18" charset="0"/>
              </a:rPr>
              <a:t>tertium</a:t>
            </a:r>
            <a:r>
              <a:rPr lang="it-IT" i="1" dirty="0" smtClean="0">
                <a:latin typeface="Garamond" pitchFamily="18" charset="0"/>
              </a:rPr>
              <a:t> </a:t>
            </a:r>
            <a:r>
              <a:rPr lang="it-IT" i="1" dirty="0" err="1" smtClean="0">
                <a:latin typeface="Garamond" pitchFamily="18" charset="0"/>
              </a:rPr>
              <a:t>comparationis</a:t>
            </a:r>
            <a:r>
              <a:rPr lang="it-IT" i="1" dirty="0" smtClean="0">
                <a:latin typeface="Garamond" pitchFamily="18" charset="0"/>
              </a:rPr>
              <a:t>:</a:t>
            </a:r>
            <a:r>
              <a:rPr lang="it-IT" dirty="0" smtClean="0">
                <a:latin typeface="Garamond" pitchFamily="18" charset="0"/>
              </a:rPr>
              <a:t> elusive </a:t>
            </a:r>
            <a:r>
              <a:rPr lang="it-IT" dirty="0" err="1" smtClean="0">
                <a:latin typeface="Garamond" pitchFamily="18" charset="0"/>
              </a:rPr>
              <a:t>notion</a:t>
            </a:r>
            <a:endParaRPr lang="it-IT" dirty="0" smtClean="0">
              <a:latin typeface="Garamond" pitchFamily="18" charset="0"/>
            </a:endParaRPr>
          </a:p>
          <a:p>
            <a:r>
              <a:rPr lang="it-IT" dirty="0" err="1" smtClean="0">
                <a:latin typeface="Garamond" pitchFamily="18" charset="0"/>
              </a:rPr>
              <a:t>crucial</a:t>
            </a:r>
            <a:r>
              <a:rPr lang="it-IT" dirty="0" smtClean="0">
                <a:latin typeface="Garamond" pitchFamily="18" charset="0"/>
              </a:rPr>
              <a:t> </a:t>
            </a:r>
            <a:r>
              <a:rPr lang="it-IT" dirty="0" err="1" smtClean="0">
                <a:latin typeface="Garamond" pitchFamily="18" charset="0"/>
              </a:rPr>
              <a:t>decision</a:t>
            </a:r>
            <a:r>
              <a:rPr lang="it-IT" dirty="0" smtClean="0">
                <a:latin typeface="Garamond" pitchFamily="18" charset="0"/>
              </a:rPr>
              <a:t>: </a:t>
            </a:r>
            <a:r>
              <a:rPr lang="it-IT" dirty="0" smtClean="0">
                <a:latin typeface="Garamond" pitchFamily="18" charset="0"/>
              </a:rPr>
              <a:t>«</a:t>
            </a:r>
            <a:r>
              <a:rPr lang="it-IT" dirty="0" err="1" smtClean="0">
                <a:latin typeface="Garamond" pitchFamily="18" charset="0"/>
              </a:rPr>
              <a:t>selection</a:t>
            </a:r>
            <a:r>
              <a:rPr lang="it-IT" dirty="0" smtClean="0">
                <a:latin typeface="Garamond" pitchFamily="18" charset="0"/>
              </a:rPr>
              <a:t> </a:t>
            </a:r>
            <a:r>
              <a:rPr lang="it-IT" dirty="0" smtClean="0">
                <a:latin typeface="Garamond" pitchFamily="18" charset="0"/>
              </a:rPr>
              <a:t>of a </a:t>
            </a:r>
            <a:r>
              <a:rPr lang="it-IT" dirty="0" err="1" smtClean="0">
                <a:latin typeface="Garamond" pitchFamily="18" charset="0"/>
              </a:rPr>
              <a:t>linguistic</a:t>
            </a:r>
            <a:r>
              <a:rPr lang="it-IT" dirty="0" smtClean="0">
                <a:latin typeface="Garamond" pitchFamily="18" charset="0"/>
              </a:rPr>
              <a:t> </a:t>
            </a:r>
            <a:r>
              <a:rPr lang="it-IT" dirty="0" err="1" smtClean="0">
                <a:latin typeface="Garamond" pitchFamily="18" charset="0"/>
              </a:rPr>
              <a:t>theory</a:t>
            </a:r>
            <a:r>
              <a:rPr lang="it-IT" dirty="0" smtClean="0">
                <a:latin typeface="Garamond" pitchFamily="18" charset="0"/>
              </a:rPr>
              <a:t> for </a:t>
            </a:r>
            <a:r>
              <a:rPr lang="it-IT" dirty="0" err="1" smtClean="0">
                <a:latin typeface="Garamond" pitchFamily="18" charset="0"/>
              </a:rPr>
              <a:t>our</a:t>
            </a:r>
            <a:r>
              <a:rPr lang="it-IT" dirty="0" smtClean="0">
                <a:latin typeface="Garamond" pitchFamily="18" charset="0"/>
              </a:rPr>
              <a:t> </a:t>
            </a:r>
            <a:r>
              <a:rPr lang="it-IT" dirty="0" err="1" smtClean="0">
                <a:latin typeface="Garamond" pitchFamily="18" charset="0"/>
              </a:rPr>
              <a:t>investigation</a:t>
            </a:r>
            <a:r>
              <a:rPr lang="it-IT" dirty="0" smtClean="0">
                <a:latin typeface="Garamond" pitchFamily="18" charset="0"/>
              </a:rPr>
              <a:t>, </a:t>
            </a:r>
            <a:r>
              <a:rPr lang="it-IT" dirty="0" err="1" smtClean="0">
                <a:latin typeface="Garamond" pitchFamily="18" charset="0"/>
              </a:rPr>
              <a:t>which</a:t>
            </a:r>
            <a:r>
              <a:rPr lang="it-IT" dirty="0" smtClean="0">
                <a:latin typeface="Garamond" pitchFamily="18" charset="0"/>
              </a:rPr>
              <a:t> </a:t>
            </a:r>
            <a:r>
              <a:rPr lang="it-IT" dirty="0" err="1" smtClean="0">
                <a:latin typeface="Garamond" pitchFamily="18" charset="0"/>
              </a:rPr>
              <a:t>will</a:t>
            </a:r>
            <a:r>
              <a:rPr lang="it-IT" dirty="0" smtClean="0">
                <a:latin typeface="Garamond" pitchFamily="18" charset="0"/>
              </a:rPr>
              <a:t> </a:t>
            </a:r>
            <a:r>
              <a:rPr lang="it-IT" dirty="0" err="1" smtClean="0">
                <a:latin typeface="Garamond" pitchFamily="18" charset="0"/>
              </a:rPr>
              <a:t>determine</a:t>
            </a:r>
            <a:r>
              <a:rPr lang="it-IT" dirty="0" smtClean="0">
                <a:latin typeface="Garamond" pitchFamily="18" charset="0"/>
              </a:rPr>
              <a:t> the </a:t>
            </a:r>
            <a:r>
              <a:rPr lang="it-IT" dirty="0" err="1" smtClean="0">
                <a:latin typeface="Garamond" pitchFamily="18" charset="0"/>
              </a:rPr>
              <a:t>entities</a:t>
            </a:r>
            <a:r>
              <a:rPr lang="it-IT" dirty="0" smtClean="0">
                <a:latin typeface="Garamond" pitchFamily="18" charset="0"/>
              </a:rPr>
              <a:t> and </a:t>
            </a:r>
            <a:r>
              <a:rPr lang="it-IT" dirty="0" err="1" smtClean="0">
                <a:latin typeface="Garamond" pitchFamily="18" charset="0"/>
              </a:rPr>
              <a:t>concepts</a:t>
            </a:r>
            <a:r>
              <a:rPr lang="it-IT" dirty="0" smtClean="0">
                <a:latin typeface="Garamond" pitchFamily="18" charset="0"/>
              </a:rPr>
              <a:t> </a:t>
            </a:r>
            <a:r>
              <a:rPr lang="it-IT" dirty="0" err="1" smtClean="0">
                <a:latin typeface="Garamond" pitchFamily="18" charset="0"/>
              </a:rPr>
              <a:t>which</a:t>
            </a:r>
            <a:r>
              <a:rPr lang="it-IT" dirty="0" smtClean="0">
                <a:latin typeface="Garamond" pitchFamily="18" charset="0"/>
              </a:rPr>
              <a:t> </a:t>
            </a:r>
            <a:r>
              <a:rPr lang="it-IT" dirty="0" err="1" smtClean="0">
                <a:latin typeface="Garamond" pitchFamily="18" charset="0"/>
              </a:rPr>
              <a:t>will</a:t>
            </a:r>
            <a:r>
              <a:rPr lang="it-IT" dirty="0" smtClean="0">
                <a:latin typeface="Garamond" pitchFamily="18" charset="0"/>
              </a:rPr>
              <a:t> be </a:t>
            </a:r>
            <a:r>
              <a:rPr lang="it-IT" dirty="0" err="1" smtClean="0">
                <a:latin typeface="Garamond" pitchFamily="18" charset="0"/>
              </a:rPr>
              <a:t>ultimately</a:t>
            </a:r>
            <a:r>
              <a:rPr lang="it-IT" dirty="0" smtClean="0">
                <a:latin typeface="Garamond" pitchFamily="18" charset="0"/>
              </a:rPr>
              <a:t> </a:t>
            </a:r>
            <a:r>
              <a:rPr lang="it-IT" dirty="0" err="1" smtClean="0">
                <a:latin typeface="Garamond" pitchFamily="18" charset="0"/>
              </a:rPr>
              <a:t>contrasted</a:t>
            </a:r>
            <a:r>
              <a:rPr lang="it-IT" dirty="0" smtClean="0">
                <a:latin typeface="Garamond" pitchFamily="18" charset="0"/>
              </a:rPr>
              <a:t>» </a:t>
            </a:r>
            <a:r>
              <a:rPr lang="it-IT" dirty="0" smtClean="0">
                <a:latin typeface="Garamond" pitchFamily="18" charset="0"/>
              </a:rPr>
              <a:t>(</a:t>
            </a:r>
            <a:r>
              <a:rPr lang="it-IT" dirty="0" err="1" smtClean="0">
                <a:latin typeface="Garamond" pitchFamily="18" charset="0"/>
              </a:rPr>
              <a:t>Fisiak</a:t>
            </a:r>
            <a:r>
              <a:rPr lang="it-IT" dirty="0" smtClean="0">
                <a:latin typeface="Garamond" pitchFamily="18" charset="0"/>
              </a:rPr>
              <a:t> 1991: 12)</a:t>
            </a:r>
          </a:p>
          <a:p>
            <a:pPr>
              <a:buNone/>
            </a:pPr>
            <a:endParaRPr lang="it-IT" dirty="0" smtClean="0">
              <a:latin typeface="Garamond" pitchFamily="18" charset="0"/>
            </a:endParaRPr>
          </a:p>
          <a:p>
            <a:endParaRPr lang="it-IT"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r>
              <a:rPr lang="en-US" dirty="0" smtClean="0">
                <a:latin typeface="Garamond" pitchFamily="18" charset="0"/>
              </a:rPr>
              <a:t>“All comparisons involve the basic assumption that the objects to be compared share something in common, against which differences can be stated. This common platform of reference is called </a:t>
            </a:r>
            <a:r>
              <a:rPr lang="en-US" i="1" dirty="0" err="1" smtClean="0">
                <a:latin typeface="Garamond" pitchFamily="18" charset="0"/>
              </a:rPr>
              <a:t>tertium</a:t>
            </a:r>
            <a:r>
              <a:rPr lang="en-US" i="1" dirty="0" smtClean="0">
                <a:latin typeface="Garamond" pitchFamily="18" charset="0"/>
              </a:rPr>
              <a:t> </a:t>
            </a:r>
            <a:r>
              <a:rPr lang="en-US" i="1" dirty="0" err="1" smtClean="0">
                <a:latin typeface="Garamond" pitchFamily="18" charset="0"/>
              </a:rPr>
              <a:t>comparationis</a:t>
            </a:r>
            <a:r>
              <a:rPr lang="en-US" i="1" dirty="0" smtClean="0">
                <a:latin typeface="Garamond" pitchFamily="18" charset="0"/>
              </a:rPr>
              <a:t>. </a:t>
            </a:r>
            <a:r>
              <a:rPr lang="en-US" dirty="0" smtClean="0">
                <a:latin typeface="Garamond" pitchFamily="18" charset="0"/>
              </a:rPr>
              <a:t>Moreover, any two or</a:t>
            </a:r>
            <a:r>
              <a:rPr lang="en-US" i="1" dirty="0" smtClean="0">
                <a:latin typeface="Garamond" pitchFamily="18" charset="0"/>
              </a:rPr>
              <a:t> </a:t>
            </a:r>
            <a:r>
              <a:rPr lang="en-US" dirty="0" smtClean="0">
                <a:latin typeface="Garamond" pitchFamily="18" charset="0"/>
              </a:rPr>
              <a:t>more objects can be compared with respect to various features and, as a result, the compared objects may turn out to be similar in some respects but different in </a:t>
            </a:r>
            <a:r>
              <a:rPr lang="it-IT" dirty="0" err="1" smtClean="0">
                <a:latin typeface="Garamond" pitchFamily="18" charset="0"/>
              </a:rPr>
              <a:t>others</a:t>
            </a:r>
            <a:r>
              <a:rPr lang="it-IT" dirty="0" smtClean="0">
                <a:latin typeface="Garamond" pitchFamily="18" charset="0"/>
              </a:rPr>
              <a:t>” (</a:t>
            </a:r>
            <a:r>
              <a:rPr lang="it-IT" dirty="0" err="1" smtClean="0">
                <a:latin typeface="Garamond" pitchFamily="18" charset="0"/>
              </a:rPr>
              <a:t>Krzeszowski</a:t>
            </a:r>
            <a:r>
              <a:rPr lang="it-IT" dirty="0" smtClean="0">
                <a:latin typeface="Garamond" pitchFamily="18" charset="0"/>
              </a:rPr>
              <a:t> 1990:15)</a:t>
            </a:r>
            <a:endParaRPr lang="it-IT" dirty="0">
              <a:latin typeface="Garamond"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692696"/>
            <a:ext cx="8229600" cy="1512168"/>
          </a:xfrm>
        </p:spPr>
        <p:txBody>
          <a:bodyPr>
            <a:normAutofit/>
          </a:bodyPr>
          <a:lstStyle/>
          <a:p>
            <a:r>
              <a:rPr lang="it-IT" sz="3000" dirty="0" err="1" smtClean="0">
                <a:latin typeface="Garamond" pitchFamily="18" charset="0"/>
              </a:rPr>
              <a:t>Kalisz</a:t>
            </a:r>
            <a:r>
              <a:rPr lang="it-IT" sz="3000" dirty="0" smtClean="0">
                <a:latin typeface="Garamond" pitchFamily="18" charset="0"/>
              </a:rPr>
              <a:t> (1981)</a:t>
            </a:r>
            <a:endParaRPr lang="it-IT" sz="3000" dirty="0">
              <a:latin typeface="Garamond" pitchFamily="18" charset="0"/>
            </a:endParaRPr>
          </a:p>
        </p:txBody>
      </p:sp>
      <p:pic>
        <p:nvPicPr>
          <p:cNvPr id="2050" name="Picture 2"/>
          <p:cNvPicPr>
            <a:picLocks noGrp="1" noChangeAspect="1" noChangeArrowheads="1"/>
          </p:cNvPicPr>
          <p:nvPr>
            <p:ph idx="1"/>
          </p:nvPr>
        </p:nvPicPr>
        <p:blipFill>
          <a:blip r:embed="rId2" cstate="print"/>
          <a:srcRect/>
          <a:stretch>
            <a:fillRect/>
          </a:stretch>
        </p:blipFill>
        <p:spPr bwMode="auto">
          <a:xfrm>
            <a:off x="899592" y="2564904"/>
            <a:ext cx="7344816" cy="23762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457200" y="1340768"/>
            <a:ext cx="8229600" cy="4983832"/>
          </a:xfrm>
        </p:spPr>
        <p:txBody>
          <a:bodyPr/>
          <a:lstStyle/>
          <a:p>
            <a:r>
              <a:rPr lang="en-US" dirty="0" smtClean="0">
                <a:latin typeface="Garamond" pitchFamily="18" charset="0"/>
              </a:rPr>
              <a:t>“Much discussion in contrastive analysis has revolved around the question of the </a:t>
            </a:r>
            <a:r>
              <a:rPr lang="en-US" i="1" dirty="0" err="1" smtClean="0">
                <a:latin typeface="Garamond" pitchFamily="18" charset="0"/>
              </a:rPr>
              <a:t>tertium</a:t>
            </a:r>
            <a:r>
              <a:rPr lang="en-US" i="1" dirty="0" smtClean="0">
                <a:latin typeface="Garamond" pitchFamily="18" charset="0"/>
              </a:rPr>
              <a:t> </a:t>
            </a:r>
            <a:r>
              <a:rPr lang="en-US" i="1" dirty="0" err="1" smtClean="0">
                <a:latin typeface="Garamond" pitchFamily="18" charset="0"/>
              </a:rPr>
              <a:t>comparationis</a:t>
            </a:r>
            <a:r>
              <a:rPr lang="en-US" dirty="0" smtClean="0">
                <a:latin typeface="Garamond" pitchFamily="18" charset="0"/>
              </a:rPr>
              <a:t>, i.e. the </a:t>
            </a:r>
            <a:r>
              <a:rPr lang="en-US" i="1" dirty="0" smtClean="0">
                <a:latin typeface="Garamond" pitchFamily="18" charset="0"/>
              </a:rPr>
              <a:t>background of sameness </a:t>
            </a:r>
            <a:r>
              <a:rPr lang="en-US" dirty="0" smtClean="0">
                <a:latin typeface="Garamond" pitchFamily="18" charset="0"/>
              </a:rPr>
              <a:t>against which differences can be viewed and described” (Johansson 2007: 39) </a:t>
            </a:r>
          </a:p>
          <a:p>
            <a:r>
              <a:rPr lang="en-US" dirty="0" smtClean="0">
                <a:latin typeface="Garamond" pitchFamily="18" charset="0"/>
              </a:rPr>
              <a:t>any contrastive (corpus) linguist who takes translation equivalence as evidence of semantic equivalence is working on the overt or tacit assumption that there exists a viable </a:t>
            </a:r>
            <a:r>
              <a:rPr lang="en-US" i="1" dirty="0" err="1" smtClean="0">
                <a:latin typeface="Garamond" pitchFamily="18" charset="0"/>
              </a:rPr>
              <a:t>tertium</a:t>
            </a:r>
            <a:r>
              <a:rPr lang="en-US" i="1" dirty="0" smtClean="0">
                <a:latin typeface="Garamond" pitchFamily="18" charset="0"/>
              </a:rPr>
              <a:t> </a:t>
            </a:r>
            <a:r>
              <a:rPr lang="en-US" i="1" dirty="0" err="1" smtClean="0">
                <a:latin typeface="Garamond" pitchFamily="18" charset="0"/>
              </a:rPr>
              <a:t>comparationis</a:t>
            </a:r>
            <a:r>
              <a:rPr lang="en-US" i="1" dirty="0" smtClean="0">
                <a:latin typeface="Garamond" pitchFamily="18" charset="0"/>
              </a:rPr>
              <a:t> </a:t>
            </a:r>
            <a:r>
              <a:rPr lang="en-US" dirty="0" smtClean="0">
                <a:latin typeface="Garamond" pitchFamily="18" charset="0"/>
              </a:rPr>
              <a:t>in the form of a </a:t>
            </a:r>
            <a:r>
              <a:rPr lang="en-US" b="1" dirty="0" smtClean="0">
                <a:latin typeface="Garamond" pitchFamily="18" charset="0"/>
              </a:rPr>
              <a:t>meaning component common to both the source expression and its translation</a:t>
            </a:r>
            <a:endParaRPr lang="it-IT" b="1"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7" name="Segnaposto contenuto 6"/>
          <p:cNvSpPr>
            <a:spLocks noGrp="1"/>
          </p:cNvSpPr>
          <p:nvPr>
            <p:ph idx="1"/>
          </p:nvPr>
        </p:nvSpPr>
        <p:spPr/>
        <p:txBody>
          <a:bodyPr/>
          <a:lstStyle/>
          <a:p>
            <a:r>
              <a:rPr lang="it-IT" dirty="0" smtClean="0">
                <a:latin typeface="Garamond" pitchFamily="18" charset="0"/>
              </a:rPr>
              <a:t>in </a:t>
            </a:r>
            <a:r>
              <a:rPr lang="it-IT" dirty="0" err="1" smtClean="0">
                <a:latin typeface="Garamond" pitchFamily="18" charset="0"/>
              </a:rPr>
              <a:t>lexical</a:t>
            </a:r>
            <a:r>
              <a:rPr lang="it-IT" dirty="0" smtClean="0">
                <a:latin typeface="Garamond" pitchFamily="18" charset="0"/>
              </a:rPr>
              <a:t> contrastive </a:t>
            </a:r>
            <a:r>
              <a:rPr lang="it-IT" dirty="0" err="1" smtClean="0">
                <a:latin typeface="Garamond" pitchFamily="18" charset="0"/>
              </a:rPr>
              <a:t>studies</a:t>
            </a:r>
            <a:r>
              <a:rPr lang="it-IT" dirty="0" smtClean="0">
                <a:latin typeface="Garamond" pitchFamily="18" charset="0"/>
              </a:rPr>
              <a:t> “the </a:t>
            </a:r>
            <a:r>
              <a:rPr lang="it-IT" dirty="0" err="1" smtClean="0">
                <a:latin typeface="Garamond" pitchFamily="18" charset="0"/>
              </a:rPr>
              <a:t>external</a:t>
            </a:r>
            <a:r>
              <a:rPr lang="it-IT" dirty="0" smtClean="0">
                <a:latin typeface="Garamond" pitchFamily="18" charset="0"/>
              </a:rPr>
              <a:t> reality, or </a:t>
            </a:r>
            <a:r>
              <a:rPr lang="it-IT" dirty="0" err="1" smtClean="0">
                <a:latin typeface="Garamond" pitchFamily="18" charset="0"/>
              </a:rPr>
              <a:t>strictly</a:t>
            </a:r>
            <a:r>
              <a:rPr lang="it-IT" dirty="0" smtClean="0">
                <a:latin typeface="Garamond" pitchFamily="18" charset="0"/>
              </a:rPr>
              <a:t> </a:t>
            </a:r>
            <a:r>
              <a:rPr lang="it-IT" dirty="0" err="1" smtClean="0">
                <a:latin typeface="Garamond" pitchFamily="18" charset="0"/>
              </a:rPr>
              <a:t>speaking</a:t>
            </a:r>
            <a:r>
              <a:rPr lang="it-IT" dirty="0" smtClean="0">
                <a:latin typeface="Garamond" pitchFamily="18" charset="0"/>
              </a:rPr>
              <a:t> </a:t>
            </a:r>
            <a:r>
              <a:rPr lang="it-IT" dirty="0" err="1" smtClean="0">
                <a:latin typeface="Garamond" pitchFamily="18" charset="0"/>
              </a:rPr>
              <a:t>its</a:t>
            </a:r>
            <a:r>
              <a:rPr lang="it-IT" dirty="0" smtClean="0">
                <a:latin typeface="Garamond" pitchFamily="18" charset="0"/>
              </a:rPr>
              <a:t> </a:t>
            </a:r>
            <a:r>
              <a:rPr lang="it-IT" dirty="0" err="1" smtClean="0">
                <a:latin typeface="Garamond" pitchFamily="18" charset="0"/>
              </a:rPr>
              <a:t>psychic</a:t>
            </a:r>
            <a:r>
              <a:rPr lang="it-IT" dirty="0" smtClean="0">
                <a:latin typeface="Garamond" pitchFamily="18" charset="0"/>
              </a:rPr>
              <a:t> </a:t>
            </a:r>
            <a:r>
              <a:rPr lang="it-IT" dirty="0" err="1" smtClean="0">
                <a:latin typeface="Garamond" pitchFamily="18" charset="0"/>
              </a:rPr>
              <a:t>image</a:t>
            </a:r>
            <a:r>
              <a:rPr lang="it-IT" dirty="0" smtClean="0">
                <a:latin typeface="Garamond" pitchFamily="18" charset="0"/>
              </a:rPr>
              <a:t> in the </a:t>
            </a:r>
            <a:r>
              <a:rPr lang="it-IT" dirty="0" err="1" smtClean="0">
                <a:latin typeface="Garamond" pitchFamily="18" charset="0"/>
              </a:rPr>
              <a:t>minds</a:t>
            </a:r>
            <a:r>
              <a:rPr lang="it-IT" dirty="0" smtClean="0">
                <a:latin typeface="Garamond" pitchFamily="18" charset="0"/>
              </a:rPr>
              <a:t> </a:t>
            </a:r>
            <a:r>
              <a:rPr lang="it-IT" dirty="0" err="1" smtClean="0">
                <a:latin typeface="Garamond" pitchFamily="18" charset="0"/>
              </a:rPr>
              <a:t>of</a:t>
            </a:r>
            <a:r>
              <a:rPr lang="it-IT" dirty="0" smtClean="0">
                <a:latin typeface="Garamond" pitchFamily="18" charset="0"/>
              </a:rPr>
              <a:t> </a:t>
            </a:r>
            <a:r>
              <a:rPr lang="it-IT" dirty="0" err="1" smtClean="0">
                <a:latin typeface="Garamond" pitchFamily="18" charset="0"/>
              </a:rPr>
              <a:t>language</a:t>
            </a:r>
            <a:r>
              <a:rPr lang="it-IT" dirty="0" smtClean="0">
                <a:latin typeface="Garamond" pitchFamily="18" charset="0"/>
              </a:rPr>
              <a:t> </a:t>
            </a:r>
            <a:r>
              <a:rPr lang="it-IT" dirty="0" err="1" smtClean="0">
                <a:latin typeface="Garamond" pitchFamily="18" charset="0"/>
              </a:rPr>
              <a:t>users</a:t>
            </a:r>
            <a:r>
              <a:rPr lang="it-IT" dirty="0" smtClean="0">
                <a:latin typeface="Garamond" pitchFamily="18" charset="0"/>
              </a:rPr>
              <a:t>, </a:t>
            </a:r>
            <a:r>
              <a:rPr lang="it-IT" dirty="0" err="1" smtClean="0">
                <a:latin typeface="Garamond" pitchFamily="18" charset="0"/>
              </a:rPr>
              <a:t>provides</a:t>
            </a:r>
            <a:r>
              <a:rPr lang="it-IT" dirty="0" smtClean="0">
                <a:latin typeface="Garamond" pitchFamily="18" charset="0"/>
              </a:rPr>
              <a:t> the </a:t>
            </a:r>
            <a:r>
              <a:rPr lang="it-IT" dirty="0" err="1" smtClean="0">
                <a:latin typeface="Garamond" pitchFamily="18" charset="0"/>
              </a:rPr>
              <a:t>substantial</a:t>
            </a:r>
            <a:r>
              <a:rPr lang="it-IT" dirty="0" smtClean="0">
                <a:latin typeface="Garamond" pitchFamily="18" charset="0"/>
              </a:rPr>
              <a:t> </a:t>
            </a:r>
            <a:r>
              <a:rPr lang="it-IT" i="1" dirty="0" err="1" smtClean="0">
                <a:latin typeface="Garamond" pitchFamily="18" charset="0"/>
              </a:rPr>
              <a:t>tertium</a:t>
            </a:r>
            <a:r>
              <a:rPr lang="it-IT" i="1" dirty="0" smtClean="0">
                <a:latin typeface="Garamond" pitchFamily="18" charset="0"/>
              </a:rPr>
              <a:t> </a:t>
            </a:r>
            <a:r>
              <a:rPr lang="it-IT" i="1" dirty="0" err="1" smtClean="0">
                <a:latin typeface="Garamond" pitchFamily="18" charset="0"/>
              </a:rPr>
              <a:t>comparationis</a:t>
            </a:r>
            <a:r>
              <a:rPr lang="it-IT" i="1" dirty="0" smtClean="0">
                <a:latin typeface="Garamond" pitchFamily="18" charset="0"/>
              </a:rPr>
              <a:t> </a:t>
            </a:r>
            <a:r>
              <a:rPr lang="it-IT" dirty="0" err="1" smtClean="0">
                <a:latin typeface="Garamond" pitchFamily="18" charset="0"/>
              </a:rPr>
              <a:t>as</a:t>
            </a:r>
            <a:r>
              <a:rPr lang="it-IT" dirty="0" smtClean="0">
                <a:latin typeface="Garamond" pitchFamily="18" charset="0"/>
              </a:rPr>
              <a:t> </a:t>
            </a:r>
            <a:r>
              <a:rPr lang="it-IT" dirty="0" err="1" smtClean="0">
                <a:latin typeface="Garamond" pitchFamily="18" charset="0"/>
              </a:rPr>
              <a:t>items</a:t>
            </a:r>
            <a:r>
              <a:rPr lang="it-IT" dirty="0" smtClean="0">
                <a:latin typeface="Garamond" pitchFamily="18" charset="0"/>
              </a:rPr>
              <a:t> </a:t>
            </a:r>
            <a:r>
              <a:rPr lang="it-IT" dirty="0" err="1" smtClean="0">
                <a:latin typeface="Garamond" pitchFamily="18" charset="0"/>
              </a:rPr>
              <a:t>across</a:t>
            </a:r>
            <a:r>
              <a:rPr lang="it-IT" dirty="0" smtClean="0">
                <a:latin typeface="Garamond" pitchFamily="18" charset="0"/>
              </a:rPr>
              <a:t> </a:t>
            </a:r>
            <a:r>
              <a:rPr lang="it-IT" dirty="0" err="1" smtClean="0">
                <a:latin typeface="Garamond" pitchFamily="18" charset="0"/>
              </a:rPr>
              <a:t>languages</a:t>
            </a:r>
            <a:r>
              <a:rPr lang="it-IT" dirty="0" smtClean="0">
                <a:latin typeface="Garamond" pitchFamily="18" charset="0"/>
              </a:rPr>
              <a:t> are </a:t>
            </a:r>
            <a:r>
              <a:rPr lang="it-IT" dirty="0" err="1" smtClean="0">
                <a:latin typeface="Garamond" pitchFamily="18" charset="0"/>
              </a:rPr>
              <a:t>composed</a:t>
            </a:r>
            <a:r>
              <a:rPr lang="it-IT" dirty="0" smtClean="0">
                <a:latin typeface="Garamond" pitchFamily="18" charset="0"/>
              </a:rPr>
              <a:t> </a:t>
            </a:r>
            <a:r>
              <a:rPr lang="it-IT" dirty="0" err="1" smtClean="0">
                <a:latin typeface="Garamond" pitchFamily="18" charset="0"/>
              </a:rPr>
              <a:t>with</a:t>
            </a:r>
            <a:r>
              <a:rPr lang="it-IT" dirty="0" smtClean="0">
                <a:latin typeface="Garamond" pitchFamily="18" charset="0"/>
              </a:rPr>
              <a:t> </a:t>
            </a:r>
            <a:r>
              <a:rPr lang="it-IT" dirty="0" err="1" smtClean="0">
                <a:latin typeface="Garamond" pitchFamily="18" charset="0"/>
              </a:rPr>
              <a:t>respect</a:t>
            </a:r>
            <a:r>
              <a:rPr lang="it-IT" dirty="0" smtClean="0">
                <a:latin typeface="Garamond" pitchFamily="18" charset="0"/>
              </a:rPr>
              <a:t> </a:t>
            </a:r>
            <a:r>
              <a:rPr lang="it-IT" dirty="0" err="1" smtClean="0">
                <a:latin typeface="Garamond" pitchFamily="18" charset="0"/>
              </a:rPr>
              <a:t>to</a:t>
            </a:r>
            <a:r>
              <a:rPr lang="it-IT" dirty="0" smtClean="0">
                <a:latin typeface="Garamond" pitchFamily="18" charset="0"/>
              </a:rPr>
              <a:t> </a:t>
            </a:r>
            <a:r>
              <a:rPr lang="it-IT" dirty="0" err="1" smtClean="0">
                <a:latin typeface="Garamond" pitchFamily="18" charset="0"/>
              </a:rPr>
              <a:t>differences</a:t>
            </a:r>
            <a:r>
              <a:rPr lang="it-IT" dirty="0" smtClean="0">
                <a:latin typeface="Garamond" pitchFamily="18" charset="0"/>
              </a:rPr>
              <a:t> and </a:t>
            </a:r>
            <a:r>
              <a:rPr lang="it-IT" dirty="0" err="1" smtClean="0">
                <a:latin typeface="Garamond" pitchFamily="18" charset="0"/>
              </a:rPr>
              <a:t>similarities</a:t>
            </a:r>
            <a:r>
              <a:rPr lang="it-IT" dirty="0" smtClean="0">
                <a:latin typeface="Garamond" pitchFamily="18" charset="0"/>
              </a:rPr>
              <a:t> </a:t>
            </a:r>
            <a:r>
              <a:rPr lang="it-IT" dirty="0" err="1" smtClean="0">
                <a:latin typeface="Garamond" pitchFamily="18" charset="0"/>
              </a:rPr>
              <a:t>concerning</a:t>
            </a:r>
            <a:r>
              <a:rPr lang="it-IT" dirty="0" smtClean="0">
                <a:latin typeface="Garamond" pitchFamily="18" charset="0"/>
              </a:rPr>
              <a:t> </a:t>
            </a:r>
            <a:r>
              <a:rPr lang="it-IT" dirty="0" err="1" smtClean="0">
                <a:latin typeface="Garamond" pitchFamily="18" charset="0"/>
              </a:rPr>
              <a:t>their</a:t>
            </a:r>
            <a:r>
              <a:rPr lang="it-IT" dirty="0" smtClean="0">
                <a:latin typeface="Garamond" pitchFamily="18" charset="0"/>
              </a:rPr>
              <a:t> </a:t>
            </a:r>
            <a:r>
              <a:rPr lang="it-IT" dirty="0" err="1" smtClean="0">
                <a:latin typeface="Garamond" pitchFamily="18" charset="0"/>
              </a:rPr>
              <a:t>references</a:t>
            </a:r>
            <a:r>
              <a:rPr lang="it-IT" dirty="0" smtClean="0">
                <a:latin typeface="Garamond" pitchFamily="18" charset="0"/>
              </a:rPr>
              <a:t> </a:t>
            </a:r>
            <a:r>
              <a:rPr lang="it-IT" dirty="0" err="1" smtClean="0">
                <a:latin typeface="Garamond" pitchFamily="18" charset="0"/>
              </a:rPr>
              <a:t>to</a:t>
            </a:r>
            <a:r>
              <a:rPr lang="it-IT" dirty="0" smtClean="0">
                <a:latin typeface="Garamond" pitchFamily="18" charset="0"/>
              </a:rPr>
              <a:t> </a:t>
            </a:r>
            <a:r>
              <a:rPr lang="it-IT" dirty="0" err="1" smtClean="0">
                <a:latin typeface="Garamond" pitchFamily="18" charset="0"/>
              </a:rPr>
              <a:t>various</a:t>
            </a:r>
            <a:r>
              <a:rPr lang="it-IT" dirty="0" smtClean="0">
                <a:latin typeface="Garamond" pitchFamily="18" charset="0"/>
              </a:rPr>
              <a:t> </a:t>
            </a:r>
            <a:r>
              <a:rPr lang="it-IT" dirty="0" err="1" smtClean="0">
                <a:latin typeface="Garamond" pitchFamily="18" charset="0"/>
              </a:rPr>
              <a:t>elements</a:t>
            </a:r>
            <a:r>
              <a:rPr lang="it-IT" dirty="0" smtClean="0">
                <a:latin typeface="Garamond" pitchFamily="18" charset="0"/>
              </a:rPr>
              <a:t> </a:t>
            </a:r>
            <a:r>
              <a:rPr lang="it-IT" dirty="0" err="1" smtClean="0">
                <a:latin typeface="Garamond" pitchFamily="18" charset="0"/>
              </a:rPr>
              <a:t>of</a:t>
            </a:r>
            <a:r>
              <a:rPr lang="it-IT" dirty="0" smtClean="0">
                <a:latin typeface="Garamond" pitchFamily="18" charset="0"/>
              </a:rPr>
              <a:t> the reality in the world at </a:t>
            </a:r>
            <a:r>
              <a:rPr lang="it-IT" dirty="0" err="1" smtClean="0">
                <a:latin typeface="Garamond" pitchFamily="18" charset="0"/>
              </a:rPr>
              <a:t>large</a:t>
            </a:r>
            <a:r>
              <a:rPr lang="it-IT" dirty="0" smtClean="0">
                <a:latin typeface="Garamond" pitchFamily="18" charset="0"/>
              </a:rPr>
              <a:t> </a:t>
            </a:r>
            <a:r>
              <a:rPr lang="it-IT" dirty="0" err="1" smtClean="0">
                <a:latin typeface="Garamond" pitchFamily="18" charset="0"/>
              </a:rPr>
              <a:t>as</a:t>
            </a:r>
            <a:r>
              <a:rPr lang="it-IT" dirty="0" smtClean="0">
                <a:latin typeface="Garamond" pitchFamily="18" charset="0"/>
              </a:rPr>
              <a:t> </a:t>
            </a:r>
            <a:r>
              <a:rPr lang="it-IT" dirty="0" err="1" smtClean="0">
                <a:latin typeface="Garamond" pitchFamily="18" charset="0"/>
              </a:rPr>
              <a:t>it</a:t>
            </a:r>
            <a:r>
              <a:rPr lang="it-IT" dirty="0" smtClean="0">
                <a:latin typeface="Garamond" pitchFamily="18" charset="0"/>
              </a:rPr>
              <a:t> </a:t>
            </a:r>
            <a:r>
              <a:rPr lang="it-IT" dirty="0" err="1" smtClean="0">
                <a:latin typeface="Garamond" pitchFamily="18" charset="0"/>
              </a:rPr>
              <a:t>is</a:t>
            </a:r>
            <a:r>
              <a:rPr lang="it-IT" dirty="0" smtClean="0">
                <a:latin typeface="Garamond" pitchFamily="18" charset="0"/>
              </a:rPr>
              <a:t> </a:t>
            </a:r>
            <a:r>
              <a:rPr lang="it-IT" dirty="0" err="1" smtClean="0">
                <a:latin typeface="Garamond" pitchFamily="18" charset="0"/>
              </a:rPr>
              <a:t>reflected</a:t>
            </a:r>
            <a:r>
              <a:rPr lang="it-IT" dirty="0" smtClean="0">
                <a:latin typeface="Garamond" pitchFamily="18" charset="0"/>
              </a:rPr>
              <a:t> in the </a:t>
            </a:r>
            <a:r>
              <a:rPr lang="it-IT" dirty="0" err="1" smtClean="0">
                <a:latin typeface="Garamond" pitchFamily="18" charset="0"/>
              </a:rPr>
              <a:t>minds</a:t>
            </a:r>
            <a:r>
              <a:rPr lang="it-IT" dirty="0" smtClean="0">
                <a:latin typeface="Garamond" pitchFamily="18" charset="0"/>
              </a:rPr>
              <a:t> </a:t>
            </a:r>
            <a:r>
              <a:rPr lang="it-IT" dirty="0" err="1" smtClean="0">
                <a:latin typeface="Garamond" pitchFamily="18" charset="0"/>
              </a:rPr>
              <a:t>of</a:t>
            </a:r>
            <a:r>
              <a:rPr lang="it-IT" dirty="0" smtClean="0">
                <a:latin typeface="Garamond" pitchFamily="18" charset="0"/>
              </a:rPr>
              <a:t> </a:t>
            </a:r>
            <a:r>
              <a:rPr lang="it-IT" dirty="0" err="1" smtClean="0">
                <a:latin typeface="Garamond" pitchFamily="18" charset="0"/>
              </a:rPr>
              <a:t>language</a:t>
            </a:r>
            <a:r>
              <a:rPr lang="it-IT" dirty="0" smtClean="0">
                <a:latin typeface="Garamond" pitchFamily="18" charset="0"/>
              </a:rPr>
              <a:t> </a:t>
            </a:r>
            <a:r>
              <a:rPr lang="it-IT" dirty="0" err="1" smtClean="0">
                <a:latin typeface="Garamond" pitchFamily="18" charset="0"/>
              </a:rPr>
              <a:t>users</a:t>
            </a:r>
            <a:r>
              <a:rPr lang="it-IT" dirty="0" smtClean="0">
                <a:latin typeface="Garamond" pitchFamily="18" charset="0"/>
              </a:rPr>
              <a:t>” (</a:t>
            </a:r>
            <a:r>
              <a:rPr lang="it-IT" dirty="0" err="1" smtClean="0">
                <a:latin typeface="Garamond" pitchFamily="18" charset="0"/>
              </a:rPr>
              <a:t>Krzeszowski</a:t>
            </a:r>
            <a:r>
              <a:rPr lang="it-IT" dirty="0" smtClean="0">
                <a:latin typeface="Garamond" pitchFamily="18" charset="0"/>
              </a:rPr>
              <a:t> 1984: 308)</a:t>
            </a:r>
            <a:endParaRPr lang="it-IT" dirty="0">
              <a:latin typeface="Garamond"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852704"/>
          </a:xfrm>
        </p:spPr>
        <p:txBody>
          <a:bodyPr>
            <a:normAutofit fontScale="90000"/>
          </a:bodyPr>
          <a:lstStyle/>
          <a:p>
            <a:r>
              <a:rPr lang="it-IT" dirty="0" smtClean="0">
                <a:latin typeface="Garamond" pitchFamily="18" charset="0"/>
              </a:rPr>
              <a:t>“</a:t>
            </a:r>
            <a:r>
              <a:rPr lang="it-IT" dirty="0" err="1" smtClean="0">
                <a:latin typeface="Garamond" pitchFamily="18" charset="0"/>
              </a:rPr>
              <a:t>new</a:t>
            </a:r>
            <a:r>
              <a:rPr lang="it-IT" dirty="0" smtClean="0">
                <a:latin typeface="Garamond" pitchFamily="18" charset="0"/>
              </a:rPr>
              <a:t> era” in contrastive </a:t>
            </a:r>
            <a:r>
              <a:rPr lang="it-IT" dirty="0" err="1" smtClean="0">
                <a:latin typeface="Garamond" pitchFamily="18" charset="0"/>
              </a:rPr>
              <a:t>linguistics</a:t>
            </a:r>
            <a:endParaRPr lang="it-IT" dirty="0">
              <a:latin typeface="Garamond" pitchFamily="18" charset="0"/>
            </a:endParaRPr>
          </a:p>
        </p:txBody>
      </p:sp>
      <p:sp>
        <p:nvSpPr>
          <p:cNvPr id="3" name="Segnaposto contenuto 2"/>
          <p:cNvSpPr>
            <a:spLocks noGrp="1"/>
          </p:cNvSpPr>
          <p:nvPr>
            <p:ph idx="1"/>
          </p:nvPr>
        </p:nvSpPr>
        <p:spPr>
          <a:xfrm>
            <a:off x="457200" y="1700808"/>
            <a:ext cx="8229600" cy="4623792"/>
          </a:xfrm>
        </p:spPr>
        <p:txBody>
          <a:bodyPr>
            <a:normAutofit lnSpcReduction="10000"/>
          </a:bodyPr>
          <a:lstStyle/>
          <a:p>
            <a:r>
              <a:rPr lang="it-IT" dirty="0" smtClean="0">
                <a:latin typeface="Garamond" pitchFamily="18" charset="0"/>
              </a:rPr>
              <a:t>“</a:t>
            </a:r>
            <a:r>
              <a:rPr lang="it-IT" dirty="0" err="1" smtClean="0">
                <a:latin typeface="Garamond" pitchFamily="18" charset="0"/>
              </a:rPr>
              <a:t>corpus-based</a:t>
            </a:r>
            <a:r>
              <a:rPr lang="it-IT" dirty="0" smtClean="0">
                <a:latin typeface="Garamond" pitchFamily="18" charset="0"/>
              </a:rPr>
              <a:t> contrastive </a:t>
            </a:r>
            <a:r>
              <a:rPr lang="it-IT" dirty="0" err="1" smtClean="0">
                <a:latin typeface="Garamond" pitchFamily="18" charset="0"/>
              </a:rPr>
              <a:t>linguistics</a:t>
            </a:r>
            <a:r>
              <a:rPr lang="it-IT" dirty="0" smtClean="0">
                <a:latin typeface="Garamond" pitchFamily="18" charset="0"/>
              </a:rPr>
              <a:t>”: </a:t>
            </a:r>
            <a:r>
              <a:rPr lang="it-IT" dirty="0" err="1" smtClean="0">
                <a:latin typeface="Garamond" pitchFamily="18" charset="0"/>
              </a:rPr>
              <a:t>comparison</a:t>
            </a:r>
            <a:r>
              <a:rPr lang="it-IT" dirty="0" smtClean="0">
                <a:latin typeface="Garamond" pitchFamily="18" charset="0"/>
              </a:rPr>
              <a:t> </a:t>
            </a:r>
            <a:r>
              <a:rPr lang="it-IT" dirty="0" err="1" smtClean="0">
                <a:latin typeface="Garamond" pitchFamily="18" charset="0"/>
              </a:rPr>
              <a:t>of</a:t>
            </a:r>
            <a:r>
              <a:rPr lang="it-IT" dirty="0" smtClean="0">
                <a:latin typeface="Garamond" pitchFamily="18" charset="0"/>
              </a:rPr>
              <a:t> </a:t>
            </a:r>
            <a:r>
              <a:rPr lang="it-IT" dirty="0" err="1" smtClean="0">
                <a:latin typeface="Garamond" pitchFamily="18" charset="0"/>
              </a:rPr>
              <a:t>different</a:t>
            </a:r>
            <a:r>
              <a:rPr lang="it-IT" dirty="0" smtClean="0">
                <a:latin typeface="Garamond" pitchFamily="18" charset="0"/>
              </a:rPr>
              <a:t> </a:t>
            </a:r>
            <a:r>
              <a:rPr lang="it-IT" dirty="0" err="1" smtClean="0">
                <a:latin typeface="Garamond" pitchFamily="18" charset="0"/>
              </a:rPr>
              <a:t>constructions</a:t>
            </a:r>
            <a:r>
              <a:rPr lang="it-IT" dirty="0" smtClean="0">
                <a:latin typeface="Garamond" pitchFamily="18" charset="0"/>
              </a:rPr>
              <a:t> on the </a:t>
            </a:r>
            <a:r>
              <a:rPr lang="it-IT" dirty="0" err="1" smtClean="0">
                <a:latin typeface="Garamond" pitchFamily="18" charset="0"/>
              </a:rPr>
              <a:t>basis</a:t>
            </a:r>
            <a:r>
              <a:rPr lang="it-IT" dirty="0" smtClean="0">
                <a:latin typeface="Garamond" pitchFamily="18" charset="0"/>
              </a:rPr>
              <a:t> </a:t>
            </a:r>
            <a:r>
              <a:rPr lang="it-IT" dirty="0" err="1" smtClean="0">
                <a:latin typeface="Garamond" pitchFamily="18" charset="0"/>
              </a:rPr>
              <a:t>of</a:t>
            </a:r>
            <a:r>
              <a:rPr lang="it-IT" dirty="0" smtClean="0">
                <a:latin typeface="Garamond" pitchFamily="18" charset="0"/>
              </a:rPr>
              <a:t> computer </a:t>
            </a:r>
            <a:r>
              <a:rPr lang="it-IT" dirty="0" err="1" smtClean="0">
                <a:latin typeface="Garamond" pitchFamily="18" charset="0"/>
              </a:rPr>
              <a:t>corpora</a:t>
            </a:r>
            <a:r>
              <a:rPr lang="it-IT" dirty="0" smtClean="0">
                <a:latin typeface="Garamond" pitchFamily="18" charset="0"/>
              </a:rPr>
              <a:t> and </a:t>
            </a:r>
            <a:r>
              <a:rPr lang="it-IT" dirty="0" err="1" smtClean="0">
                <a:latin typeface="Garamond" pitchFamily="18" charset="0"/>
              </a:rPr>
              <a:t>corpus-linguistic</a:t>
            </a:r>
            <a:r>
              <a:rPr lang="it-IT" dirty="0" smtClean="0">
                <a:latin typeface="Garamond" pitchFamily="18" charset="0"/>
              </a:rPr>
              <a:t> </a:t>
            </a:r>
            <a:r>
              <a:rPr lang="it-IT" dirty="0" err="1" smtClean="0">
                <a:latin typeface="Garamond" pitchFamily="18" charset="0"/>
              </a:rPr>
              <a:t>methods</a:t>
            </a:r>
            <a:r>
              <a:rPr lang="it-IT" dirty="0" smtClean="0">
                <a:latin typeface="Garamond" pitchFamily="18" charset="0"/>
              </a:rPr>
              <a:t> (Johansson’s work </a:t>
            </a:r>
            <a:r>
              <a:rPr lang="it-IT" dirty="0" err="1" smtClean="0">
                <a:latin typeface="Garamond" pitchFamily="18" charset="0"/>
              </a:rPr>
              <a:t>early</a:t>
            </a:r>
            <a:r>
              <a:rPr lang="it-IT" dirty="0" smtClean="0">
                <a:latin typeface="Garamond" pitchFamily="18" charset="0"/>
              </a:rPr>
              <a:t> 1990s)</a:t>
            </a:r>
          </a:p>
          <a:p>
            <a:r>
              <a:rPr lang="it-IT" dirty="0" err="1" smtClean="0">
                <a:latin typeface="Garamond" pitchFamily="18" charset="0"/>
              </a:rPr>
              <a:t>contrast</a:t>
            </a:r>
            <a:r>
              <a:rPr lang="it-IT" dirty="0" smtClean="0">
                <a:latin typeface="Garamond" pitchFamily="18" charset="0"/>
              </a:rPr>
              <a:t> </a:t>
            </a:r>
            <a:r>
              <a:rPr lang="it-IT" b="1" dirty="0" err="1" smtClean="0">
                <a:latin typeface="Garamond" pitchFamily="18" charset="0"/>
              </a:rPr>
              <a:t>parallel</a:t>
            </a:r>
            <a:r>
              <a:rPr lang="it-IT" b="1" dirty="0" smtClean="0">
                <a:latin typeface="Garamond" pitchFamily="18" charset="0"/>
              </a:rPr>
              <a:t> </a:t>
            </a:r>
            <a:r>
              <a:rPr lang="it-IT" dirty="0" smtClean="0">
                <a:latin typeface="Garamond" pitchFamily="18" charset="0"/>
              </a:rPr>
              <a:t>and </a:t>
            </a:r>
            <a:r>
              <a:rPr lang="it-IT" b="1" dirty="0" err="1" smtClean="0">
                <a:latin typeface="Garamond" pitchFamily="18" charset="0"/>
              </a:rPr>
              <a:t>comparable</a:t>
            </a:r>
            <a:r>
              <a:rPr lang="it-IT" b="1" dirty="0" smtClean="0">
                <a:latin typeface="Garamond" pitchFamily="18" charset="0"/>
              </a:rPr>
              <a:t> </a:t>
            </a:r>
            <a:r>
              <a:rPr lang="it-IT" dirty="0" err="1" smtClean="0">
                <a:latin typeface="Garamond" pitchFamily="18" charset="0"/>
              </a:rPr>
              <a:t>texts</a:t>
            </a:r>
            <a:endParaRPr lang="it-IT" dirty="0" smtClean="0">
              <a:latin typeface="Garamond" pitchFamily="18" charset="0"/>
            </a:endParaRPr>
          </a:p>
          <a:p>
            <a:r>
              <a:rPr lang="it-IT" dirty="0" smtClean="0">
                <a:latin typeface="Garamond" pitchFamily="18" charset="0"/>
              </a:rPr>
              <a:t>“</a:t>
            </a:r>
            <a:r>
              <a:rPr lang="it-IT" dirty="0" err="1" smtClean="0">
                <a:latin typeface="Garamond" pitchFamily="18" charset="0"/>
              </a:rPr>
              <a:t>raw</a:t>
            </a:r>
            <a:r>
              <a:rPr lang="it-IT" dirty="0" smtClean="0">
                <a:latin typeface="Garamond" pitchFamily="18" charset="0"/>
              </a:rPr>
              <a:t> material </a:t>
            </a:r>
            <a:r>
              <a:rPr lang="it-IT" dirty="0" err="1" smtClean="0">
                <a:latin typeface="Garamond" pitchFamily="18" charset="0"/>
              </a:rPr>
              <a:t>for</a:t>
            </a:r>
            <a:r>
              <a:rPr lang="it-IT" dirty="0" smtClean="0">
                <a:latin typeface="Garamond" pitchFamily="18" charset="0"/>
              </a:rPr>
              <a:t> a </a:t>
            </a:r>
            <a:r>
              <a:rPr lang="it-IT" dirty="0" err="1" smtClean="0">
                <a:latin typeface="Garamond" pitchFamily="18" charset="0"/>
              </a:rPr>
              <a:t>maximally</a:t>
            </a:r>
            <a:r>
              <a:rPr lang="it-IT" dirty="0" smtClean="0">
                <a:latin typeface="Garamond" pitchFamily="18" charset="0"/>
              </a:rPr>
              <a:t> </a:t>
            </a:r>
            <a:r>
              <a:rPr lang="it-IT" dirty="0" err="1" smtClean="0">
                <a:latin typeface="Garamond" pitchFamily="18" charset="0"/>
              </a:rPr>
              <a:t>rich</a:t>
            </a:r>
            <a:r>
              <a:rPr lang="it-IT" dirty="0" smtClean="0">
                <a:latin typeface="Garamond" pitchFamily="18" charset="0"/>
              </a:rPr>
              <a:t> </a:t>
            </a:r>
            <a:r>
              <a:rPr lang="it-IT" dirty="0" err="1" smtClean="0">
                <a:latin typeface="Garamond" pitchFamily="18" charset="0"/>
              </a:rPr>
              <a:t>representation</a:t>
            </a:r>
            <a:r>
              <a:rPr lang="it-IT" dirty="0" smtClean="0">
                <a:latin typeface="Garamond" pitchFamily="18" charset="0"/>
              </a:rPr>
              <a:t> </a:t>
            </a:r>
            <a:r>
              <a:rPr lang="it-IT" dirty="0" err="1" smtClean="0">
                <a:latin typeface="Garamond" pitchFamily="18" charset="0"/>
              </a:rPr>
              <a:t>of</a:t>
            </a:r>
            <a:r>
              <a:rPr lang="it-IT" dirty="0" smtClean="0">
                <a:latin typeface="Garamond" pitchFamily="18" charset="0"/>
              </a:rPr>
              <a:t> the </a:t>
            </a:r>
            <a:r>
              <a:rPr lang="it-IT" dirty="0" err="1" smtClean="0">
                <a:latin typeface="Garamond" pitchFamily="18" charset="0"/>
              </a:rPr>
              <a:t>meanings</a:t>
            </a:r>
            <a:r>
              <a:rPr lang="it-IT" dirty="0" smtClean="0">
                <a:latin typeface="Garamond" pitchFamily="18" charset="0"/>
              </a:rPr>
              <a:t> and </a:t>
            </a:r>
            <a:r>
              <a:rPr lang="it-IT" dirty="0" err="1" smtClean="0">
                <a:latin typeface="Garamond" pitchFamily="18" charset="0"/>
              </a:rPr>
              <a:t>functions</a:t>
            </a:r>
            <a:r>
              <a:rPr lang="it-IT" dirty="0" smtClean="0">
                <a:latin typeface="Garamond" pitchFamily="18" charset="0"/>
              </a:rPr>
              <a:t> </a:t>
            </a:r>
            <a:r>
              <a:rPr lang="it-IT" dirty="0" err="1" smtClean="0">
                <a:latin typeface="Garamond" pitchFamily="18" charset="0"/>
              </a:rPr>
              <a:t>of</a:t>
            </a:r>
            <a:r>
              <a:rPr lang="it-IT" dirty="0" smtClean="0">
                <a:latin typeface="Garamond" pitchFamily="18" charset="0"/>
              </a:rPr>
              <a:t> a </a:t>
            </a:r>
            <a:r>
              <a:rPr lang="it-IT" dirty="0" err="1" smtClean="0">
                <a:latin typeface="Garamond" pitchFamily="18" charset="0"/>
              </a:rPr>
              <a:t>linguistic</a:t>
            </a:r>
            <a:r>
              <a:rPr lang="it-IT" dirty="0" smtClean="0">
                <a:latin typeface="Garamond" pitchFamily="18" charset="0"/>
              </a:rPr>
              <a:t> item </a:t>
            </a:r>
            <a:r>
              <a:rPr lang="it-IT" dirty="0" err="1" smtClean="0">
                <a:latin typeface="Garamond" pitchFamily="18" charset="0"/>
              </a:rPr>
              <a:t>based</a:t>
            </a:r>
            <a:r>
              <a:rPr lang="it-IT" dirty="0" smtClean="0">
                <a:latin typeface="Garamond" pitchFamily="18" charset="0"/>
              </a:rPr>
              <a:t> on more </a:t>
            </a:r>
            <a:r>
              <a:rPr lang="it-IT" dirty="0" err="1" smtClean="0">
                <a:latin typeface="Garamond" pitchFamily="18" charset="0"/>
              </a:rPr>
              <a:t>objective</a:t>
            </a:r>
            <a:r>
              <a:rPr lang="it-IT" dirty="0" smtClean="0">
                <a:latin typeface="Garamond" pitchFamily="18" charset="0"/>
              </a:rPr>
              <a:t> data </a:t>
            </a:r>
            <a:r>
              <a:rPr lang="it-IT" dirty="0" err="1" smtClean="0">
                <a:latin typeface="Garamond" pitchFamily="18" charset="0"/>
              </a:rPr>
              <a:t>than</a:t>
            </a:r>
            <a:r>
              <a:rPr lang="it-IT" dirty="0" smtClean="0">
                <a:latin typeface="Garamond" pitchFamily="18" charset="0"/>
              </a:rPr>
              <a:t> </a:t>
            </a:r>
            <a:r>
              <a:rPr lang="it-IT" dirty="0" err="1" smtClean="0">
                <a:latin typeface="Garamond" pitchFamily="18" charset="0"/>
              </a:rPr>
              <a:t>analyst</a:t>
            </a:r>
            <a:r>
              <a:rPr lang="it-IT" dirty="0" smtClean="0">
                <a:latin typeface="Garamond" pitchFamily="18" charset="0"/>
              </a:rPr>
              <a:t>’s </a:t>
            </a:r>
            <a:r>
              <a:rPr lang="it-IT" dirty="0" err="1" smtClean="0">
                <a:latin typeface="Garamond" pitchFamily="18" charset="0"/>
              </a:rPr>
              <a:t>intuition</a:t>
            </a:r>
            <a:r>
              <a:rPr lang="it-IT" dirty="0" smtClean="0">
                <a:latin typeface="Garamond" pitchFamily="18" charset="0"/>
              </a:rPr>
              <a:t>” (</a:t>
            </a:r>
            <a:r>
              <a:rPr lang="it-IT" dirty="0" err="1" smtClean="0">
                <a:latin typeface="Garamond" pitchFamily="18" charset="0"/>
              </a:rPr>
              <a:t>Aijmer</a:t>
            </a:r>
            <a:r>
              <a:rPr lang="it-IT" dirty="0" smtClean="0">
                <a:latin typeface="Garamond" pitchFamily="18" charset="0"/>
              </a:rPr>
              <a:t> &amp; </a:t>
            </a:r>
            <a:r>
              <a:rPr lang="it-IT" dirty="0" err="1" smtClean="0">
                <a:latin typeface="Garamond" pitchFamily="18" charset="0"/>
              </a:rPr>
              <a:t>Altenberg</a:t>
            </a:r>
            <a:r>
              <a:rPr lang="it-IT" dirty="0" smtClean="0">
                <a:latin typeface="Garamond" pitchFamily="18" charset="0"/>
              </a:rPr>
              <a:t> 2013: 2)</a:t>
            </a:r>
          </a:p>
          <a:p>
            <a:r>
              <a:rPr lang="it-IT" dirty="0" smtClean="0">
                <a:latin typeface="Garamond" pitchFamily="18" charset="0"/>
              </a:rPr>
              <a:t>“</a:t>
            </a:r>
            <a:r>
              <a:rPr lang="it-IT" dirty="0" err="1" smtClean="0">
                <a:latin typeface="Garamond" pitchFamily="18" charset="0"/>
              </a:rPr>
              <a:t>approach</a:t>
            </a:r>
            <a:r>
              <a:rPr lang="it-IT" dirty="0" smtClean="0">
                <a:latin typeface="Garamond" pitchFamily="18" charset="0"/>
              </a:rPr>
              <a:t> </a:t>
            </a:r>
            <a:r>
              <a:rPr lang="it-IT" dirty="0" err="1" smtClean="0">
                <a:latin typeface="Garamond" pitchFamily="18" charset="0"/>
              </a:rPr>
              <a:t>particularly</a:t>
            </a:r>
            <a:r>
              <a:rPr lang="it-IT" dirty="0" smtClean="0">
                <a:latin typeface="Garamond" pitchFamily="18" charset="0"/>
              </a:rPr>
              <a:t> </a:t>
            </a:r>
            <a:r>
              <a:rPr lang="it-IT" dirty="0" err="1" smtClean="0">
                <a:latin typeface="Garamond" pitchFamily="18" charset="0"/>
              </a:rPr>
              <a:t>useful</a:t>
            </a:r>
            <a:r>
              <a:rPr lang="it-IT" dirty="0" smtClean="0">
                <a:latin typeface="Garamond" pitchFamily="18" charset="0"/>
              </a:rPr>
              <a:t> </a:t>
            </a:r>
            <a:r>
              <a:rPr lang="it-IT" dirty="0" err="1" smtClean="0">
                <a:latin typeface="Garamond" pitchFamily="18" charset="0"/>
              </a:rPr>
              <a:t>when</a:t>
            </a:r>
            <a:r>
              <a:rPr lang="it-IT" dirty="0" smtClean="0">
                <a:latin typeface="Garamond" pitchFamily="18" charset="0"/>
              </a:rPr>
              <a:t> </a:t>
            </a:r>
            <a:r>
              <a:rPr lang="it-IT" dirty="0" err="1" smtClean="0">
                <a:latin typeface="Garamond" pitchFamily="18" charset="0"/>
              </a:rPr>
              <a:t>we</a:t>
            </a:r>
            <a:r>
              <a:rPr lang="it-IT" dirty="0" smtClean="0">
                <a:latin typeface="Garamond" pitchFamily="18" charset="0"/>
              </a:rPr>
              <a:t> </a:t>
            </a:r>
            <a:r>
              <a:rPr lang="it-IT" dirty="0" err="1" smtClean="0">
                <a:latin typeface="Garamond" pitchFamily="18" charset="0"/>
              </a:rPr>
              <a:t>study</a:t>
            </a:r>
            <a:r>
              <a:rPr lang="it-IT" dirty="0" smtClean="0">
                <a:latin typeface="Garamond" pitchFamily="18" charset="0"/>
              </a:rPr>
              <a:t> </a:t>
            </a:r>
            <a:r>
              <a:rPr lang="it-IT" dirty="0" err="1" smtClean="0">
                <a:latin typeface="Garamond" pitchFamily="18" charset="0"/>
              </a:rPr>
              <a:t>elements</a:t>
            </a:r>
            <a:r>
              <a:rPr lang="it-IT" dirty="0" smtClean="0">
                <a:latin typeface="Garamond" pitchFamily="18" charset="0"/>
              </a:rPr>
              <a:t> </a:t>
            </a:r>
            <a:r>
              <a:rPr lang="it-IT" dirty="0" err="1" smtClean="0">
                <a:latin typeface="Garamond" pitchFamily="18" charset="0"/>
              </a:rPr>
              <a:t>which</a:t>
            </a:r>
            <a:r>
              <a:rPr lang="it-IT" dirty="0" smtClean="0">
                <a:latin typeface="Garamond" pitchFamily="18" charset="0"/>
              </a:rPr>
              <a:t> are </a:t>
            </a:r>
            <a:r>
              <a:rPr lang="it-IT" dirty="0" err="1" smtClean="0">
                <a:latin typeface="Garamond" pitchFamily="18" charset="0"/>
              </a:rPr>
              <a:t>multifunctional</a:t>
            </a:r>
            <a:r>
              <a:rPr lang="it-IT" dirty="0" smtClean="0">
                <a:latin typeface="Garamond" pitchFamily="18" charset="0"/>
              </a:rPr>
              <a:t> and </a:t>
            </a:r>
            <a:r>
              <a:rPr lang="it-IT" dirty="0" err="1" smtClean="0">
                <a:latin typeface="Garamond" pitchFamily="18" charset="0"/>
              </a:rPr>
              <a:t>have</a:t>
            </a:r>
            <a:r>
              <a:rPr lang="it-IT" dirty="0" smtClean="0">
                <a:latin typeface="Garamond" pitchFamily="18" charset="0"/>
              </a:rPr>
              <a:t> no </a:t>
            </a:r>
            <a:r>
              <a:rPr lang="it-IT" dirty="0" err="1" smtClean="0">
                <a:latin typeface="Garamond" pitchFamily="18" charset="0"/>
              </a:rPr>
              <a:t>clear</a:t>
            </a:r>
            <a:r>
              <a:rPr lang="it-IT" dirty="0" smtClean="0">
                <a:latin typeface="Garamond" pitchFamily="18" charset="0"/>
              </a:rPr>
              <a:t> </a:t>
            </a:r>
            <a:r>
              <a:rPr lang="it-IT" dirty="0" err="1" smtClean="0">
                <a:latin typeface="Garamond" pitchFamily="18" charset="0"/>
              </a:rPr>
              <a:t>core</a:t>
            </a:r>
            <a:r>
              <a:rPr lang="it-IT" dirty="0" smtClean="0">
                <a:latin typeface="Garamond" pitchFamily="18" charset="0"/>
              </a:rPr>
              <a:t> </a:t>
            </a:r>
            <a:r>
              <a:rPr lang="it-IT" dirty="0" err="1" smtClean="0">
                <a:latin typeface="Garamond" pitchFamily="18" charset="0"/>
              </a:rPr>
              <a:t>meaning</a:t>
            </a:r>
            <a:r>
              <a:rPr lang="it-IT" dirty="0" smtClean="0">
                <a:latin typeface="Garamond" pitchFamily="18" charset="0"/>
              </a:rPr>
              <a:t>” (</a:t>
            </a:r>
            <a:r>
              <a:rPr lang="it-IT" i="1" dirty="0" smtClean="0">
                <a:latin typeface="Garamond" pitchFamily="18" charset="0"/>
              </a:rPr>
              <a:t>ibid.</a:t>
            </a:r>
            <a:r>
              <a:rPr lang="it-IT" dirty="0" smtClean="0">
                <a:latin typeface="Garamond" pitchFamily="18" charset="0"/>
              </a:rPr>
              <a:t>)</a:t>
            </a:r>
            <a:endParaRPr lang="it-IT"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332656"/>
            <a:ext cx="8229600" cy="1370416"/>
          </a:xfrm>
        </p:spPr>
        <p:txBody>
          <a:bodyPr>
            <a:normAutofit/>
          </a:bodyPr>
          <a:lstStyle/>
          <a:p>
            <a:r>
              <a:rPr lang="it-IT" sz="3200" dirty="0" err="1" smtClean="0">
                <a:latin typeface="Garamond" pitchFamily="18" charset="0"/>
              </a:rPr>
              <a:t>Basic</a:t>
            </a:r>
            <a:r>
              <a:rPr lang="it-IT" sz="3200" dirty="0" smtClean="0">
                <a:latin typeface="Garamond" pitchFamily="18" charset="0"/>
              </a:rPr>
              <a:t> ‘</a:t>
            </a:r>
            <a:r>
              <a:rPr lang="it-IT" sz="3200" dirty="0" err="1" smtClean="0">
                <a:latin typeface="Garamond" pitchFamily="18" charset="0"/>
              </a:rPr>
              <a:t>ingredients</a:t>
            </a:r>
            <a:r>
              <a:rPr lang="it-IT" sz="3200" dirty="0" smtClean="0">
                <a:latin typeface="Garamond" pitchFamily="18" charset="0"/>
              </a:rPr>
              <a:t>’ </a:t>
            </a:r>
            <a:r>
              <a:rPr lang="it-IT" sz="3200" dirty="0" err="1" smtClean="0">
                <a:latin typeface="Garamond" pitchFamily="18" charset="0"/>
              </a:rPr>
              <a:t>for</a:t>
            </a:r>
            <a:r>
              <a:rPr lang="it-IT" sz="3200" dirty="0" smtClean="0">
                <a:latin typeface="Garamond" pitchFamily="18" charset="0"/>
              </a:rPr>
              <a:t> a sound contrastive </a:t>
            </a:r>
            <a:r>
              <a:rPr lang="it-IT" sz="3200" dirty="0" err="1" smtClean="0">
                <a:latin typeface="Garamond" pitchFamily="18" charset="0"/>
              </a:rPr>
              <a:t>analysis</a:t>
            </a:r>
            <a:r>
              <a:rPr lang="it-IT" sz="3200" dirty="0" smtClean="0">
                <a:latin typeface="Garamond" pitchFamily="18" charset="0"/>
              </a:rPr>
              <a:t> </a:t>
            </a:r>
            <a:r>
              <a:rPr lang="it-IT" sz="3200" dirty="0" err="1" smtClean="0">
                <a:latin typeface="Garamond" pitchFamily="18" charset="0"/>
              </a:rPr>
              <a:t>of</a:t>
            </a:r>
            <a:r>
              <a:rPr lang="it-IT" sz="3200" dirty="0" smtClean="0">
                <a:latin typeface="Garamond" pitchFamily="18" charset="0"/>
              </a:rPr>
              <a:t> </a:t>
            </a:r>
            <a:r>
              <a:rPr lang="it-IT" sz="3200" dirty="0" err="1" smtClean="0">
                <a:latin typeface="Garamond" pitchFamily="18" charset="0"/>
              </a:rPr>
              <a:t>DRDs</a:t>
            </a:r>
            <a:endParaRPr lang="it-IT" sz="3200" dirty="0">
              <a:latin typeface="Garamond" pitchFamily="18" charset="0"/>
            </a:endParaRPr>
          </a:p>
        </p:txBody>
      </p:sp>
      <p:sp>
        <p:nvSpPr>
          <p:cNvPr id="3" name="Segnaposto contenuto 2"/>
          <p:cNvSpPr>
            <a:spLocks noGrp="1"/>
          </p:cNvSpPr>
          <p:nvPr>
            <p:ph idx="1"/>
          </p:nvPr>
        </p:nvSpPr>
        <p:spPr/>
        <p:txBody>
          <a:bodyPr>
            <a:normAutofit lnSpcReduction="10000"/>
          </a:bodyPr>
          <a:lstStyle/>
          <a:p>
            <a:r>
              <a:rPr lang="it-IT" dirty="0" err="1" smtClean="0">
                <a:latin typeface="Garamond" pitchFamily="18" charset="0"/>
              </a:rPr>
              <a:t>Aim</a:t>
            </a:r>
            <a:r>
              <a:rPr lang="it-IT" dirty="0" smtClean="0">
                <a:latin typeface="Garamond" pitchFamily="18" charset="0"/>
              </a:rPr>
              <a:t>: </a:t>
            </a:r>
            <a:r>
              <a:rPr lang="it-IT" dirty="0" err="1" smtClean="0">
                <a:latin typeface="Garamond" pitchFamily="18" charset="0"/>
              </a:rPr>
              <a:t>to</a:t>
            </a:r>
            <a:r>
              <a:rPr lang="it-IT" dirty="0" smtClean="0">
                <a:latin typeface="Garamond" pitchFamily="18" charset="0"/>
              </a:rPr>
              <a:t> </a:t>
            </a:r>
            <a:r>
              <a:rPr lang="it-IT" dirty="0" err="1" smtClean="0">
                <a:latin typeface="Garamond" pitchFamily="18" charset="0"/>
              </a:rPr>
              <a:t>capture</a:t>
            </a:r>
            <a:r>
              <a:rPr lang="it-IT" dirty="0" smtClean="0">
                <a:latin typeface="Garamond" pitchFamily="18" charset="0"/>
              </a:rPr>
              <a:t> the</a:t>
            </a:r>
            <a:r>
              <a:rPr lang="it-IT" b="1" dirty="0" smtClean="0">
                <a:latin typeface="Garamond" pitchFamily="18" charset="0"/>
              </a:rPr>
              <a:t> </a:t>
            </a:r>
            <a:r>
              <a:rPr lang="it-IT" b="1" dirty="0" err="1" smtClean="0">
                <a:latin typeface="Garamond" pitchFamily="18" charset="0"/>
              </a:rPr>
              <a:t>instruction</a:t>
            </a:r>
            <a:r>
              <a:rPr lang="it-IT" b="1" dirty="0" smtClean="0">
                <a:latin typeface="Garamond" pitchFamily="18" charset="0"/>
              </a:rPr>
              <a:t> </a:t>
            </a:r>
            <a:r>
              <a:rPr lang="it-IT" dirty="0" err="1" smtClean="0">
                <a:latin typeface="Garamond" pitchFamily="18" charset="0"/>
              </a:rPr>
              <a:t>provided</a:t>
            </a:r>
            <a:r>
              <a:rPr lang="it-IT" dirty="0" smtClean="0">
                <a:latin typeface="Garamond" pitchFamily="18" charset="0"/>
              </a:rPr>
              <a:t> </a:t>
            </a:r>
            <a:r>
              <a:rPr lang="it-IT" dirty="0" err="1" smtClean="0">
                <a:latin typeface="Garamond" pitchFamily="18" charset="0"/>
              </a:rPr>
              <a:t>by</a:t>
            </a:r>
            <a:r>
              <a:rPr lang="it-IT" dirty="0" smtClean="0">
                <a:latin typeface="Garamond" pitchFamily="18" charset="0"/>
              </a:rPr>
              <a:t> </a:t>
            </a:r>
            <a:r>
              <a:rPr lang="it-IT" dirty="0" err="1" smtClean="0">
                <a:latin typeface="Garamond" pitchFamily="18" charset="0"/>
              </a:rPr>
              <a:t>our</a:t>
            </a:r>
            <a:r>
              <a:rPr lang="it-IT" dirty="0" smtClean="0">
                <a:latin typeface="Garamond" pitchFamily="18" charset="0"/>
              </a:rPr>
              <a:t> DRD</a:t>
            </a:r>
          </a:p>
          <a:p>
            <a:r>
              <a:rPr lang="it-IT" dirty="0" smtClean="0">
                <a:latin typeface="Garamond" pitchFamily="18" charset="0"/>
              </a:rPr>
              <a:t>Start: </a:t>
            </a:r>
            <a:r>
              <a:rPr lang="it-IT" dirty="0" err="1" smtClean="0">
                <a:latin typeface="Garamond" pitchFamily="18" charset="0"/>
              </a:rPr>
              <a:t>from</a:t>
            </a:r>
            <a:r>
              <a:rPr lang="it-IT" dirty="0" smtClean="0">
                <a:latin typeface="Garamond" pitchFamily="18" charset="0"/>
              </a:rPr>
              <a:t> </a:t>
            </a:r>
            <a:r>
              <a:rPr lang="it-IT" dirty="0" err="1" smtClean="0">
                <a:latin typeface="Garamond" pitchFamily="18" charset="0"/>
              </a:rPr>
              <a:t>equivalents</a:t>
            </a:r>
            <a:r>
              <a:rPr lang="it-IT" dirty="0" smtClean="0">
                <a:latin typeface="Garamond" pitchFamily="18" charset="0"/>
              </a:rPr>
              <a:t> </a:t>
            </a:r>
            <a:r>
              <a:rPr lang="it-IT" dirty="0" err="1" smtClean="0">
                <a:latin typeface="Garamond" pitchFamily="18" charset="0"/>
              </a:rPr>
              <a:t>provided</a:t>
            </a:r>
            <a:r>
              <a:rPr lang="it-IT" dirty="0" smtClean="0">
                <a:latin typeface="Garamond" pitchFamily="18" charset="0"/>
              </a:rPr>
              <a:t> </a:t>
            </a:r>
            <a:r>
              <a:rPr lang="it-IT" dirty="0" err="1" smtClean="0">
                <a:latin typeface="Garamond" pitchFamily="18" charset="0"/>
              </a:rPr>
              <a:t>by</a:t>
            </a:r>
            <a:r>
              <a:rPr lang="it-IT" dirty="0" smtClean="0">
                <a:latin typeface="Garamond" pitchFamily="18" charset="0"/>
              </a:rPr>
              <a:t> </a:t>
            </a:r>
            <a:r>
              <a:rPr lang="it-IT" dirty="0" err="1" smtClean="0">
                <a:latin typeface="Garamond" pitchFamily="18" charset="0"/>
              </a:rPr>
              <a:t>both</a:t>
            </a:r>
            <a:r>
              <a:rPr lang="it-IT" dirty="0" smtClean="0">
                <a:latin typeface="Garamond" pitchFamily="18" charset="0"/>
              </a:rPr>
              <a:t> </a:t>
            </a:r>
            <a:r>
              <a:rPr lang="it-IT" dirty="0" err="1" smtClean="0">
                <a:latin typeface="Garamond" pitchFamily="18" charset="0"/>
              </a:rPr>
              <a:t>bilingual</a:t>
            </a:r>
            <a:r>
              <a:rPr lang="it-IT" dirty="0" smtClean="0">
                <a:latin typeface="Garamond" pitchFamily="18" charset="0"/>
              </a:rPr>
              <a:t> </a:t>
            </a:r>
            <a:r>
              <a:rPr lang="it-IT" dirty="0" err="1" smtClean="0">
                <a:latin typeface="Garamond" pitchFamily="18" charset="0"/>
              </a:rPr>
              <a:t>dictionaries</a:t>
            </a:r>
            <a:r>
              <a:rPr lang="it-IT" dirty="0" smtClean="0">
                <a:latin typeface="Garamond" pitchFamily="18" charset="0"/>
              </a:rPr>
              <a:t> and </a:t>
            </a:r>
            <a:r>
              <a:rPr lang="it-IT" dirty="0" err="1" smtClean="0">
                <a:latin typeface="Garamond" pitchFamily="18" charset="0"/>
              </a:rPr>
              <a:t>parallel</a:t>
            </a:r>
            <a:r>
              <a:rPr lang="it-IT" dirty="0" smtClean="0">
                <a:latin typeface="Garamond" pitchFamily="18" charset="0"/>
              </a:rPr>
              <a:t>/</a:t>
            </a:r>
            <a:r>
              <a:rPr lang="it-IT" dirty="0" err="1" smtClean="0">
                <a:latin typeface="Garamond" pitchFamily="18" charset="0"/>
              </a:rPr>
              <a:t>comparable</a:t>
            </a:r>
            <a:r>
              <a:rPr lang="it-IT" dirty="0" smtClean="0">
                <a:latin typeface="Garamond" pitchFamily="18" charset="0"/>
              </a:rPr>
              <a:t> </a:t>
            </a:r>
            <a:r>
              <a:rPr lang="it-IT" dirty="0" err="1" smtClean="0">
                <a:latin typeface="Garamond" pitchFamily="18" charset="0"/>
              </a:rPr>
              <a:t>corpora</a:t>
            </a:r>
            <a:endParaRPr lang="it-IT" dirty="0" smtClean="0">
              <a:latin typeface="Garamond" pitchFamily="18" charset="0"/>
            </a:endParaRPr>
          </a:p>
          <a:p>
            <a:r>
              <a:rPr lang="it-IT" dirty="0" err="1" smtClean="0">
                <a:latin typeface="Garamond" pitchFamily="18" charset="0"/>
              </a:rPr>
              <a:t>Crucial</a:t>
            </a:r>
            <a:r>
              <a:rPr lang="it-IT" dirty="0" smtClean="0">
                <a:latin typeface="Garamond" pitchFamily="18" charset="0"/>
              </a:rPr>
              <a:t>: </a:t>
            </a:r>
            <a:r>
              <a:rPr lang="it-IT" b="1" dirty="0" err="1" smtClean="0">
                <a:latin typeface="Garamond" pitchFamily="18" charset="0"/>
              </a:rPr>
              <a:t>fine-grained</a:t>
            </a:r>
            <a:r>
              <a:rPr lang="it-IT" b="1" dirty="0" smtClean="0">
                <a:latin typeface="Garamond" pitchFamily="18" charset="0"/>
              </a:rPr>
              <a:t> </a:t>
            </a:r>
            <a:r>
              <a:rPr lang="it-IT" b="1" dirty="0" err="1" smtClean="0">
                <a:latin typeface="Garamond" pitchFamily="18" charset="0"/>
              </a:rPr>
              <a:t>monolingual</a:t>
            </a:r>
            <a:r>
              <a:rPr lang="it-IT" b="1" dirty="0" smtClean="0">
                <a:latin typeface="Garamond" pitchFamily="18" charset="0"/>
              </a:rPr>
              <a:t> </a:t>
            </a:r>
            <a:r>
              <a:rPr lang="it-IT" b="1" dirty="0" err="1" smtClean="0">
                <a:latin typeface="Garamond" pitchFamily="18" charset="0"/>
              </a:rPr>
              <a:t>analysis</a:t>
            </a:r>
            <a:r>
              <a:rPr lang="it-IT" b="1" dirty="0" smtClean="0">
                <a:latin typeface="Garamond" pitchFamily="18" charset="0"/>
              </a:rPr>
              <a:t> </a:t>
            </a:r>
            <a:r>
              <a:rPr lang="it-IT" dirty="0" err="1" smtClean="0">
                <a:latin typeface="Garamond" pitchFamily="18" charset="0"/>
              </a:rPr>
              <a:t>of</a:t>
            </a:r>
            <a:r>
              <a:rPr lang="it-IT" dirty="0" smtClean="0">
                <a:latin typeface="Garamond" pitchFamily="18" charset="0"/>
              </a:rPr>
              <a:t> the </a:t>
            </a:r>
            <a:r>
              <a:rPr lang="it-IT" b="1" dirty="0" err="1" smtClean="0">
                <a:latin typeface="Garamond" pitchFamily="18" charset="0"/>
              </a:rPr>
              <a:t>syntactic</a:t>
            </a:r>
            <a:r>
              <a:rPr lang="it-IT" b="1" dirty="0" smtClean="0">
                <a:latin typeface="Garamond" pitchFamily="18" charset="0"/>
              </a:rPr>
              <a:t>, </a:t>
            </a:r>
            <a:r>
              <a:rPr lang="it-IT" b="1" dirty="0" err="1" smtClean="0">
                <a:latin typeface="Garamond" pitchFamily="18" charset="0"/>
              </a:rPr>
              <a:t>semantic</a:t>
            </a:r>
            <a:r>
              <a:rPr lang="it-IT" b="1" dirty="0" smtClean="0">
                <a:latin typeface="Garamond" pitchFamily="18" charset="0"/>
              </a:rPr>
              <a:t> and </a:t>
            </a:r>
            <a:r>
              <a:rPr lang="it-IT" b="1" dirty="0" err="1" smtClean="0">
                <a:latin typeface="Garamond" pitchFamily="18" charset="0"/>
              </a:rPr>
              <a:t>pragmatic</a:t>
            </a:r>
            <a:r>
              <a:rPr lang="it-IT" b="1" dirty="0" smtClean="0">
                <a:latin typeface="Garamond" pitchFamily="18" charset="0"/>
              </a:rPr>
              <a:t> </a:t>
            </a:r>
            <a:r>
              <a:rPr lang="it-IT" b="1" dirty="0" err="1" smtClean="0">
                <a:latin typeface="Garamond" pitchFamily="18" charset="0"/>
              </a:rPr>
              <a:t>properties</a:t>
            </a:r>
            <a:r>
              <a:rPr lang="it-IT" b="1" dirty="0" smtClean="0">
                <a:latin typeface="Garamond" pitchFamily="18" charset="0"/>
              </a:rPr>
              <a:t> </a:t>
            </a:r>
            <a:r>
              <a:rPr lang="it-IT" dirty="0" err="1" smtClean="0">
                <a:latin typeface="Garamond" pitchFamily="18" charset="0"/>
              </a:rPr>
              <a:t>of</a:t>
            </a:r>
            <a:r>
              <a:rPr lang="it-IT" dirty="0" smtClean="0">
                <a:latin typeface="Garamond" pitchFamily="18" charset="0"/>
              </a:rPr>
              <a:t> the </a:t>
            </a:r>
            <a:r>
              <a:rPr lang="it-IT" dirty="0" err="1" smtClean="0">
                <a:latin typeface="Garamond" pitchFamily="18" charset="0"/>
              </a:rPr>
              <a:t>items</a:t>
            </a:r>
            <a:r>
              <a:rPr lang="it-IT" dirty="0" smtClean="0">
                <a:latin typeface="Garamond" pitchFamily="18" charset="0"/>
              </a:rPr>
              <a:t> in L1 and L2</a:t>
            </a:r>
          </a:p>
          <a:p>
            <a:r>
              <a:rPr lang="it-IT" dirty="0" err="1" smtClean="0">
                <a:latin typeface="Garamond" pitchFamily="18" charset="0"/>
              </a:rPr>
              <a:t>understanding</a:t>
            </a:r>
            <a:r>
              <a:rPr lang="it-IT" dirty="0" smtClean="0">
                <a:latin typeface="Garamond" pitchFamily="18" charset="0"/>
              </a:rPr>
              <a:t> </a:t>
            </a:r>
            <a:r>
              <a:rPr lang="it-IT" dirty="0" err="1" smtClean="0">
                <a:latin typeface="Garamond" pitchFamily="18" charset="0"/>
              </a:rPr>
              <a:t>functions</a:t>
            </a:r>
            <a:r>
              <a:rPr lang="it-IT" dirty="0" smtClean="0">
                <a:latin typeface="Garamond" pitchFamily="18" charset="0"/>
              </a:rPr>
              <a:t> </a:t>
            </a:r>
            <a:r>
              <a:rPr lang="it-IT" dirty="0" err="1" smtClean="0">
                <a:latin typeface="Garamond" pitchFamily="18" charset="0"/>
              </a:rPr>
              <a:t>of</a:t>
            </a:r>
            <a:r>
              <a:rPr lang="it-IT" dirty="0" smtClean="0">
                <a:latin typeface="Garamond" pitchFamily="18" charset="0"/>
              </a:rPr>
              <a:t> DRD, </a:t>
            </a:r>
            <a:r>
              <a:rPr lang="it-IT" dirty="0" err="1" smtClean="0">
                <a:latin typeface="Garamond" pitchFamily="18" charset="0"/>
              </a:rPr>
              <a:t>instructions</a:t>
            </a:r>
            <a:r>
              <a:rPr lang="it-IT" dirty="0" smtClean="0">
                <a:latin typeface="Garamond" pitchFamily="18" charset="0"/>
              </a:rPr>
              <a:t> </a:t>
            </a:r>
            <a:r>
              <a:rPr lang="it-IT" dirty="0" err="1" smtClean="0">
                <a:latin typeface="Garamond" pitchFamily="18" charset="0"/>
              </a:rPr>
              <a:t>provided</a:t>
            </a:r>
            <a:r>
              <a:rPr lang="it-IT" dirty="0" smtClean="0">
                <a:latin typeface="Garamond" pitchFamily="18" charset="0"/>
              </a:rPr>
              <a:t> in </a:t>
            </a:r>
            <a:r>
              <a:rPr lang="it-IT" b="1" dirty="0" err="1" smtClean="0">
                <a:latin typeface="Garamond" pitchFamily="18" charset="0"/>
              </a:rPr>
              <a:t>different</a:t>
            </a:r>
            <a:r>
              <a:rPr lang="it-IT" b="1" dirty="0" smtClean="0">
                <a:latin typeface="Garamond" pitchFamily="18" charset="0"/>
              </a:rPr>
              <a:t> </a:t>
            </a:r>
            <a:r>
              <a:rPr lang="it-IT" b="1" dirty="0" err="1" smtClean="0">
                <a:latin typeface="Garamond" pitchFamily="18" charset="0"/>
              </a:rPr>
              <a:t>contexts</a:t>
            </a:r>
            <a:endParaRPr lang="it-IT" dirty="0" smtClean="0">
              <a:latin typeface="Garamond" pitchFamily="18" charset="0"/>
            </a:endParaRPr>
          </a:p>
          <a:p>
            <a:r>
              <a:rPr lang="it-IT" dirty="0" err="1" smtClean="0">
                <a:latin typeface="Garamond" pitchFamily="18" charset="0"/>
              </a:rPr>
              <a:t>attempt</a:t>
            </a:r>
            <a:r>
              <a:rPr lang="it-IT" dirty="0" smtClean="0">
                <a:latin typeface="Garamond" pitchFamily="18" charset="0"/>
              </a:rPr>
              <a:t> </a:t>
            </a:r>
            <a:r>
              <a:rPr lang="it-IT" dirty="0" err="1" smtClean="0">
                <a:latin typeface="Garamond" pitchFamily="18" charset="0"/>
              </a:rPr>
              <a:t>matching</a:t>
            </a:r>
            <a:r>
              <a:rPr lang="it-IT" dirty="0" smtClean="0">
                <a:latin typeface="Garamond" pitchFamily="18" charset="0"/>
              </a:rPr>
              <a:t> </a:t>
            </a:r>
            <a:endParaRPr lang="it-IT" dirty="0" smtClean="0">
              <a:latin typeface="Garamond" pitchFamily="18" charset="0"/>
            </a:endParaRPr>
          </a:p>
          <a:p>
            <a:r>
              <a:rPr lang="it-IT" dirty="0" smtClean="0">
                <a:latin typeface="Garamond" pitchFamily="18" charset="0"/>
              </a:rPr>
              <a:t>(</a:t>
            </a:r>
            <a:r>
              <a:rPr lang="it-IT" dirty="0" err="1" smtClean="0">
                <a:latin typeface="Garamond" pitchFamily="18" charset="0"/>
              </a:rPr>
              <a:t>diachronic</a:t>
            </a:r>
            <a:r>
              <a:rPr lang="it-IT" dirty="0" smtClean="0">
                <a:latin typeface="Garamond" pitchFamily="18" charset="0"/>
              </a:rPr>
              <a:t> </a:t>
            </a:r>
            <a:r>
              <a:rPr lang="it-IT" dirty="0" err="1" smtClean="0">
                <a:latin typeface="Garamond" pitchFamily="18" charset="0"/>
              </a:rPr>
              <a:t>dimension</a:t>
            </a:r>
            <a:r>
              <a:rPr lang="it-IT" dirty="0" smtClean="0">
                <a:latin typeface="Garamond" pitchFamily="18" charset="0"/>
              </a:rPr>
              <a:t>)</a:t>
            </a:r>
          </a:p>
          <a:p>
            <a:endParaRPr lang="it-IT" dirty="0" smtClean="0">
              <a:latin typeface="Garamond" pitchFamily="18" charset="0"/>
            </a:endParaRPr>
          </a:p>
          <a:p>
            <a:endParaRPr lang="it-IT" b="1"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457200" y="1412776"/>
            <a:ext cx="8229600" cy="4911824"/>
          </a:xfrm>
        </p:spPr>
        <p:txBody>
          <a:bodyPr/>
          <a:lstStyle/>
          <a:p>
            <a:r>
              <a:rPr lang="it-IT" dirty="0" smtClean="0">
                <a:latin typeface="Garamond" pitchFamily="18" charset="0"/>
              </a:rPr>
              <a:t>È </a:t>
            </a:r>
            <a:r>
              <a:rPr lang="it-IT" i="1" dirty="0" smtClean="0">
                <a:latin typeface="Garamond" pitchFamily="18" charset="0"/>
              </a:rPr>
              <a:t>veramente </a:t>
            </a:r>
            <a:r>
              <a:rPr lang="it-IT" dirty="0" smtClean="0">
                <a:latin typeface="Garamond" pitchFamily="18" charset="0"/>
              </a:rPr>
              <a:t>bella</a:t>
            </a:r>
          </a:p>
          <a:p>
            <a:pPr>
              <a:buNone/>
            </a:pPr>
            <a:r>
              <a:rPr lang="it-IT" dirty="0" smtClean="0">
                <a:latin typeface="Garamond" pitchFamily="18" charset="0"/>
              </a:rPr>
              <a:t>	‘</a:t>
            </a:r>
            <a:r>
              <a:rPr lang="it-IT" dirty="0" err="1" smtClean="0">
                <a:latin typeface="Garamond" pitchFamily="18" charset="0"/>
              </a:rPr>
              <a:t>She</a:t>
            </a:r>
            <a:r>
              <a:rPr lang="it-IT" dirty="0" smtClean="0">
                <a:latin typeface="Garamond" pitchFamily="18" charset="0"/>
              </a:rPr>
              <a:t>’s </a:t>
            </a:r>
            <a:r>
              <a:rPr lang="it-IT" i="1" dirty="0" err="1" smtClean="0">
                <a:latin typeface="Garamond" pitchFamily="18" charset="0"/>
              </a:rPr>
              <a:t>really</a:t>
            </a:r>
            <a:r>
              <a:rPr lang="it-IT" i="1" dirty="0" smtClean="0">
                <a:latin typeface="Garamond" pitchFamily="18" charset="0"/>
              </a:rPr>
              <a:t> </a:t>
            </a:r>
            <a:r>
              <a:rPr lang="it-IT" dirty="0" smtClean="0">
                <a:latin typeface="Garamond" pitchFamily="18" charset="0"/>
              </a:rPr>
              <a:t>beautiful’</a:t>
            </a:r>
          </a:p>
          <a:p>
            <a:pPr>
              <a:buNone/>
            </a:pPr>
            <a:endParaRPr lang="it-IT" dirty="0" smtClean="0">
              <a:latin typeface="Garamond" pitchFamily="18" charset="0"/>
            </a:endParaRPr>
          </a:p>
          <a:p>
            <a:pPr>
              <a:buNone/>
            </a:pPr>
            <a:r>
              <a:rPr lang="it-IT" dirty="0" smtClean="0">
                <a:latin typeface="Garamond" pitchFamily="18" charset="0"/>
              </a:rPr>
              <a:t>A. Vieni stasera?</a:t>
            </a:r>
          </a:p>
          <a:p>
            <a:pPr>
              <a:buNone/>
            </a:pPr>
            <a:r>
              <a:rPr lang="it-IT" dirty="0" smtClean="0">
                <a:latin typeface="Garamond" pitchFamily="18" charset="0"/>
              </a:rPr>
              <a:t>B. </a:t>
            </a:r>
            <a:r>
              <a:rPr lang="it-IT" i="1" dirty="0" smtClean="0">
                <a:latin typeface="Garamond" pitchFamily="18" charset="0"/>
              </a:rPr>
              <a:t>Veramente </a:t>
            </a:r>
            <a:r>
              <a:rPr lang="it-IT" dirty="0" smtClean="0">
                <a:latin typeface="Garamond" pitchFamily="18" charset="0"/>
              </a:rPr>
              <a:t>devo lavorare</a:t>
            </a:r>
          </a:p>
          <a:p>
            <a:pPr>
              <a:buNone/>
            </a:pPr>
            <a:r>
              <a:rPr lang="it-IT" dirty="0" smtClean="0">
                <a:latin typeface="Garamond" pitchFamily="18" charset="0"/>
              </a:rPr>
              <a:t>	‘A. Are </a:t>
            </a:r>
            <a:r>
              <a:rPr lang="it-IT" dirty="0" err="1" smtClean="0">
                <a:latin typeface="Garamond" pitchFamily="18" charset="0"/>
              </a:rPr>
              <a:t>you</a:t>
            </a:r>
            <a:r>
              <a:rPr lang="it-IT" dirty="0" smtClean="0">
                <a:latin typeface="Garamond" pitchFamily="18" charset="0"/>
              </a:rPr>
              <a:t> </a:t>
            </a:r>
            <a:r>
              <a:rPr lang="it-IT" dirty="0" err="1" smtClean="0">
                <a:latin typeface="Garamond" pitchFamily="18" charset="0"/>
              </a:rPr>
              <a:t>coming</a:t>
            </a:r>
            <a:r>
              <a:rPr lang="it-IT" dirty="0" smtClean="0">
                <a:latin typeface="Garamond" pitchFamily="18" charset="0"/>
              </a:rPr>
              <a:t> </a:t>
            </a:r>
            <a:r>
              <a:rPr lang="it-IT" dirty="0" err="1" smtClean="0">
                <a:latin typeface="Garamond" pitchFamily="18" charset="0"/>
              </a:rPr>
              <a:t>tonight</a:t>
            </a:r>
            <a:r>
              <a:rPr lang="it-IT" dirty="0" smtClean="0">
                <a:latin typeface="Garamond" pitchFamily="18" charset="0"/>
              </a:rPr>
              <a:t>?</a:t>
            </a:r>
          </a:p>
          <a:p>
            <a:pPr>
              <a:buNone/>
            </a:pPr>
            <a:r>
              <a:rPr lang="it-IT" dirty="0" smtClean="0">
                <a:latin typeface="Garamond" pitchFamily="18" charset="0"/>
              </a:rPr>
              <a:t>	B. </a:t>
            </a:r>
            <a:r>
              <a:rPr lang="it-IT" dirty="0" err="1" smtClean="0">
                <a:latin typeface="Garamond" pitchFamily="18" charset="0"/>
              </a:rPr>
              <a:t>*</a:t>
            </a:r>
            <a:r>
              <a:rPr lang="it-IT" i="1" dirty="0" err="1" smtClean="0">
                <a:latin typeface="Garamond" pitchFamily="18" charset="0"/>
              </a:rPr>
              <a:t>Really</a:t>
            </a:r>
            <a:r>
              <a:rPr lang="it-IT" i="1" dirty="0" smtClean="0">
                <a:latin typeface="Garamond" pitchFamily="18" charset="0"/>
              </a:rPr>
              <a:t> </a:t>
            </a:r>
            <a:r>
              <a:rPr lang="it-IT" dirty="0" smtClean="0">
                <a:latin typeface="Garamond" pitchFamily="18" charset="0"/>
              </a:rPr>
              <a:t>I </a:t>
            </a:r>
            <a:r>
              <a:rPr lang="it-IT" dirty="0" err="1" smtClean="0">
                <a:latin typeface="Garamond" pitchFamily="18" charset="0"/>
              </a:rPr>
              <a:t>have</a:t>
            </a:r>
            <a:r>
              <a:rPr lang="it-IT" dirty="0" smtClean="0">
                <a:latin typeface="Garamond" pitchFamily="18" charset="0"/>
              </a:rPr>
              <a:t> </a:t>
            </a:r>
            <a:r>
              <a:rPr lang="it-IT" dirty="0" err="1" smtClean="0">
                <a:latin typeface="Garamond" pitchFamily="18" charset="0"/>
              </a:rPr>
              <a:t>to</a:t>
            </a:r>
            <a:r>
              <a:rPr lang="it-IT" dirty="0" smtClean="0">
                <a:latin typeface="Garamond" pitchFamily="18" charset="0"/>
              </a:rPr>
              <a:t> work</a:t>
            </a:r>
          </a:p>
          <a:p>
            <a:pPr>
              <a:buNone/>
            </a:pPr>
            <a:r>
              <a:rPr lang="it-IT" dirty="0" smtClean="0">
                <a:latin typeface="Garamond" pitchFamily="18" charset="0"/>
              </a:rPr>
              <a:t>	B. </a:t>
            </a:r>
            <a:r>
              <a:rPr lang="it-IT" i="1" dirty="0" err="1" smtClean="0">
                <a:latin typeface="Garamond" pitchFamily="18" charset="0"/>
              </a:rPr>
              <a:t>Actually</a:t>
            </a:r>
            <a:r>
              <a:rPr lang="it-IT" dirty="0" smtClean="0">
                <a:latin typeface="Garamond" pitchFamily="18" charset="0"/>
              </a:rPr>
              <a:t> I </a:t>
            </a:r>
            <a:r>
              <a:rPr lang="it-IT" dirty="0" err="1" smtClean="0">
                <a:latin typeface="Garamond" pitchFamily="18" charset="0"/>
              </a:rPr>
              <a:t>have</a:t>
            </a:r>
            <a:r>
              <a:rPr lang="it-IT" dirty="0" smtClean="0">
                <a:latin typeface="Garamond" pitchFamily="18" charset="0"/>
              </a:rPr>
              <a:t> </a:t>
            </a:r>
            <a:r>
              <a:rPr lang="it-IT" dirty="0" err="1" smtClean="0">
                <a:latin typeface="Garamond" pitchFamily="18" charset="0"/>
              </a:rPr>
              <a:t>to</a:t>
            </a:r>
            <a:r>
              <a:rPr lang="it-IT" dirty="0" smtClean="0">
                <a:latin typeface="Garamond" pitchFamily="18" charset="0"/>
              </a:rPr>
              <a:t> work’</a:t>
            </a:r>
          </a:p>
          <a:p>
            <a:pPr>
              <a:buNone/>
            </a:pPr>
            <a:r>
              <a:rPr lang="it-IT" dirty="0" smtClean="0">
                <a:latin typeface="Garamond" pitchFamily="18" charset="0"/>
              </a:rPr>
              <a:t>(Ricca &amp; Visconti 2013, 2014)</a:t>
            </a:r>
            <a:endParaRPr lang="it-IT"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fld id="{84BF428C-F13C-4FAF-A04A-1404732DF853}" type="slidenum">
              <a:rPr lang="en-US"/>
              <a:pPr/>
              <a:t>18</a:t>
            </a:fld>
            <a:endParaRPr lang="en-US"/>
          </a:p>
        </p:txBody>
      </p:sp>
      <p:sp>
        <p:nvSpPr>
          <p:cNvPr id="65538" name="Rectangle 2"/>
          <p:cNvSpPr>
            <a:spLocks noGrp="1" noChangeArrowheads="1"/>
          </p:cNvSpPr>
          <p:nvPr>
            <p:ph type="title"/>
          </p:nvPr>
        </p:nvSpPr>
        <p:spPr>
          <a:xfrm>
            <a:off x="685800" y="908720"/>
            <a:ext cx="7772400" cy="539080"/>
          </a:xfrm>
        </p:spPr>
        <p:txBody>
          <a:bodyPr>
            <a:noAutofit/>
          </a:bodyPr>
          <a:lstStyle/>
          <a:p>
            <a:r>
              <a:rPr lang="en-US" sz="3200" dirty="0" smtClean="0">
                <a:latin typeface="Garamond" pitchFamily="18" charset="0"/>
              </a:rPr>
              <a:t/>
            </a:r>
            <a:br>
              <a:rPr lang="en-US" sz="3200" dirty="0" smtClean="0">
                <a:latin typeface="Garamond" pitchFamily="18" charset="0"/>
              </a:rPr>
            </a:br>
            <a:r>
              <a:rPr lang="en-US" sz="3200" dirty="0" smtClean="0">
                <a:latin typeface="Garamond" pitchFamily="18" charset="0"/>
              </a:rPr>
              <a:t>Case-studies</a:t>
            </a:r>
            <a:r>
              <a:rPr lang="en-US" sz="3200" dirty="0" smtClean="0">
                <a:latin typeface="Garamond" pitchFamily="18" charset="0"/>
              </a:rPr>
              <a:t>: Italian </a:t>
            </a:r>
            <a:r>
              <a:rPr lang="en-US" sz="3200" i="1" dirty="0" err="1" smtClean="0">
                <a:latin typeface="Garamond" pitchFamily="18" charset="0"/>
              </a:rPr>
              <a:t>qualora</a:t>
            </a:r>
            <a:r>
              <a:rPr lang="en-US" sz="3200" i="1" dirty="0" smtClean="0">
                <a:latin typeface="Garamond" pitchFamily="18" charset="0"/>
              </a:rPr>
              <a:t> vs </a:t>
            </a:r>
            <a:r>
              <a:rPr lang="en-US" sz="3200" dirty="0" smtClean="0">
                <a:latin typeface="Garamond" pitchFamily="18" charset="0"/>
              </a:rPr>
              <a:t>English </a:t>
            </a:r>
            <a:r>
              <a:rPr lang="en-US" sz="3200" i="1" dirty="0" smtClean="0">
                <a:latin typeface="Garamond" pitchFamily="18" charset="0"/>
              </a:rPr>
              <a:t>whenever</a:t>
            </a:r>
            <a:r>
              <a:rPr lang="en-US" sz="3200" i="1" dirty="0"/>
              <a:t/>
            </a:r>
            <a:br>
              <a:rPr lang="en-US" sz="3200" i="1" dirty="0"/>
            </a:br>
            <a:endParaRPr lang="en-US" sz="3200" i="1" dirty="0"/>
          </a:p>
        </p:txBody>
      </p:sp>
      <p:sp>
        <p:nvSpPr>
          <p:cNvPr id="65539" name="Rectangle 3"/>
          <p:cNvSpPr>
            <a:spLocks noGrp="1" noChangeArrowheads="1"/>
          </p:cNvSpPr>
          <p:nvPr>
            <p:ph type="body" idx="1"/>
          </p:nvPr>
        </p:nvSpPr>
        <p:spPr>
          <a:xfrm>
            <a:off x="685800" y="1447800"/>
            <a:ext cx="7772400" cy="4800600"/>
          </a:xfrm>
        </p:spPr>
        <p:txBody>
          <a:bodyPr/>
          <a:lstStyle/>
          <a:p>
            <a:pPr marL="609600" indent="-609600">
              <a:lnSpc>
                <a:spcPct val="80000"/>
              </a:lnSpc>
            </a:pPr>
            <a:endParaRPr lang="it-IT" sz="2600" i="1" dirty="0" smtClean="0"/>
          </a:p>
          <a:p>
            <a:pPr marL="609600" indent="-609600">
              <a:lnSpc>
                <a:spcPct val="80000"/>
              </a:lnSpc>
            </a:pPr>
            <a:r>
              <a:rPr lang="it-IT" dirty="0" smtClean="0">
                <a:latin typeface="Garamond" pitchFamily="18" charset="0"/>
              </a:rPr>
              <a:t>Naturalmente l’animale odia il suo simile, e </a:t>
            </a:r>
            <a:r>
              <a:rPr lang="it-IT" i="1" dirty="0" smtClean="0">
                <a:latin typeface="Garamond" pitchFamily="18" charset="0"/>
              </a:rPr>
              <a:t>qualora</a:t>
            </a:r>
            <a:r>
              <a:rPr lang="it-IT" dirty="0" smtClean="0">
                <a:latin typeface="Garamond" pitchFamily="18" charset="0"/>
              </a:rPr>
              <a:t> ciò è richiesto all’interesse proprio, l’offende (G. Leopardi, </a:t>
            </a:r>
            <a:r>
              <a:rPr lang="it-IT" i="1" dirty="0" smtClean="0">
                <a:latin typeface="Garamond" pitchFamily="18" charset="0"/>
              </a:rPr>
              <a:t>Pensieri</a:t>
            </a:r>
            <a:r>
              <a:rPr lang="it-IT" dirty="0" smtClean="0">
                <a:latin typeface="Garamond" pitchFamily="18" charset="0"/>
              </a:rPr>
              <a:t>, XIX sec. [GDLI])</a:t>
            </a:r>
          </a:p>
          <a:p>
            <a:pPr marL="609600" indent="-609600">
              <a:lnSpc>
                <a:spcPct val="80000"/>
              </a:lnSpc>
              <a:buNone/>
            </a:pPr>
            <a:r>
              <a:rPr lang="it-IT" i="1" dirty="0" smtClean="0">
                <a:latin typeface="Garamond" pitchFamily="18" charset="0"/>
              </a:rPr>
              <a:t>	</a:t>
            </a:r>
            <a:r>
              <a:rPr lang="it-IT" dirty="0" smtClean="0">
                <a:latin typeface="Garamond" pitchFamily="18" charset="0"/>
              </a:rPr>
              <a:t>‘</a:t>
            </a:r>
            <a:r>
              <a:rPr lang="it-IT" dirty="0" err="1" smtClean="0">
                <a:latin typeface="Garamond" pitchFamily="18" charset="0"/>
              </a:rPr>
              <a:t>By</a:t>
            </a:r>
            <a:r>
              <a:rPr lang="it-IT" dirty="0" smtClean="0">
                <a:latin typeface="Garamond" pitchFamily="18" charset="0"/>
              </a:rPr>
              <a:t> nature </a:t>
            </a:r>
            <a:r>
              <a:rPr lang="it-IT" dirty="0" err="1" smtClean="0">
                <a:latin typeface="Garamond" pitchFamily="18" charset="0"/>
              </a:rPr>
              <a:t>animals</a:t>
            </a:r>
            <a:r>
              <a:rPr lang="it-IT" dirty="0" smtClean="0">
                <a:latin typeface="Garamond" pitchFamily="18" charset="0"/>
              </a:rPr>
              <a:t> </a:t>
            </a:r>
            <a:r>
              <a:rPr lang="it-IT" dirty="0" err="1" smtClean="0">
                <a:latin typeface="Garamond" pitchFamily="18" charset="0"/>
              </a:rPr>
              <a:t>hate</a:t>
            </a:r>
            <a:r>
              <a:rPr lang="it-IT" dirty="0" smtClean="0">
                <a:latin typeface="Garamond" pitchFamily="18" charset="0"/>
              </a:rPr>
              <a:t> </a:t>
            </a:r>
            <a:r>
              <a:rPr lang="it-IT" dirty="0" err="1" smtClean="0">
                <a:latin typeface="Garamond" pitchFamily="18" charset="0"/>
              </a:rPr>
              <a:t>their</a:t>
            </a:r>
            <a:r>
              <a:rPr lang="it-IT" dirty="0" smtClean="0">
                <a:latin typeface="Garamond" pitchFamily="18" charset="0"/>
              </a:rPr>
              <a:t> </a:t>
            </a:r>
            <a:r>
              <a:rPr lang="it-IT" dirty="0" err="1" smtClean="0">
                <a:latin typeface="Garamond" pitchFamily="18" charset="0"/>
              </a:rPr>
              <a:t>kin</a:t>
            </a:r>
            <a:r>
              <a:rPr lang="it-IT" dirty="0" smtClean="0">
                <a:latin typeface="Garamond" pitchFamily="18" charset="0"/>
              </a:rPr>
              <a:t>, and </a:t>
            </a:r>
            <a:r>
              <a:rPr lang="it-IT" i="1" dirty="0" err="1" smtClean="0">
                <a:latin typeface="Garamond" pitchFamily="18" charset="0"/>
              </a:rPr>
              <a:t>whenever</a:t>
            </a:r>
            <a:r>
              <a:rPr lang="it-IT" i="1" dirty="0" smtClean="0">
                <a:latin typeface="Garamond" pitchFamily="18" charset="0"/>
              </a:rPr>
              <a:t> </a:t>
            </a:r>
            <a:r>
              <a:rPr lang="it-IT" dirty="0" err="1" smtClean="0">
                <a:latin typeface="Garamond" pitchFamily="18" charset="0"/>
              </a:rPr>
              <a:t>it</a:t>
            </a:r>
            <a:r>
              <a:rPr lang="it-IT" dirty="0" smtClean="0">
                <a:latin typeface="Garamond" pitchFamily="18" charset="0"/>
              </a:rPr>
              <a:t> </a:t>
            </a:r>
            <a:r>
              <a:rPr lang="it-IT" dirty="0" err="1" smtClean="0">
                <a:latin typeface="Garamond" pitchFamily="18" charset="0"/>
              </a:rPr>
              <a:t>is</a:t>
            </a:r>
            <a:r>
              <a:rPr lang="it-IT" dirty="0" smtClean="0">
                <a:latin typeface="Garamond" pitchFamily="18" charset="0"/>
              </a:rPr>
              <a:t> </a:t>
            </a:r>
            <a:r>
              <a:rPr lang="it-IT" dirty="0" err="1" smtClean="0">
                <a:latin typeface="Garamond" pitchFamily="18" charset="0"/>
              </a:rPr>
              <a:t>their</a:t>
            </a:r>
            <a:r>
              <a:rPr lang="it-IT" dirty="0" smtClean="0">
                <a:latin typeface="Garamond" pitchFamily="18" charset="0"/>
              </a:rPr>
              <a:t> interest </a:t>
            </a:r>
            <a:r>
              <a:rPr lang="it-IT" dirty="0" err="1" smtClean="0">
                <a:latin typeface="Garamond" pitchFamily="18" charset="0"/>
              </a:rPr>
              <a:t>to</a:t>
            </a:r>
            <a:r>
              <a:rPr lang="it-IT" dirty="0" smtClean="0">
                <a:latin typeface="Garamond" pitchFamily="18" charset="0"/>
              </a:rPr>
              <a:t> do so, </a:t>
            </a:r>
            <a:r>
              <a:rPr lang="it-IT" dirty="0" err="1" smtClean="0">
                <a:latin typeface="Garamond" pitchFamily="18" charset="0"/>
              </a:rPr>
              <a:t>they</a:t>
            </a:r>
            <a:r>
              <a:rPr lang="it-IT" dirty="0" smtClean="0">
                <a:latin typeface="Garamond" pitchFamily="18" charset="0"/>
              </a:rPr>
              <a:t> </a:t>
            </a:r>
            <a:r>
              <a:rPr lang="it-IT" dirty="0" err="1" smtClean="0">
                <a:latin typeface="Garamond" pitchFamily="18" charset="0"/>
              </a:rPr>
              <a:t>will</a:t>
            </a:r>
            <a:r>
              <a:rPr lang="it-IT" dirty="0" smtClean="0">
                <a:latin typeface="Garamond" pitchFamily="18" charset="0"/>
              </a:rPr>
              <a:t> </a:t>
            </a:r>
            <a:r>
              <a:rPr lang="it-IT" dirty="0" err="1" smtClean="0">
                <a:latin typeface="Garamond" pitchFamily="18" charset="0"/>
              </a:rPr>
              <a:t>offend</a:t>
            </a:r>
            <a:r>
              <a:rPr lang="it-IT" dirty="0" smtClean="0">
                <a:latin typeface="Garamond" pitchFamily="18" charset="0"/>
              </a:rPr>
              <a:t> </a:t>
            </a:r>
            <a:r>
              <a:rPr lang="it-IT" dirty="0" err="1" smtClean="0">
                <a:latin typeface="Garamond" pitchFamily="18" charset="0"/>
              </a:rPr>
              <a:t>them</a:t>
            </a:r>
            <a:r>
              <a:rPr lang="it-IT" dirty="0" smtClean="0">
                <a:latin typeface="Garamond" pitchFamily="18" charset="0"/>
              </a:rPr>
              <a:t>’</a:t>
            </a:r>
          </a:p>
          <a:p>
            <a:pPr marL="609600" indent="-609600">
              <a:lnSpc>
                <a:spcPct val="80000"/>
              </a:lnSpc>
            </a:pPr>
            <a:endParaRPr lang="it-IT" sz="2600" i="1" dirty="0" smtClean="0">
              <a:latin typeface="Garamond" pitchFamily="18" charset="0"/>
            </a:endParaRPr>
          </a:p>
          <a:p>
            <a:pPr marL="609600" indent="-609600">
              <a:lnSpc>
                <a:spcPct val="80000"/>
              </a:lnSpc>
              <a:buFontTx/>
              <a:buNone/>
            </a:pPr>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5539">
                                            <p:txEl>
                                              <p:pRg st="1" end="1"/>
                                            </p:txEl>
                                          </p:spTgt>
                                        </p:tgtEl>
                                        <p:attrNameLst>
                                          <p:attrName>style.visibility</p:attrName>
                                        </p:attrNameLst>
                                      </p:cBhvr>
                                      <p:to>
                                        <p:strVal val="visible"/>
                                      </p:to>
                                    </p:set>
                                    <p:animEffect transition="in" filter="strips(downLeft)">
                                      <p:cBhvr>
                                        <p:cTn id="7" dur="500"/>
                                        <p:tgtEl>
                                          <p:spTgt spid="655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5539">
                                            <p:txEl>
                                              <p:pRg st="2" end="2"/>
                                            </p:txEl>
                                          </p:spTgt>
                                        </p:tgtEl>
                                        <p:attrNameLst>
                                          <p:attrName>style.visibility</p:attrName>
                                        </p:attrNameLst>
                                      </p:cBhvr>
                                      <p:to>
                                        <p:strVal val="visible"/>
                                      </p:to>
                                    </p:set>
                                    <p:animEffect transition="in" filter="strips(downLeft)">
                                      <p:cBhvr>
                                        <p:cTn id="12" dur="500"/>
                                        <p:tgtEl>
                                          <p:spTgt spid="655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fld id="{DDECE681-9F67-45A8-BE30-E69616F82D34}" type="slidenum">
              <a:rPr lang="en-US"/>
              <a:pPr/>
              <a:t>19</a:t>
            </a:fld>
            <a:endParaRPr lang="en-US"/>
          </a:p>
        </p:txBody>
      </p:sp>
      <p:sp>
        <p:nvSpPr>
          <p:cNvPr id="314370" name="Rectangle 2"/>
          <p:cNvSpPr>
            <a:spLocks noGrp="1" noChangeArrowheads="1"/>
          </p:cNvSpPr>
          <p:nvPr>
            <p:ph type="title"/>
          </p:nvPr>
        </p:nvSpPr>
        <p:spPr/>
        <p:txBody>
          <a:bodyPr/>
          <a:lstStyle/>
          <a:p>
            <a:r>
              <a:rPr lang="en-GB" sz="3200" b="1" dirty="0">
                <a:latin typeface="Garamond" pitchFamily="18" charset="0"/>
              </a:rPr>
              <a:t>Lexical semantics: arbitrariness</a:t>
            </a:r>
            <a:endParaRPr lang="en-US" sz="3200" dirty="0">
              <a:latin typeface="Garamond" pitchFamily="18" charset="0"/>
            </a:endParaRPr>
          </a:p>
        </p:txBody>
      </p:sp>
      <p:sp>
        <p:nvSpPr>
          <p:cNvPr id="314371" name="Rectangle 3"/>
          <p:cNvSpPr>
            <a:spLocks noGrp="1" noChangeArrowheads="1"/>
          </p:cNvSpPr>
          <p:nvPr>
            <p:ph type="body" idx="1"/>
          </p:nvPr>
        </p:nvSpPr>
        <p:spPr/>
        <p:txBody>
          <a:bodyPr/>
          <a:lstStyle/>
          <a:p>
            <a:pPr>
              <a:lnSpc>
                <a:spcPct val="90000"/>
              </a:lnSpc>
              <a:buFontTx/>
              <a:buNone/>
            </a:pPr>
            <a:endParaRPr lang="en-US" sz="2400" dirty="0"/>
          </a:p>
          <a:p>
            <a:pPr>
              <a:lnSpc>
                <a:spcPct val="90000"/>
              </a:lnSpc>
              <a:buFontTx/>
              <a:buNone/>
            </a:pPr>
            <a:r>
              <a:rPr lang="en-US" sz="2400" dirty="0"/>
              <a:t> 	</a:t>
            </a:r>
            <a:r>
              <a:rPr lang="en-GB" altLang="ja-JP" sz="2400" i="1" dirty="0" err="1">
                <a:latin typeface="Garamond" pitchFamily="18" charset="0"/>
              </a:rPr>
              <a:t>quale</a:t>
            </a:r>
            <a:r>
              <a:rPr lang="en-GB" altLang="ja-JP" sz="2400" dirty="0">
                <a:latin typeface="Garamond" pitchFamily="18" charset="0"/>
              </a:rPr>
              <a:t> (“any”, or “whichever”) assumes within </a:t>
            </a:r>
            <a:r>
              <a:rPr lang="en-GB" altLang="ja-JP" sz="2400" i="1" dirty="0" err="1">
                <a:latin typeface="Garamond" pitchFamily="18" charset="0"/>
              </a:rPr>
              <a:t>qualora</a:t>
            </a:r>
            <a:r>
              <a:rPr lang="en-GB" altLang="ja-JP" sz="2400" dirty="0">
                <a:latin typeface="Garamond" pitchFamily="18" charset="0"/>
              </a:rPr>
              <a:t> the function of denoting one arbitrarily chosen element</a:t>
            </a:r>
            <a:r>
              <a:rPr lang="en-GB" altLang="ja-JP" sz="2400" i="1" dirty="0">
                <a:latin typeface="Garamond" pitchFamily="18" charset="0"/>
              </a:rPr>
              <a:t> </a:t>
            </a:r>
            <a:r>
              <a:rPr lang="en-GB" altLang="ja-JP" sz="2400" dirty="0">
                <a:latin typeface="Garamond" pitchFamily="18" charset="0"/>
              </a:rPr>
              <a:t>of a class, thus evoking a potentially indefinite set of elements</a:t>
            </a:r>
          </a:p>
          <a:p>
            <a:pPr>
              <a:lnSpc>
                <a:spcPct val="90000"/>
              </a:lnSpc>
              <a:buFontTx/>
              <a:buNone/>
            </a:pPr>
            <a:endParaRPr lang="en-GB" altLang="ja-JP" sz="2400" dirty="0">
              <a:latin typeface="Garamond" pitchFamily="18" charset="0"/>
            </a:endParaRPr>
          </a:p>
          <a:p>
            <a:pPr>
              <a:lnSpc>
                <a:spcPct val="90000"/>
              </a:lnSpc>
              <a:buFontTx/>
              <a:buNone/>
            </a:pPr>
            <a:r>
              <a:rPr lang="en-GB" altLang="ja-JP" sz="2400" dirty="0">
                <a:latin typeface="Garamond" pitchFamily="18" charset="0"/>
              </a:rPr>
              <a:t>	the elements of the set are identified by the second component: </a:t>
            </a:r>
            <a:r>
              <a:rPr lang="en-GB" altLang="ja-JP" sz="2400" i="1" dirty="0" err="1">
                <a:latin typeface="Garamond" pitchFamily="18" charset="0"/>
              </a:rPr>
              <a:t>ora</a:t>
            </a:r>
            <a:r>
              <a:rPr lang="en-GB" altLang="ja-JP" sz="2400" dirty="0">
                <a:latin typeface="Garamond" pitchFamily="18" charset="0"/>
              </a:rPr>
              <a:t>, which, among its various meanings, is a “</a:t>
            </a:r>
            <a:r>
              <a:rPr lang="en-GB" altLang="ja-JP" sz="2400" i="1" dirty="0" err="1">
                <a:latin typeface="Garamond" pitchFamily="18" charset="0"/>
              </a:rPr>
              <a:t>momento</a:t>
            </a:r>
            <a:r>
              <a:rPr lang="en-GB" altLang="ja-JP" sz="2400" i="1" dirty="0">
                <a:latin typeface="Garamond" pitchFamily="18" charset="0"/>
              </a:rPr>
              <a:t> </a:t>
            </a:r>
            <a:r>
              <a:rPr lang="en-GB" altLang="ja-JP" sz="2400" i="1" dirty="0" err="1">
                <a:latin typeface="Garamond" pitchFamily="18" charset="0"/>
              </a:rPr>
              <a:t>particolare</a:t>
            </a:r>
            <a:r>
              <a:rPr lang="en-GB" altLang="ja-JP" sz="2400" i="1" dirty="0">
                <a:latin typeface="Garamond" pitchFamily="18" charset="0"/>
              </a:rPr>
              <a:t> del tempo in cui </a:t>
            </a:r>
            <a:r>
              <a:rPr lang="en-GB" altLang="ja-JP" sz="2400" i="1" dirty="0" err="1">
                <a:latin typeface="Garamond" pitchFamily="18" charset="0"/>
              </a:rPr>
              <a:t>si</a:t>
            </a:r>
            <a:r>
              <a:rPr lang="en-GB" altLang="ja-JP" sz="2400" i="1" dirty="0">
                <a:latin typeface="Garamond" pitchFamily="18" charset="0"/>
              </a:rPr>
              <a:t> </a:t>
            </a:r>
            <a:r>
              <a:rPr lang="en-GB" altLang="ja-JP" sz="2400" i="1" dirty="0" err="1">
                <a:latin typeface="Garamond" pitchFamily="18" charset="0"/>
              </a:rPr>
              <a:t>determina</a:t>
            </a:r>
            <a:r>
              <a:rPr lang="en-GB" altLang="ja-JP" sz="2400" i="1" dirty="0">
                <a:latin typeface="Garamond" pitchFamily="18" charset="0"/>
              </a:rPr>
              <a:t> un </a:t>
            </a:r>
            <a:r>
              <a:rPr lang="en-GB" altLang="ja-JP" sz="2400" i="1" dirty="0" err="1">
                <a:latin typeface="Garamond" pitchFamily="18" charset="0"/>
              </a:rPr>
              <a:t>evento</a:t>
            </a:r>
            <a:r>
              <a:rPr lang="en-GB" altLang="ja-JP" sz="2400" dirty="0">
                <a:latin typeface="Garamond" pitchFamily="18" charset="0"/>
              </a:rPr>
              <a:t>”, “</a:t>
            </a:r>
            <a:r>
              <a:rPr lang="en-GB" altLang="ja-JP" sz="2400" i="1" dirty="0" err="1">
                <a:latin typeface="Garamond" pitchFamily="18" charset="0"/>
              </a:rPr>
              <a:t>circostanza</a:t>
            </a:r>
            <a:r>
              <a:rPr lang="en-GB" altLang="ja-JP" sz="2400" i="1" dirty="0">
                <a:latin typeface="Garamond" pitchFamily="18" charset="0"/>
              </a:rPr>
              <a:t>, </a:t>
            </a:r>
            <a:r>
              <a:rPr lang="en-GB" altLang="ja-JP" sz="2400" i="1" dirty="0" err="1">
                <a:latin typeface="Garamond" pitchFamily="18" charset="0"/>
              </a:rPr>
              <a:t>frangente</a:t>
            </a:r>
            <a:r>
              <a:rPr lang="en-GB" altLang="ja-JP" sz="2400" dirty="0">
                <a:latin typeface="Garamond" pitchFamily="18" charset="0"/>
              </a:rPr>
              <a:t>”, and, archaic, “</a:t>
            </a:r>
            <a:r>
              <a:rPr lang="en-GB" altLang="ja-JP" sz="2400" i="1" dirty="0" err="1">
                <a:latin typeface="Garamond" pitchFamily="18" charset="0"/>
              </a:rPr>
              <a:t>volta</a:t>
            </a:r>
            <a:r>
              <a:rPr lang="en-GB" altLang="ja-JP" sz="2400" dirty="0">
                <a:latin typeface="Garamond" pitchFamily="18" charset="0"/>
              </a:rPr>
              <a:t>” = ‘time’ </a:t>
            </a:r>
            <a:endParaRPr lang="en-GB" altLang="ja-JP" sz="2400" dirty="0" smtClean="0">
              <a:latin typeface="Garamond" pitchFamily="18" charset="0"/>
            </a:endParaRPr>
          </a:p>
          <a:p>
            <a:pPr>
              <a:lnSpc>
                <a:spcPct val="90000"/>
              </a:lnSpc>
              <a:buFontTx/>
              <a:buNone/>
            </a:pPr>
            <a:r>
              <a:rPr lang="en-GB" sz="2400" dirty="0" smtClean="0">
                <a:latin typeface="Garamond" pitchFamily="18" charset="0"/>
              </a:rPr>
              <a:t>= “any time”</a:t>
            </a:r>
            <a:endParaRPr lang="en-US" sz="2400"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14371">
                                            <p:txEl>
                                              <p:pRg st="1" end="1"/>
                                            </p:txEl>
                                          </p:spTgt>
                                        </p:tgtEl>
                                        <p:attrNameLst>
                                          <p:attrName>style.visibility</p:attrName>
                                        </p:attrNameLst>
                                      </p:cBhvr>
                                      <p:to>
                                        <p:strVal val="visible"/>
                                      </p:to>
                                    </p:set>
                                    <p:animEffect transition="in" filter="diamond(in)">
                                      <p:cBhvr>
                                        <p:cTn id="7" dur="2000"/>
                                        <p:tgtEl>
                                          <p:spTgt spid="31437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14371">
                                            <p:txEl>
                                              <p:pRg st="3" end="3"/>
                                            </p:txEl>
                                          </p:spTgt>
                                        </p:tgtEl>
                                        <p:attrNameLst>
                                          <p:attrName>style.visibility</p:attrName>
                                        </p:attrNameLst>
                                      </p:cBhvr>
                                      <p:to>
                                        <p:strVal val="visible"/>
                                      </p:to>
                                    </p:set>
                                    <p:animEffect transition="in" filter="diamond(in)">
                                      <p:cBhvr>
                                        <p:cTn id="12" dur="2000"/>
                                        <p:tgtEl>
                                          <p:spTgt spid="314371">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14371">
                                            <p:txEl>
                                              <p:pRg st="4" end="4"/>
                                            </p:txEl>
                                          </p:spTgt>
                                        </p:tgtEl>
                                        <p:attrNameLst>
                                          <p:attrName>style.visibility</p:attrName>
                                        </p:attrNameLst>
                                      </p:cBhvr>
                                      <p:to>
                                        <p:strVal val="visible"/>
                                      </p:to>
                                    </p:set>
                                    <p:animEffect transition="in" filter="diamond(in)">
                                      <p:cBhvr>
                                        <p:cTn id="17" dur="2000"/>
                                        <p:tgtEl>
                                          <p:spTgt spid="31437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latin typeface="Garamond" pitchFamily="18" charset="0"/>
              </a:rPr>
              <a:t>Structure</a:t>
            </a:r>
            <a:endParaRPr lang="it-IT" dirty="0">
              <a:latin typeface="Garamond" pitchFamily="18" charset="0"/>
            </a:endParaRPr>
          </a:p>
        </p:txBody>
      </p:sp>
      <p:sp>
        <p:nvSpPr>
          <p:cNvPr id="3" name="Segnaposto contenuto 2"/>
          <p:cNvSpPr>
            <a:spLocks noGrp="1"/>
          </p:cNvSpPr>
          <p:nvPr>
            <p:ph idx="1"/>
          </p:nvPr>
        </p:nvSpPr>
        <p:spPr/>
        <p:txBody>
          <a:bodyPr/>
          <a:lstStyle/>
          <a:p>
            <a:endParaRPr lang="it-IT" dirty="0" smtClean="0"/>
          </a:p>
          <a:p>
            <a:r>
              <a:rPr lang="it-IT" dirty="0" err="1" smtClean="0">
                <a:latin typeface="Garamond" pitchFamily="18" charset="0"/>
              </a:rPr>
              <a:t>Origins</a:t>
            </a:r>
            <a:r>
              <a:rPr lang="it-IT" dirty="0" smtClean="0">
                <a:latin typeface="Garamond" pitchFamily="18" charset="0"/>
              </a:rPr>
              <a:t> </a:t>
            </a:r>
            <a:r>
              <a:rPr lang="it-IT" dirty="0" err="1" smtClean="0">
                <a:latin typeface="Garamond" pitchFamily="18" charset="0"/>
              </a:rPr>
              <a:t>of</a:t>
            </a:r>
            <a:r>
              <a:rPr lang="it-IT" dirty="0" smtClean="0">
                <a:latin typeface="Garamond" pitchFamily="18" charset="0"/>
              </a:rPr>
              <a:t> comparative </a:t>
            </a:r>
            <a:r>
              <a:rPr lang="it-IT" dirty="0" err="1" smtClean="0">
                <a:latin typeface="Garamond" pitchFamily="18" charset="0"/>
              </a:rPr>
              <a:t>methodologies</a:t>
            </a:r>
            <a:endParaRPr lang="it-IT" dirty="0" smtClean="0">
              <a:latin typeface="Garamond" pitchFamily="18" charset="0"/>
            </a:endParaRPr>
          </a:p>
          <a:p>
            <a:r>
              <a:rPr lang="it-IT" dirty="0" err="1" smtClean="0">
                <a:latin typeface="Garamond" pitchFamily="18" charset="0"/>
              </a:rPr>
              <a:t>Fundamental</a:t>
            </a:r>
            <a:r>
              <a:rPr lang="it-IT" dirty="0" smtClean="0">
                <a:latin typeface="Garamond" pitchFamily="18" charset="0"/>
              </a:rPr>
              <a:t> </a:t>
            </a:r>
            <a:r>
              <a:rPr lang="it-IT" dirty="0" err="1" smtClean="0">
                <a:latin typeface="Garamond" pitchFamily="18" charset="0"/>
              </a:rPr>
              <a:t>features</a:t>
            </a:r>
            <a:r>
              <a:rPr lang="it-IT" dirty="0" smtClean="0">
                <a:latin typeface="Garamond" pitchFamily="18" charset="0"/>
              </a:rPr>
              <a:t> </a:t>
            </a:r>
            <a:r>
              <a:rPr lang="it-IT" dirty="0" err="1" smtClean="0">
                <a:latin typeface="Garamond" pitchFamily="18" charset="0"/>
              </a:rPr>
              <a:t>of</a:t>
            </a:r>
            <a:r>
              <a:rPr lang="it-IT" dirty="0" smtClean="0">
                <a:latin typeface="Garamond" pitchFamily="18" charset="0"/>
              </a:rPr>
              <a:t> </a:t>
            </a:r>
            <a:r>
              <a:rPr lang="it-IT" dirty="0" err="1" smtClean="0">
                <a:latin typeface="Garamond" pitchFamily="18" charset="0"/>
              </a:rPr>
              <a:t>such</a:t>
            </a:r>
            <a:r>
              <a:rPr lang="it-IT" dirty="0" smtClean="0">
                <a:latin typeface="Garamond" pitchFamily="18" charset="0"/>
              </a:rPr>
              <a:t> </a:t>
            </a:r>
            <a:r>
              <a:rPr lang="it-IT" dirty="0" err="1" smtClean="0">
                <a:latin typeface="Garamond" pitchFamily="18" charset="0"/>
              </a:rPr>
              <a:t>methodologies</a:t>
            </a:r>
            <a:endParaRPr lang="it-IT" dirty="0" smtClean="0">
              <a:latin typeface="Garamond" pitchFamily="18" charset="0"/>
            </a:endParaRPr>
          </a:p>
          <a:p>
            <a:r>
              <a:rPr lang="it-IT" dirty="0" err="1" smtClean="0">
                <a:latin typeface="Garamond" pitchFamily="18" charset="0"/>
              </a:rPr>
              <a:t>Case-studies</a:t>
            </a:r>
            <a:endParaRPr lang="it-IT" dirty="0" smtClean="0">
              <a:latin typeface="Garamond" pitchFamily="18" charset="0"/>
            </a:endParaRPr>
          </a:p>
          <a:p>
            <a:r>
              <a:rPr lang="it-IT" dirty="0" err="1" smtClean="0">
                <a:latin typeface="Garamond" pitchFamily="18" charset="0"/>
              </a:rPr>
              <a:t>Questions</a:t>
            </a:r>
            <a:endParaRPr lang="it-IT" dirty="0">
              <a:latin typeface="Garamond"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fld id="{B4DFADBB-722E-4EA7-A3D9-C7D017360BBC}" type="slidenum">
              <a:rPr lang="en-US"/>
              <a:pPr/>
              <a:t>20</a:t>
            </a:fld>
            <a:endParaRPr lang="en-US"/>
          </a:p>
        </p:txBody>
      </p:sp>
      <p:sp>
        <p:nvSpPr>
          <p:cNvPr id="77826" name="Rectangle 2"/>
          <p:cNvSpPr>
            <a:spLocks noGrp="1" noChangeArrowheads="1"/>
          </p:cNvSpPr>
          <p:nvPr>
            <p:ph type="title"/>
          </p:nvPr>
        </p:nvSpPr>
        <p:spPr>
          <a:xfrm>
            <a:off x="685800" y="609600"/>
            <a:ext cx="7772400" cy="515938"/>
          </a:xfrm>
        </p:spPr>
        <p:txBody>
          <a:bodyPr>
            <a:normAutofit fontScale="90000"/>
          </a:bodyPr>
          <a:lstStyle/>
          <a:p>
            <a:r>
              <a:rPr lang="en-GB" sz="4000" dirty="0">
                <a:latin typeface="Garamond" pitchFamily="18" charset="0"/>
              </a:rPr>
              <a:t>“at any time”</a:t>
            </a:r>
            <a:endParaRPr lang="it-IT" sz="4000" dirty="0">
              <a:latin typeface="Garamond" pitchFamily="18" charset="0"/>
            </a:endParaRPr>
          </a:p>
        </p:txBody>
      </p:sp>
      <p:sp>
        <p:nvSpPr>
          <p:cNvPr id="77827" name="Rectangle 3"/>
          <p:cNvSpPr>
            <a:spLocks noGrp="1" noChangeArrowheads="1"/>
          </p:cNvSpPr>
          <p:nvPr>
            <p:ph type="body" idx="1"/>
          </p:nvPr>
        </p:nvSpPr>
        <p:spPr>
          <a:xfrm>
            <a:off x="685800" y="1141474"/>
            <a:ext cx="8130456" cy="5214876"/>
          </a:xfrm>
        </p:spPr>
        <p:txBody>
          <a:bodyPr>
            <a:noAutofit/>
          </a:bodyPr>
          <a:lstStyle/>
          <a:p>
            <a:pPr marL="609600" indent="-609600">
              <a:lnSpc>
                <a:spcPct val="80000"/>
              </a:lnSpc>
            </a:pPr>
            <a:r>
              <a:rPr lang="en-GB" sz="2500" i="1" dirty="0" err="1">
                <a:latin typeface="Garamond" pitchFamily="18" charset="0"/>
              </a:rPr>
              <a:t>qualora</a:t>
            </a:r>
            <a:r>
              <a:rPr lang="en-GB" sz="2500" dirty="0">
                <a:latin typeface="Garamond" pitchFamily="18" charset="0"/>
              </a:rPr>
              <a:t> selects an arbitrary member of the class of times in which the eventuality described in p is true, to assert a correspondence between that member and a member of the set of eventualities in q = “at any time”:</a:t>
            </a:r>
          </a:p>
          <a:p>
            <a:pPr marL="609600" indent="-609600">
              <a:lnSpc>
                <a:spcPct val="80000"/>
              </a:lnSpc>
              <a:buFontTx/>
              <a:buNone/>
            </a:pPr>
            <a:r>
              <a:rPr lang="en-GB" sz="2500" dirty="0">
                <a:latin typeface="Garamond" pitchFamily="18" charset="0"/>
              </a:rPr>
              <a:t> </a:t>
            </a:r>
          </a:p>
          <a:p>
            <a:pPr marL="609600" indent="-609600">
              <a:lnSpc>
                <a:spcPct val="80000"/>
              </a:lnSpc>
            </a:pPr>
            <a:r>
              <a:rPr lang="it-IT" sz="2500" dirty="0">
                <a:latin typeface="Garamond" pitchFamily="18" charset="0"/>
              </a:rPr>
              <a:t>E di questo albero e di questa fontana vi dirò mirabile cosa: che </a:t>
            </a:r>
            <a:r>
              <a:rPr lang="it-IT" sz="2500" i="1" dirty="0">
                <a:latin typeface="Garamond" pitchFamily="18" charset="0"/>
              </a:rPr>
              <a:t>qualora </a:t>
            </a:r>
            <a:r>
              <a:rPr lang="it-IT" sz="2500" dirty="0">
                <a:latin typeface="Garamond" pitchFamily="18" charset="0"/>
              </a:rPr>
              <a:t>l’</a:t>
            </a:r>
            <a:r>
              <a:rPr lang="it-IT" sz="2500" dirty="0" err="1">
                <a:latin typeface="Garamond" pitchFamily="18" charset="0"/>
              </a:rPr>
              <a:t>amiraglio</a:t>
            </a:r>
            <a:r>
              <a:rPr lang="it-IT" sz="2500" dirty="0">
                <a:latin typeface="Garamond" pitchFamily="18" charset="0"/>
              </a:rPr>
              <a:t> vuole far </a:t>
            </a:r>
            <a:r>
              <a:rPr lang="it-IT" sz="2500" dirty="0" err="1">
                <a:latin typeface="Garamond" pitchFamily="18" charset="0"/>
              </a:rPr>
              <a:t>pruova</a:t>
            </a:r>
            <a:r>
              <a:rPr lang="it-IT" sz="2500" dirty="0">
                <a:latin typeface="Garamond" pitchFamily="18" charset="0"/>
              </a:rPr>
              <a:t> della virginità d’alcuna giovane, egli nell’ora che le guance cominciano all’Aurora a divenire vermiglie, prende la </a:t>
            </a:r>
            <a:r>
              <a:rPr lang="it-IT" sz="2500" dirty="0" smtClean="0">
                <a:latin typeface="Garamond" pitchFamily="18" charset="0"/>
              </a:rPr>
              <a:t>giovane e </a:t>
            </a:r>
            <a:r>
              <a:rPr lang="it-IT" sz="2500" dirty="0">
                <a:latin typeface="Garamond" pitchFamily="18" charset="0"/>
              </a:rPr>
              <a:t>menala sotto questo albero... (Boccaccio, </a:t>
            </a:r>
            <a:r>
              <a:rPr lang="it-IT" sz="2500" dirty="0" err="1">
                <a:latin typeface="Garamond" pitchFamily="18" charset="0"/>
              </a:rPr>
              <a:t>Filocolo</a:t>
            </a:r>
            <a:r>
              <a:rPr lang="it-IT" sz="2500" dirty="0">
                <a:latin typeface="Garamond" pitchFamily="18" charset="0"/>
              </a:rPr>
              <a:t>, 1336-38 [TLIO]).</a:t>
            </a:r>
            <a:endParaRPr lang="en-GB" sz="2500" dirty="0">
              <a:latin typeface="Garamond" pitchFamily="18" charset="0"/>
            </a:endParaRPr>
          </a:p>
          <a:p>
            <a:pPr marL="609600" indent="-609600">
              <a:lnSpc>
                <a:spcPct val="80000"/>
              </a:lnSpc>
              <a:buFontTx/>
              <a:buNone/>
            </a:pPr>
            <a:r>
              <a:rPr lang="en-GB" sz="2500" dirty="0">
                <a:latin typeface="Garamond" pitchFamily="18" charset="0"/>
              </a:rPr>
              <a:t>	‘And of this tree and of this fountain I will tell you an admirable thing: that </a:t>
            </a:r>
            <a:r>
              <a:rPr lang="en-GB" sz="2500" i="1" dirty="0">
                <a:latin typeface="Garamond" pitchFamily="18" charset="0"/>
              </a:rPr>
              <a:t>whenever</a:t>
            </a:r>
            <a:r>
              <a:rPr lang="en-GB" sz="2500" dirty="0">
                <a:latin typeface="Garamond" pitchFamily="18" charset="0"/>
              </a:rPr>
              <a:t> the admiral wishes to prove the virginity of some young lady, he, in the moment that Aurora’s cheeks start to blush, takes the young </a:t>
            </a:r>
            <a:r>
              <a:rPr lang="en-GB" sz="2500" dirty="0" smtClean="0">
                <a:latin typeface="Garamond" pitchFamily="18" charset="0"/>
              </a:rPr>
              <a:t>lady and </a:t>
            </a:r>
            <a:r>
              <a:rPr lang="en-GB" sz="2500" dirty="0">
                <a:latin typeface="Garamond" pitchFamily="18" charset="0"/>
              </a:rPr>
              <a:t>leads her under this tree…’</a:t>
            </a:r>
          </a:p>
          <a:p>
            <a:pPr marL="609600" indent="-609600">
              <a:lnSpc>
                <a:spcPct val="80000"/>
              </a:lnSpc>
            </a:pPr>
            <a:endParaRPr lang="en-US" sz="2500" dirty="0"/>
          </a:p>
          <a:p>
            <a:pPr marL="609600" indent="-609600">
              <a:lnSpc>
                <a:spcPct val="80000"/>
              </a:lnSpc>
              <a:buFontTx/>
              <a:buNone/>
            </a:pPr>
            <a:endParaRPr lang="en-US" sz="2500" dirty="0">
              <a:solidFill>
                <a:srgbClr val="000000"/>
              </a:solidFill>
            </a:endParaRPr>
          </a:p>
          <a:p>
            <a:pPr marL="609600" indent="-609600">
              <a:lnSpc>
                <a:spcPct val="80000"/>
              </a:lnSpc>
              <a:buFontTx/>
              <a:buNone/>
            </a:pPr>
            <a:endParaRPr lang="en-US" sz="2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anim calcmode="lin" valueType="num">
                                      <p:cBhvr additive="base">
                                        <p:cTn id="7" dur="500" fill="hold"/>
                                        <p:tgtEl>
                                          <p:spTgt spid="7782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782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7827">
                                            <p:txEl>
                                              <p:pRg st="2" end="2"/>
                                            </p:txEl>
                                          </p:spTgt>
                                        </p:tgtEl>
                                        <p:attrNameLst>
                                          <p:attrName>style.visibility</p:attrName>
                                        </p:attrNameLst>
                                      </p:cBhvr>
                                      <p:to>
                                        <p:strVal val="visible"/>
                                      </p:to>
                                    </p:set>
                                    <p:anim calcmode="lin" valueType="num">
                                      <p:cBhvr additive="base">
                                        <p:cTn id="13" dur="500" fill="hold"/>
                                        <p:tgtEl>
                                          <p:spTgt spid="7782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782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7827">
                                            <p:txEl>
                                              <p:pRg st="3" end="3"/>
                                            </p:txEl>
                                          </p:spTgt>
                                        </p:tgtEl>
                                        <p:attrNameLst>
                                          <p:attrName>style.visibility</p:attrName>
                                        </p:attrNameLst>
                                      </p:cBhvr>
                                      <p:to>
                                        <p:strVal val="visible"/>
                                      </p:to>
                                    </p:set>
                                    <p:anim calcmode="lin" valueType="num">
                                      <p:cBhvr additive="base">
                                        <p:cTn id="19" dur="500" fill="hold"/>
                                        <p:tgtEl>
                                          <p:spTgt spid="7782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782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5"/>
          <p:cNvSpPr>
            <a:spLocks noGrp="1"/>
          </p:cNvSpPr>
          <p:nvPr>
            <p:ph type="sldNum" sz="quarter" idx="12"/>
          </p:nvPr>
        </p:nvSpPr>
        <p:spPr/>
        <p:txBody>
          <a:bodyPr/>
          <a:lstStyle/>
          <a:p>
            <a:fld id="{53ACA827-81C9-4D22-910D-3CBB748876BC}" type="slidenum">
              <a:rPr lang="en-US"/>
              <a:pPr/>
              <a:t>21</a:t>
            </a:fld>
            <a:endParaRPr lang="en-US"/>
          </a:p>
        </p:txBody>
      </p:sp>
      <p:sp>
        <p:nvSpPr>
          <p:cNvPr id="132098" name="Rectangle 2"/>
          <p:cNvSpPr>
            <a:spLocks noGrp="1" noChangeArrowheads="1"/>
          </p:cNvSpPr>
          <p:nvPr>
            <p:ph type="title"/>
          </p:nvPr>
        </p:nvSpPr>
        <p:spPr>
          <a:xfrm>
            <a:off x="685800" y="476250"/>
            <a:ext cx="7772400" cy="1152525"/>
          </a:xfrm>
        </p:spPr>
        <p:txBody>
          <a:bodyPr/>
          <a:lstStyle/>
          <a:p>
            <a:r>
              <a:rPr lang="en-GB" dirty="0" err="1">
                <a:latin typeface="Garamond" pitchFamily="18" charset="0"/>
              </a:rPr>
              <a:t>Intensionality</a:t>
            </a:r>
            <a:endParaRPr lang="en-US" dirty="0">
              <a:latin typeface="Garamond" pitchFamily="18" charset="0"/>
            </a:endParaRPr>
          </a:p>
        </p:txBody>
      </p:sp>
      <p:sp>
        <p:nvSpPr>
          <p:cNvPr id="132099" name="Rectangle 3"/>
          <p:cNvSpPr>
            <a:spLocks noGrp="1" noChangeArrowheads="1"/>
          </p:cNvSpPr>
          <p:nvPr>
            <p:ph type="body" idx="1"/>
          </p:nvPr>
        </p:nvSpPr>
        <p:spPr>
          <a:xfrm>
            <a:off x="838200" y="1676400"/>
            <a:ext cx="7340600" cy="4343400"/>
          </a:xfrm>
        </p:spPr>
        <p:txBody>
          <a:bodyPr>
            <a:normAutofit/>
          </a:bodyPr>
          <a:lstStyle/>
          <a:p>
            <a:pPr marL="533400" indent="-533400">
              <a:buFontTx/>
              <a:buNone/>
            </a:pPr>
            <a:r>
              <a:rPr lang="en-GB" sz="2800" dirty="0" smtClean="0">
                <a:latin typeface="Garamond" pitchFamily="18" charset="0"/>
              </a:rPr>
              <a:t>free-choice semantics:  </a:t>
            </a:r>
            <a:r>
              <a:rPr lang="en-GB" sz="2800" i="1" dirty="0" err="1" smtClean="0">
                <a:latin typeface="Garamond" pitchFamily="18" charset="0"/>
              </a:rPr>
              <a:t>tertium</a:t>
            </a:r>
            <a:r>
              <a:rPr lang="en-GB" sz="2800" i="1" dirty="0" smtClean="0">
                <a:latin typeface="Garamond" pitchFamily="18" charset="0"/>
              </a:rPr>
              <a:t> </a:t>
            </a:r>
            <a:r>
              <a:rPr lang="en-GB" sz="2800" i="1" dirty="0" err="1" smtClean="0">
                <a:latin typeface="Garamond" pitchFamily="18" charset="0"/>
              </a:rPr>
              <a:t>comparationis</a:t>
            </a:r>
            <a:endParaRPr lang="en-GB" sz="2800" i="1" dirty="0" smtClean="0">
              <a:latin typeface="Garamond" pitchFamily="18" charset="0"/>
            </a:endParaRPr>
          </a:p>
          <a:p>
            <a:pPr marL="533400" indent="-533400">
              <a:buFontTx/>
              <a:buNone/>
            </a:pPr>
            <a:endParaRPr lang="en-GB" sz="2800" i="1" dirty="0" smtClean="0">
              <a:latin typeface="Garamond" pitchFamily="18" charset="0"/>
            </a:endParaRPr>
          </a:p>
          <a:p>
            <a:pPr marL="533400" indent="-533400">
              <a:buFontTx/>
              <a:buNone/>
            </a:pPr>
            <a:r>
              <a:rPr lang="en-GB" sz="2800" dirty="0" smtClean="0">
                <a:latin typeface="Garamond" pitchFamily="18" charset="0"/>
              </a:rPr>
              <a:t>Semantic change:</a:t>
            </a:r>
          </a:p>
          <a:p>
            <a:pPr marL="609600" indent="-609600">
              <a:lnSpc>
                <a:spcPct val="80000"/>
              </a:lnSpc>
            </a:pPr>
            <a:r>
              <a:rPr lang="it-IT" sz="2800" i="1" dirty="0" smtClean="0">
                <a:latin typeface="Garamond" pitchFamily="18" charset="0"/>
              </a:rPr>
              <a:t>Qualora </a:t>
            </a:r>
            <a:r>
              <a:rPr lang="it-IT" sz="2800" u="sng" dirty="0" smtClean="0">
                <a:latin typeface="Garamond" pitchFamily="18" charset="0"/>
              </a:rPr>
              <a:t>avvenissero</a:t>
            </a:r>
            <a:r>
              <a:rPr lang="it-IT" sz="2800" dirty="0" smtClean="0">
                <a:latin typeface="Garamond" pitchFamily="18" charset="0"/>
              </a:rPr>
              <a:t> dei mutamenti, vi prego di informarmene tempestivamente [</a:t>
            </a:r>
            <a:r>
              <a:rPr lang="it-IT" sz="2800" dirty="0" err="1" smtClean="0">
                <a:latin typeface="Garamond" pitchFamily="18" charset="0"/>
              </a:rPr>
              <a:t>Zingarelli</a:t>
            </a:r>
            <a:r>
              <a:rPr lang="it-IT" sz="2800" dirty="0" smtClean="0">
                <a:latin typeface="Garamond" pitchFamily="18" charset="0"/>
              </a:rPr>
              <a:t>].</a:t>
            </a:r>
            <a:endParaRPr lang="en-GB" sz="2800" dirty="0" smtClean="0">
              <a:latin typeface="Garamond" pitchFamily="18" charset="0"/>
            </a:endParaRPr>
          </a:p>
          <a:p>
            <a:pPr marL="609600" indent="-609600">
              <a:lnSpc>
                <a:spcPct val="80000"/>
              </a:lnSpc>
              <a:buFontTx/>
              <a:buNone/>
            </a:pPr>
            <a:r>
              <a:rPr lang="en-GB" sz="2800" dirty="0" smtClean="0">
                <a:latin typeface="Garamond" pitchFamily="18" charset="0"/>
              </a:rPr>
              <a:t>	‘Should any changes occur, please inform me immediately’</a:t>
            </a:r>
          </a:p>
          <a:p>
            <a:pPr marL="533400" indent="-533400"/>
            <a:endParaRPr lang="en-GB" sz="2800" dirty="0"/>
          </a:p>
          <a:p>
            <a:pPr marL="533400" indent="-533400"/>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anim calcmode="lin" valueType="num">
                                      <p:cBhvr additive="base">
                                        <p:cTn id="7" dur="500" fill="hold"/>
                                        <p:tgtEl>
                                          <p:spTgt spid="1320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20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2099">
                                            <p:txEl>
                                              <p:pRg st="2" end="2"/>
                                            </p:txEl>
                                          </p:spTgt>
                                        </p:tgtEl>
                                        <p:attrNameLst>
                                          <p:attrName>style.visibility</p:attrName>
                                        </p:attrNameLst>
                                      </p:cBhvr>
                                      <p:to>
                                        <p:strVal val="visible"/>
                                      </p:to>
                                    </p:set>
                                    <p:anim calcmode="lin" valueType="num">
                                      <p:cBhvr additive="base">
                                        <p:cTn id="13" dur="500" fill="hold"/>
                                        <p:tgtEl>
                                          <p:spTgt spid="13209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209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dirty="0" err="1" smtClean="0">
                <a:latin typeface="Garamond" pitchFamily="18" charset="0"/>
              </a:rPr>
              <a:t>Case-studies</a:t>
            </a:r>
            <a:r>
              <a:rPr lang="it-IT" dirty="0" smtClean="0">
                <a:latin typeface="Garamond" pitchFamily="18" charset="0"/>
              </a:rPr>
              <a:t>: </a:t>
            </a:r>
            <a:r>
              <a:rPr lang="it-IT" dirty="0" err="1" smtClean="0">
                <a:latin typeface="Garamond" pitchFamily="18" charset="0"/>
              </a:rPr>
              <a:t>Italian</a:t>
            </a:r>
            <a:r>
              <a:rPr lang="it-IT" dirty="0" smtClean="0">
                <a:latin typeface="Garamond" pitchFamily="18" charset="0"/>
              </a:rPr>
              <a:t> </a:t>
            </a:r>
            <a:r>
              <a:rPr lang="it-IT" i="1" dirty="0" smtClean="0">
                <a:latin typeface="Garamond" pitchFamily="18" charset="0"/>
              </a:rPr>
              <a:t>anzi</a:t>
            </a:r>
            <a:endParaRPr lang="it-IT" i="1" dirty="0">
              <a:latin typeface="Garamond" pitchFamily="18" charset="0"/>
            </a:endParaRPr>
          </a:p>
        </p:txBody>
      </p:sp>
      <p:sp>
        <p:nvSpPr>
          <p:cNvPr id="3" name="Segnaposto contenuto 2"/>
          <p:cNvSpPr>
            <a:spLocks noGrp="1"/>
          </p:cNvSpPr>
          <p:nvPr>
            <p:ph idx="1"/>
          </p:nvPr>
        </p:nvSpPr>
        <p:spPr>
          <a:xfrm>
            <a:off x="457200" y="2132855"/>
            <a:ext cx="8229600" cy="3993307"/>
          </a:xfrm>
        </p:spPr>
        <p:txBody>
          <a:bodyPr/>
          <a:lstStyle/>
          <a:p>
            <a:pPr>
              <a:buFont typeface="Wingdings" pitchFamily="2" charset="2"/>
              <a:buNone/>
              <a:defRPr/>
            </a:pPr>
            <a:r>
              <a:rPr lang="it-IT" dirty="0" smtClean="0"/>
              <a:t>	</a:t>
            </a:r>
            <a:r>
              <a:rPr lang="it-IT" dirty="0">
                <a:effectLst/>
              </a:rPr>
              <a:t>	</a:t>
            </a:r>
            <a:endParaRPr lang="it-IT" dirty="0" smtClean="0">
              <a:effectLst/>
            </a:endParaRPr>
          </a:p>
          <a:p>
            <a:pPr>
              <a:buFont typeface="Wingdings" pitchFamily="2" charset="2"/>
              <a:buNone/>
              <a:defRPr/>
            </a:pPr>
            <a:r>
              <a:rPr lang="en-US" dirty="0" smtClean="0">
                <a:effectLst/>
                <a:latin typeface="Garamond" panose="02020404030301010803" pitchFamily="18" charset="0"/>
              </a:rPr>
              <a:t>	Italian </a:t>
            </a:r>
            <a:r>
              <a:rPr lang="en-US" dirty="0" smtClean="0">
                <a:effectLst/>
                <a:latin typeface="Garamond" panose="02020404030301010803" pitchFamily="18" charset="0"/>
              </a:rPr>
              <a:t>discourse relational device </a:t>
            </a:r>
            <a:r>
              <a:rPr lang="en-US" i="1" dirty="0" err="1" smtClean="0">
                <a:effectLst/>
                <a:latin typeface="Garamond" panose="02020404030301010803" pitchFamily="18" charset="0"/>
              </a:rPr>
              <a:t>anzi</a:t>
            </a:r>
            <a:r>
              <a:rPr lang="en-US" dirty="0" smtClean="0">
                <a:effectLst/>
                <a:latin typeface="Garamond" panose="02020404030301010803" pitchFamily="18" charset="0"/>
              </a:rPr>
              <a:t> </a:t>
            </a:r>
            <a:r>
              <a:rPr lang="en-US" dirty="0" smtClean="0">
                <a:effectLst/>
                <a:latin typeface="Garamond" panose="02020404030301010803" pitchFamily="18" charset="0"/>
              </a:rPr>
              <a:t>(roughly English </a:t>
            </a:r>
            <a:r>
              <a:rPr lang="en-US" dirty="0">
                <a:effectLst/>
                <a:latin typeface="Garamond" panose="02020404030301010803" pitchFamily="18" charset="0"/>
              </a:rPr>
              <a:t>“on the contrary</a:t>
            </a:r>
            <a:r>
              <a:rPr lang="en-US" dirty="0" smtClean="0">
                <a:effectLst/>
                <a:latin typeface="Garamond" panose="02020404030301010803" pitchFamily="18" charset="0"/>
              </a:rPr>
              <a:t>”): wide </a:t>
            </a:r>
            <a:r>
              <a:rPr lang="en-US" dirty="0">
                <a:effectLst/>
                <a:latin typeface="Garamond" panose="02020404030301010803" pitchFamily="18" charset="0"/>
              </a:rPr>
              <a:t>variation both cross-linguistically and across the spoken and written mode</a:t>
            </a:r>
            <a:endParaRPr lang="it-IT" dirty="0">
              <a:latin typeface="Garamond"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defRPr/>
            </a:pPr>
            <a:r>
              <a:rPr lang="it-IT" b="0" dirty="0" smtClean="0">
                <a:effectLst/>
                <a:latin typeface="Garamond" panose="02020404030301010803" pitchFamily="18" charset="0"/>
              </a:rPr>
              <a:t/>
            </a:r>
            <a:br>
              <a:rPr lang="it-IT" b="0" dirty="0" smtClean="0">
                <a:effectLst/>
                <a:latin typeface="Garamond" panose="02020404030301010803" pitchFamily="18" charset="0"/>
              </a:rPr>
            </a:br>
            <a:r>
              <a:rPr lang="it-IT" b="0" dirty="0" err="1" smtClean="0">
                <a:effectLst/>
                <a:latin typeface="Garamond" panose="02020404030301010803" pitchFamily="18" charset="0"/>
              </a:rPr>
              <a:t>EurParl</a:t>
            </a:r>
            <a:r>
              <a:rPr lang="it-IT" b="0" dirty="0" smtClean="0">
                <a:effectLst/>
                <a:latin typeface="Garamond" panose="02020404030301010803" pitchFamily="18" charset="0"/>
              </a:rPr>
              <a:t> </a:t>
            </a:r>
            <a:r>
              <a:rPr lang="it-IT" b="0" dirty="0">
                <a:effectLst/>
                <a:latin typeface="Garamond" panose="02020404030301010803" pitchFamily="18" charset="0"/>
              </a:rPr>
              <a:t>(http://www.statmt.org/</a:t>
            </a:r>
            <a:r>
              <a:rPr lang="it-IT" b="0" dirty="0" err="1">
                <a:effectLst/>
                <a:latin typeface="Garamond" panose="02020404030301010803" pitchFamily="18" charset="0"/>
              </a:rPr>
              <a:t>europarl</a:t>
            </a:r>
            <a:r>
              <a:rPr lang="it-IT" b="0" dirty="0">
                <a:effectLst/>
                <a:latin typeface="Garamond" panose="02020404030301010803" pitchFamily="18" charset="0"/>
              </a:rPr>
              <a:t>/)</a:t>
            </a:r>
            <a:endParaRPr lang="it-IT" dirty="0">
              <a:latin typeface="Garamond" panose="02020404030301010803" pitchFamily="18" charset="0"/>
            </a:endParaRPr>
          </a:p>
        </p:txBody>
      </p:sp>
      <p:sp>
        <p:nvSpPr>
          <p:cNvPr id="3" name="Segnaposto contenuto 2"/>
          <p:cNvSpPr>
            <a:spLocks noGrp="1"/>
          </p:cNvSpPr>
          <p:nvPr>
            <p:ph idx="1"/>
          </p:nvPr>
        </p:nvSpPr>
        <p:spPr/>
        <p:txBody>
          <a:bodyPr/>
          <a:lstStyle/>
          <a:p>
            <a:pPr>
              <a:buFont typeface="Wingdings" pitchFamily="2" charset="2"/>
              <a:buNone/>
              <a:defRPr/>
            </a:pPr>
            <a:endParaRPr lang="it-IT" dirty="0" smtClean="0"/>
          </a:p>
          <a:p>
            <a:pPr>
              <a:buFont typeface="Wingdings" pitchFamily="2" charset="2"/>
              <a:buNone/>
              <a:defRPr/>
            </a:pPr>
            <a:r>
              <a:rPr lang="it-IT" dirty="0">
                <a:effectLst/>
                <a:latin typeface="Garamond" panose="02020404030301010803" pitchFamily="18" charset="0"/>
              </a:rPr>
              <a:t>English </a:t>
            </a:r>
            <a:r>
              <a:rPr lang="it-IT" i="1" dirty="0">
                <a:effectLst/>
                <a:latin typeface="Garamond" panose="02020404030301010803" pitchFamily="18" charset="0"/>
              </a:rPr>
              <a:t>on the </a:t>
            </a:r>
            <a:r>
              <a:rPr lang="it-IT" i="1" dirty="0" err="1">
                <a:effectLst/>
                <a:latin typeface="Garamond" panose="02020404030301010803" pitchFamily="18" charset="0"/>
              </a:rPr>
              <a:t>contrary</a:t>
            </a:r>
            <a:r>
              <a:rPr lang="it-IT" i="1" dirty="0">
                <a:effectLst/>
                <a:latin typeface="Garamond" panose="02020404030301010803" pitchFamily="18" charset="0"/>
              </a:rPr>
              <a:t>, in </a:t>
            </a:r>
            <a:r>
              <a:rPr lang="it-IT" i="1" dirty="0" err="1">
                <a:effectLst/>
                <a:latin typeface="Garamond" panose="02020404030301010803" pitchFamily="18" charset="0"/>
              </a:rPr>
              <a:t>fact</a:t>
            </a:r>
            <a:r>
              <a:rPr lang="it-IT" i="1" dirty="0">
                <a:effectLst/>
                <a:latin typeface="Garamond" panose="02020404030301010803" pitchFamily="18" charset="0"/>
              </a:rPr>
              <a:t>, </a:t>
            </a:r>
            <a:r>
              <a:rPr lang="it-IT" i="1" dirty="0" err="1">
                <a:effectLst/>
                <a:latin typeface="Garamond" panose="02020404030301010803" pitchFamily="18" charset="0"/>
              </a:rPr>
              <a:t>instead</a:t>
            </a:r>
            <a:r>
              <a:rPr lang="it-IT" i="1" dirty="0">
                <a:effectLst/>
                <a:latin typeface="Garamond" panose="02020404030301010803" pitchFamily="18" charset="0"/>
              </a:rPr>
              <a:t>, </a:t>
            </a:r>
            <a:r>
              <a:rPr lang="it-IT" i="1" dirty="0" err="1">
                <a:effectLst/>
                <a:latin typeface="Garamond" panose="02020404030301010803" pitchFamily="18" charset="0"/>
              </a:rPr>
              <a:t>indeed</a:t>
            </a:r>
            <a:r>
              <a:rPr lang="it-IT" i="1" dirty="0">
                <a:effectLst/>
                <a:latin typeface="Garamond" panose="02020404030301010803" pitchFamily="18" charset="0"/>
              </a:rPr>
              <a:t>, in </a:t>
            </a:r>
            <a:r>
              <a:rPr lang="it-IT" i="1" dirty="0" err="1" smtClean="0">
                <a:effectLst/>
                <a:latin typeface="Garamond" panose="02020404030301010803" pitchFamily="18" charset="0"/>
              </a:rPr>
              <a:t>addition</a:t>
            </a:r>
            <a:r>
              <a:rPr lang="it-IT" dirty="0" smtClean="0">
                <a:effectLst/>
                <a:latin typeface="Garamond" panose="02020404030301010803" pitchFamily="18" charset="0"/>
              </a:rPr>
              <a:t> </a:t>
            </a:r>
          </a:p>
          <a:p>
            <a:pPr>
              <a:buFont typeface="Wingdings" pitchFamily="2" charset="2"/>
              <a:buNone/>
              <a:defRPr/>
            </a:pPr>
            <a:r>
              <a:rPr lang="it-IT" dirty="0" smtClean="0">
                <a:effectLst/>
                <a:latin typeface="Garamond" panose="02020404030301010803" pitchFamily="18" charset="0"/>
              </a:rPr>
              <a:t>French </a:t>
            </a:r>
            <a:r>
              <a:rPr lang="it-IT" i="1" dirty="0">
                <a:effectLst/>
                <a:latin typeface="Garamond" panose="02020404030301010803" pitchFamily="18" charset="0"/>
              </a:rPr>
              <a:t>à </a:t>
            </a:r>
            <a:r>
              <a:rPr lang="it-IT" i="1" dirty="0" err="1">
                <a:effectLst/>
                <a:latin typeface="Garamond" panose="02020404030301010803" pitchFamily="18" charset="0"/>
              </a:rPr>
              <a:t>l’inverse</a:t>
            </a:r>
            <a:r>
              <a:rPr lang="it-IT" i="1" dirty="0">
                <a:effectLst/>
                <a:latin typeface="Garamond" panose="02020404030301010803" pitchFamily="18" charset="0"/>
              </a:rPr>
              <a:t>, </a:t>
            </a:r>
            <a:r>
              <a:rPr lang="it-IT" i="1" dirty="0" err="1">
                <a:effectLst/>
                <a:latin typeface="Garamond" panose="02020404030301010803" pitchFamily="18" charset="0"/>
              </a:rPr>
              <a:t>au</a:t>
            </a:r>
            <a:r>
              <a:rPr lang="it-IT" i="1" dirty="0">
                <a:effectLst/>
                <a:latin typeface="Garamond" panose="02020404030301010803" pitchFamily="18" charset="0"/>
              </a:rPr>
              <a:t> </a:t>
            </a:r>
            <a:r>
              <a:rPr lang="it-IT" i="1" dirty="0" err="1">
                <a:effectLst/>
                <a:latin typeface="Garamond" panose="02020404030301010803" pitchFamily="18" charset="0"/>
              </a:rPr>
              <a:t>contraire</a:t>
            </a:r>
            <a:r>
              <a:rPr lang="it-IT" i="1" dirty="0">
                <a:effectLst/>
                <a:latin typeface="Garamond" panose="02020404030301010803" pitchFamily="18" charset="0"/>
              </a:rPr>
              <a:t>, </a:t>
            </a:r>
            <a:r>
              <a:rPr lang="it-IT" i="1" dirty="0" err="1">
                <a:effectLst/>
                <a:latin typeface="Garamond" panose="02020404030301010803" pitchFamily="18" charset="0"/>
              </a:rPr>
              <a:t>ou</a:t>
            </a:r>
            <a:r>
              <a:rPr lang="it-IT" i="1" dirty="0">
                <a:effectLst/>
                <a:latin typeface="Garamond" panose="02020404030301010803" pitchFamily="18" charset="0"/>
              </a:rPr>
              <a:t> </a:t>
            </a:r>
            <a:r>
              <a:rPr lang="it-IT" i="1" dirty="0" err="1">
                <a:effectLst/>
                <a:latin typeface="Garamond" panose="02020404030301010803" pitchFamily="18" charset="0"/>
              </a:rPr>
              <a:t>plûtot</a:t>
            </a:r>
            <a:r>
              <a:rPr lang="it-IT" i="1" dirty="0">
                <a:effectLst/>
                <a:latin typeface="Garamond" panose="02020404030301010803" pitchFamily="18" charset="0"/>
              </a:rPr>
              <a:t>, </a:t>
            </a:r>
            <a:r>
              <a:rPr lang="it-IT" i="1" dirty="0" err="1">
                <a:effectLst/>
                <a:latin typeface="Garamond" panose="02020404030301010803" pitchFamily="18" charset="0"/>
              </a:rPr>
              <a:t>même</a:t>
            </a:r>
            <a:r>
              <a:rPr lang="it-IT" i="1" dirty="0">
                <a:effectLst/>
                <a:latin typeface="Garamond" panose="02020404030301010803" pitchFamily="18" charset="0"/>
              </a:rPr>
              <a:t>, plus </a:t>
            </a:r>
            <a:r>
              <a:rPr lang="it-IT" i="1" dirty="0" err="1" smtClean="0">
                <a:effectLst/>
                <a:latin typeface="Garamond" panose="02020404030301010803" pitchFamily="18" charset="0"/>
              </a:rPr>
              <a:t>précisément</a:t>
            </a:r>
            <a:r>
              <a:rPr lang="it-IT" dirty="0" smtClean="0">
                <a:effectLst/>
                <a:latin typeface="Garamond" panose="02020404030301010803" pitchFamily="18" charset="0"/>
              </a:rPr>
              <a:t> </a:t>
            </a:r>
          </a:p>
          <a:p>
            <a:pPr>
              <a:buFont typeface="Wingdings" pitchFamily="2" charset="2"/>
              <a:buNone/>
              <a:defRPr/>
            </a:pPr>
            <a:r>
              <a:rPr lang="it-IT" dirty="0" smtClean="0">
                <a:effectLst/>
                <a:latin typeface="Garamond" panose="02020404030301010803" pitchFamily="18" charset="0"/>
              </a:rPr>
              <a:t>Spanish </a:t>
            </a:r>
            <a:r>
              <a:rPr lang="it-IT" i="1" dirty="0">
                <a:effectLst/>
                <a:latin typeface="Garamond" panose="02020404030301010803" pitchFamily="18" charset="0"/>
              </a:rPr>
              <a:t>por </a:t>
            </a:r>
            <a:r>
              <a:rPr lang="it-IT" i="1" dirty="0" err="1">
                <a:effectLst/>
                <a:latin typeface="Garamond" panose="02020404030301010803" pitchFamily="18" charset="0"/>
              </a:rPr>
              <a:t>el</a:t>
            </a:r>
            <a:r>
              <a:rPr lang="it-IT" i="1" dirty="0">
                <a:effectLst/>
                <a:latin typeface="Garamond" panose="02020404030301010803" pitchFamily="18" charset="0"/>
              </a:rPr>
              <a:t> contrario, </a:t>
            </a:r>
            <a:r>
              <a:rPr lang="it-IT" i="1" dirty="0" err="1">
                <a:effectLst/>
                <a:latin typeface="Garamond" panose="02020404030301010803" pitchFamily="18" charset="0"/>
              </a:rPr>
              <a:t>mejor</a:t>
            </a:r>
            <a:r>
              <a:rPr lang="it-IT" i="1" dirty="0">
                <a:effectLst/>
                <a:latin typeface="Garamond" panose="02020404030301010803" pitchFamily="18" charset="0"/>
              </a:rPr>
              <a:t> </a:t>
            </a:r>
            <a:r>
              <a:rPr lang="it-IT" i="1" dirty="0" err="1">
                <a:effectLst/>
                <a:latin typeface="Garamond" panose="02020404030301010803" pitchFamily="18" charset="0"/>
              </a:rPr>
              <a:t>dicho</a:t>
            </a:r>
            <a:r>
              <a:rPr lang="it-IT" i="1" dirty="0">
                <a:effectLst/>
                <a:latin typeface="Garamond" panose="02020404030301010803" pitchFamily="18" charset="0"/>
              </a:rPr>
              <a:t>, </a:t>
            </a:r>
            <a:r>
              <a:rPr lang="it-IT" i="1" dirty="0" err="1">
                <a:effectLst/>
                <a:latin typeface="Garamond" panose="02020404030301010803" pitchFamily="18" charset="0"/>
              </a:rPr>
              <a:t>más</a:t>
            </a:r>
            <a:r>
              <a:rPr lang="it-IT" i="1" dirty="0">
                <a:effectLst/>
                <a:latin typeface="Garamond" panose="02020404030301010803" pitchFamily="18" charset="0"/>
              </a:rPr>
              <a:t> </a:t>
            </a:r>
            <a:r>
              <a:rPr lang="it-IT" i="1" dirty="0" err="1">
                <a:effectLst/>
                <a:latin typeface="Garamond" panose="02020404030301010803" pitchFamily="18" charset="0"/>
              </a:rPr>
              <a:t>bien</a:t>
            </a:r>
            <a:r>
              <a:rPr lang="it-IT" i="1" dirty="0">
                <a:effectLst/>
                <a:latin typeface="Garamond" panose="02020404030301010803" pitchFamily="18" charset="0"/>
              </a:rPr>
              <a:t>, </a:t>
            </a:r>
            <a:r>
              <a:rPr lang="it-IT" i="1" dirty="0" smtClean="0">
                <a:effectLst/>
                <a:latin typeface="Garamond" panose="02020404030301010803" pitchFamily="18" charset="0"/>
              </a:rPr>
              <a:t>incluso</a:t>
            </a:r>
            <a:endParaRPr lang="it-IT" dirty="0" smtClean="0">
              <a:effectLst/>
              <a:latin typeface="Garamond" panose="02020404030301010803" pitchFamily="18" charset="0"/>
            </a:endParaRPr>
          </a:p>
          <a:p>
            <a:pPr>
              <a:buFont typeface="Wingdings" pitchFamily="2" charset="2"/>
              <a:buNone/>
              <a:defRPr/>
            </a:pPr>
            <a:r>
              <a:rPr lang="it-IT" dirty="0" err="1" smtClean="0">
                <a:effectLst/>
                <a:latin typeface="Garamond" panose="02020404030301010803" pitchFamily="18" charset="0"/>
              </a:rPr>
              <a:t>German</a:t>
            </a:r>
            <a:r>
              <a:rPr lang="it-IT" dirty="0" smtClean="0">
                <a:effectLst/>
                <a:latin typeface="Garamond" panose="02020404030301010803" pitchFamily="18" charset="0"/>
              </a:rPr>
              <a:t> </a:t>
            </a:r>
            <a:r>
              <a:rPr lang="it-IT" i="1" dirty="0" err="1">
                <a:effectLst/>
                <a:latin typeface="Garamond" panose="02020404030301010803" pitchFamily="18" charset="0"/>
              </a:rPr>
              <a:t>im</a:t>
            </a:r>
            <a:r>
              <a:rPr lang="it-IT" i="1" dirty="0">
                <a:effectLst/>
                <a:latin typeface="Garamond" panose="02020404030301010803" pitchFamily="18" charset="0"/>
              </a:rPr>
              <a:t> </a:t>
            </a:r>
            <a:r>
              <a:rPr lang="it-IT" i="1" dirty="0" err="1">
                <a:effectLst/>
                <a:latin typeface="Garamond" panose="02020404030301010803" pitchFamily="18" charset="0"/>
              </a:rPr>
              <a:t>Gegenteil</a:t>
            </a:r>
            <a:r>
              <a:rPr lang="it-IT" i="1" dirty="0">
                <a:effectLst/>
                <a:latin typeface="Garamond" panose="02020404030301010803" pitchFamily="18" charset="0"/>
              </a:rPr>
              <a:t>, </a:t>
            </a:r>
            <a:r>
              <a:rPr lang="it-IT" i="1" dirty="0" err="1">
                <a:effectLst/>
                <a:latin typeface="Garamond" panose="02020404030301010803" pitchFamily="18" charset="0"/>
              </a:rPr>
              <a:t>vielmehr</a:t>
            </a:r>
            <a:r>
              <a:rPr lang="it-IT" i="1" dirty="0">
                <a:effectLst/>
                <a:latin typeface="Garamond" panose="02020404030301010803" pitchFamily="18" charset="0"/>
              </a:rPr>
              <a:t>, </a:t>
            </a:r>
            <a:r>
              <a:rPr lang="it-IT" i="1" dirty="0" err="1" smtClean="0">
                <a:effectLst/>
                <a:latin typeface="Garamond" panose="02020404030301010803" pitchFamily="18" charset="0"/>
              </a:rPr>
              <a:t>sogar</a:t>
            </a:r>
            <a:r>
              <a:rPr lang="it-IT" dirty="0">
                <a:effectLst/>
                <a:latin typeface="Garamond" panose="02020404030301010803" pitchFamily="18" charset="0"/>
              </a:rPr>
              <a:t> </a:t>
            </a:r>
            <a:endParaRPr lang="it-IT" dirty="0" smtClean="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endParaRPr lang="it-IT"/>
          </a:p>
        </p:txBody>
      </p:sp>
      <p:sp>
        <p:nvSpPr>
          <p:cNvPr id="3" name="Segnaposto contenuto 2"/>
          <p:cNvSpPr>
            <a:spLocks noGrp="1"/>
          </p:cNvSpPr>
          <p:nvPr>
            <p:ph idx="1"/>
          </p:nvPr>
        </p:nvSpPr>
        <p:spPr>
          <a:xfrm>
            <a:off x="539750" y="404813"/>
            <a:ext cx="8229600" cy="6192837"/>
          </a:xfrm>
        </p:spPr>
        <p:txBody>
          <a:bodyPr/>
          <a:lstStyle/>
          <a:p>
            <a:pPr>
              <a:defRPr/>
            </a:pPr>
            <a:r>
              <a:rPr lang="it-IT" sz="2400" dirty="0">
                <a:effectLst/>
                <a:latin typeface="Garamond" panose="02020404030301010803" pitchFamily="18" charset="0"/>
              </a:rPr>
              <a:t>I membri del Parlamento, che hanno ricevuto un mandato democratico dai propri elettori, non sono stati consultati né hanno avuto </a:t>
            </a:r>
            <a:r>
              <a:rPr lang="it-IT" sz="2400" dirty="0" smtClean="0">
                <a:effectLst/>
                <a:latin typeface="Garamond" panose="02020404030301010803" pitchFamily="18" charset="0"/>
              </a:rPr>
              <a:t>l’opportunità </a:t>
            </a:r>
            <a:r>
              <a:rPr lang="it-IT" sz="2400" dirty="0">
                <a:effectLst/>
                <a:latin typeface="Garamond" panose="02020404030301010803" pitchFamily="18" charset="0"/>
              </a:rPr>
              <a:t>di mettere il veto alla costruzione di questa follia, </a:t>
            </a:r>
            <a:r>
              <a:rPr lang="it-IT" sz="2400" b="1" dirty="0">
                <a:solidFill>
                  <a:srgbClr val="FF0000"/>
                </a:solidFill>
                <a:effectLst/>
                <a:latin typeface="Garamond" panose="02020404030301010803" pitchFamily="18" charset="0"/>
              </a:rPr>
              <a:t>anzi</a:t>
            </a:r>
            <a:r>
              <a:rPr lang="it-IT" sz="2400" dirty="0">
                <a:effectLst/>
                <a:latin typeface="Garamond" panose="02020404030301010803" pitchFamily="18" charset="0"/>
              </a:rPr>
              <a:t> la costruzione del palazzo di vetro è proseguita senza impedimenti.</a:t>
            </a:r>
          </a:p>
          <a:p>
            <a:pPr>
              <a:defRPr/>
            </a:pPr>
            <a:r>
              <a:rPr lang="en-US" sz="2400" dirty="0">
                <a:effectLst/>
                <a:latin typeface="Garamond" panose="02020404030301010803" pitchFamily="18" charset="0"/>
              </a:rPr>
              <a:t>MEPs, who have a democratic mandate from the electorate, were not consulted on the building of this folly or allowed any opportunity to veto its construction. </a:t>
            </a:r>
            <a:r>
              <a:rPr lang="en-US" sz="2400" dirty="0">
                <a:solidFill>
                  <a:srgbClr val="FF0000"/>
                </a:solidFill>
                <a:effectLst/>
                <a:latin typeface="Garamond" panose="02020404030301010803" pitchFamily="18" charset="0"/>
              </a:rPr>
              <a:t>Instead</a:t>
            </a:r>
            <a:r>
              <a:rPr lang="en-US" sz="2400" dirty="0">
                <a:effectLst/>
                <a:latin typeface="Garamond" panose="02020404030301010803" pitchFamily="18" charset="0"/>
              </a:rPr>
              <a:t>, the building of this glass palace has continued </a:t>
            </a:r>
            <a:r>
              <a:rPr lang="en-US" sz="2400" dirty="0" smtClean="0">
                <a:effectLst/>
                <a:latin typeface="Garamond" panose="02020404030301010803" pitchFamily="18" charset="0"/>
              </a:rPr>
              <a:t>unimpeded.</a:t>
            </a:r>
          </a:p>
          <a:p>
            <a:pPr>
              <a:defRPr/>
            </a:pPr>
            <a:r>
              <a:rPr lang="it-IT" sz="2400" dirty="0">
                <a:effectLst/>
                <a:latin typeface="Garamond" panose="02020404030301010803" pitchFamily="18" charset="0"/>
              </a:rPr>
              <a:t>Los </a:t>
            </a:r>
            <a:r>
              <a:rPr lang="it-IT" sz="2400" dirty="0" err="1">
                <a:effectLst/>
                <a:latin typeface="Garamond" panose="02020404030301010803" pitchFamily="18" charset="0"/>
              </a:rPr>
              <a:t>diputados</a:t>
            </a:r>
            <a:r>
              <a:rPr lang="it-IT" sz="2400" dirty="0">
                <a:effectLst/>
                <a:latin typeface="Garamond" panose="02020404030301010803" pitchFamily="18" charset="0"/>
              </a:rPr>
              <a:t> al Parlamento Europeo </a:t>
            </a:r>
            <a:r>
              <a:rPr lang="it-IT" sz="2400" dirty="0" err="1">
                <a:effectLst/>
                <a:latin typeface="Garamond" panose="02020404030301010803" pitchFamily="18" charset="0"/>
              </a:rPr>
              <a:t>que</a:t>
            </a:r>
            <a:r>
              <a:rPr lang="it-IT" sz="2400" dirty="0">
                <a:effectLst/>
                <a:latin typeface="Garamond" panose="02020404030301010803" pitchFamily="18" charset="0"/>
              </a:rPr>
              <a:t> </a:t>
            </a:r>
            <a:r>
              <a:rPr lang="it-IT" sz="2400" dirty="0" err="1">
                <a:effectLst/>
                <a:latin typeface="Garamond" panose="02020404030301010803" pitchFamily="18" charset="0"/>
              </a:rPr>
              <a:t>recibieron</a:t>
            </a:r>
            <a:r>
              <a:rPr lang="it-IT" sz="2400" dirty="0">
                <a:effectLst/>
                <a:latin typeface="Garamond" panose="02020404030301010803" pitchFamily="18" charset="0"/>
              </a:rPr>
              <a:t> un mandato </a:t>
            </a:r>
            <a:r>
              <a:rPr lang="it-IT" sz="2400" dirty="0" err="1">
                <a:effectLst/>
                <a:latin typeface="Garamond" panose="02020404030301010803" pitchFamily="18" charset="0"/>
              </a:rPr>
              <a:t>democrático</a:t>
            </a:r>
            <a:r>
              <a:rPr lang="it-IT" sz="2400" dirty="0">
                <a:effectLst/>
                <a:latin typeface="Garamond" panose="02020404030301010803" pitchFamily="18" charset="0"/>
              </a:rPr>
              <a:t> del </a:t>
            </a:r>
            <a:r>
              <a:rPr lang="it-IT" sz="2400" dirty="0" err="1">
                <a:effectLst/>
                <a:latin typeface="Garamond" panose="02020404030301010803" pitchFamily="18" charset="0"/>
              </a:rPr>
              <a:t>electorado</a:t>
            </a:r>
            <a:r>
              <a:rPr lang="it-IT" sz="2400" dirty="0">
                <a:effectLst/>
                <a:latin typeface="Garamond" panose="02020404030301010803" pitchFamily="18" charset="0"/>
              </a:rPr>
              <a:t> no han </a:t>
            </a:r>
            <a:r>
              <a:rPr lang="it-IT" sz="2400" dirty="0" err="1">
                <a:effectLst/>
                <a:latin typeface="Garamond" panose="02020404030301010803" pitchFamily="18" charset="0"/>
              </a:rPr>
              <a:t>sido</a:t>
            </a:r>
            <a:r>
              <a:rPr lang="it-IT" sz="2400" dirty="0">
                <a:effectLst/>
                <a:latin typeface="Garamond" panose="02020404030301010803" pitchFamily="18" charset="0"/>
              </a:rPr>
              <a:t> </a:t>
            </a:r>
            <a:r>
              <a:rPr lang="it-IT" sz="2400" dirty="0" err="1">
                <a:effectLst/>
                <a:latin typeface="Garamond" panose="02020404030301010803" pitchFamily="18" charset="0"/>
              </a:rPr>
              <a:t>consultados</a:t>
            </a:r>
            <a:r>
              <a:rPr lang="it-IT" sz="2400" dirty="0">
                <a:effectLst/>
                <a:latin typeface="Garamond" panose="02020404030301010803" pitchFamily="18" charset="0"/>
              </a:rPr>
              <a:t> </a:t>
            </a:r>
            <a:r>
              <a:rPr lang="it-IT" sz="2400" dirty="0" err="1">
                <a:effectLst/>
                <a:latin typeface="Garamond" panose="02020404030301010803" pitchFamily="18" charset="0"/>
              </a:rPr>
              <a:t>sobre</a:t>
            </a:r>
            <a:r>
              <a:rPr lang="it-IT" sz="2400" dirty="0">
                <a:effectLst/>
                <a:latin typeface="Garamond" panose="02020404030301010803" pitchFamily="18" charset="0"/>
              </a:rPr>
              <a:t> la </a:t>
            </a:r>
            <a:r>
              <a:rPr lang="it-IT" sz="2400" dirty="0" err="1">
                <a:effectLst/>
                <a:latin typeface="Garamond" panose="02020404030301010803" pitchFamily="18" charset="0"/>
              </a:rPr>
              <a:t>construcción</a:t>
            </a:r>
            <a:r>
              <a:rPr lang="it-IT" sz="2400" dirty="0">
                <a:effectLst/>
                <a:latin typeface="Garamond" panose="02020404030301010803" pitchFamily="18" charset="0"/>
              </a:rPr>
              <a:t> de esta </a:t>
            </a:r>
            <a:r>
              <a:rPr lang="it-IT" sz="2400" dirty="0" err="1">
                <a:effectLst/>
                <a:latin typeface="Garamond" panose="02020404030301010803" pitchFamily="18" charset="0"/>
              </a:rPr>
              <a:t>extravagancia</a:t>
            </a:r>
            <a:r>
              <a:rPr lang="it-IT" sz="2400" dirty="0">
                <a:effectLst/>
                <a:latin typeface="Garamond" panose="02020404030301010803" pitchFamily="18" charset="0"/>
              </a:rPr>
              <a:t> ni han </a:t>
            </a:r>
            <a:r>
              <a:rPr lang="it-IT" sz="2400" dirty="0" err="1">
                <a:effectLst/>
                <a:latin typeface="Garamond" panose="02020404030301010803" pitchFamily="18" charset="0"/>
              </a:rPr>
              <a:t>tenido</a:t>
            </a:r>
            <a:r>
              <a:rPr lang="it-IT" sz="2400" dirty="0">
                <a:effectLst/>
                <a:latin typeface="Garamond" panose="02020404030301010803" pitchFamily="18" charset="0"/>
              </a:rPr>
              <a:t> </a:t>
            </a:r>
            <a:r>
              <a:rPr lang="it-IT" sz="2400" dirty="0" err="1">
                <a:effectLst/>
                <a:latin typeface="Garamond" panose="02020404030301010803" pitchFamily="18" charset="0"/>
              </a:rPr>
              <a:t>ninguna</a:t>
            </a:r>
            <a:r>
              <a:rPr lang="it-IT" sz="2400" dirty="0">
                <a:effectLst/>
                <a:latin typeface="Garamond" panose="02020404030301010803" pitchFamily="18" charset="0"/>
              </a:rPr>
              <a:t> </a:t>
            </a:r>
            <a:r>
              <a:rPr lang="it-IT" sz="2400" dirty="0" err="1">
                <a:effectLst/>
                <a:latin typeface="Garamond" panose="02020404030301010803" pitchFamily="18" charset="0"/>
              </a:rPr>
              <a:t>oportunidad</a:t>
            </a:r>
            <a:r>
              <a:rPr lang="it-IT" sz="2400" dirty="0">
                <a:effectLst/>
                <a:latin typeface="Garamond" panose="02020404030301010803" pitchFamily="18" charset="0"/>
              </a:rPr>
              <a:t> de </a:t>
            </a:r>
            <a:r>
              <a:rPr lang="it-IT" sz="2400" dirty="0" err="1">
                <a:effectLst/>
                <a:latin typeface="Garamond" panose="02020404030301010803" pitchFamily="18" charset="0"/>
              </a:rPr>
              <a:t>vetar</a:t>
            </a:r>
            <a:r>
              <a:rPr lang="it-IT" sz="2400" dirty="0">
                <a:effectLst/>
                <a:latin typeface="Garamond" panose="02020404030301010803" pitchFamily="18" charset="0"/>
              </a:rPr>
              <a:t> este </a:t>
            </a:r>
            <a:r>
              <a:rPr lang="it-IT" sz="2400" dirty="0" err="1">
                <a:effectLst/>
                <a:latin typeface="Garamond" panose="02020404030301010803" pitchFamily="18" charset="0"/>
              </a:rPr>
              <a:t>proyecto</a:t>
            </a:r>
            <a:r>
              <a:rPr lang="it-IT" sz="2400" dirty="0">
                <a:effectLst/>
                <a:latin typeface="Garamond" panose="02020404030301010803" pitchFamily="18" charset="0"/>
              </a:rPr>
              <a:t>. </a:t>
            </a:r>
            <a:r>
              <a:rPr lang="it-IT" sz="2400" dirty="0">
                <a:solidFill>
                  <a:srgbClr val="FF0000"/>
                </a:solidFill>
                <a:effectLst/>
                <a:latin typeface="Garamond" panose="02020404030301010803" pitchFamily="18" charset="0"/>
              </a:rPr>
              <a:t>Por </a:t>
            </a:r>
            <a:r>
              <a:rPr lang="it-IT" sz="2400" dirty="0" err="1">
                <a:solidFill>
                  <a:srgbClr val="FF0000"/>
                </a:solidFill>
                <a:effectLst/>
                <a:latin typeface="Garamond" panose="02020404030301010803" pitchFamily="18" charset="0"/>
              </a:rPr>
              <a:t>el</a:t>
            </a:r>
            <a:r>
              <a:rPr lang="it-IT" sz="2400" dirty="0">
                <a:solidFill>
                  <a:srgbClr val="FF0000"/>
                </a:solidFill>
                <a:effectLst/>
                <a:latin typeface="Garamond" panose="02020404030301010803" pitchFamily="18" charset="0"/>
              </a:rPr>
              <a:t> contrario</a:t>
            </a:r>
            <a:r>
              <a:rPr lang="it-IT" sz="2400" dirty="0">
                <a:effectLst/>
                <a:latin typeface="Garamond" panose="02020404030301010803" pitchFamily="18" charset="0"/>
              </a:rPr>
              <a:t>, la </a:t>
            </a:r>
            <a:r>
              <a:rPr lang="it-IT" sz="2400" dirty="0" err="1">
                <a:effectLst/>
                <a:latin typeface="Garamond" panose="02020404030301010803" pitchFamily="18" charset="0"/>
              </a:rPr>
              <a:t>construcción</a:t>
            </a:r>
            <a:r>
              <a:rPr lang="it-IT" sz="2400" dirty="0">
                <a:effectLst/>
                <a:latin typeface="Garamond" panose="02020404030301010803" pitchFamily="18" charset="0"/>
              </a:rPr>
              <a:t> de este </a:t>
            </a:r>
            <a:r>
              <a:rPr lang="it-IT" sz="2400" dirty="0" err="1">
                <a:effectLst/>
                <a:latin typeface="Garamond" panose="02020404030301010803" pitchFamily="18" charset="0"/>
              </a:rPr>
              <a:t>palacio</a:t>
            </a:r>
            <a:r>
              <a:rPr lang="it-IT" sz="2400" dirty="0">
                <a:effectLst/>
                <a:latin typeface="Garamond" panose="02020404030301010803" pitchFamily="18" charset="0"/>
              </a:rPr>
              <a:t> de </a:t>
            </a:r>
            <a:r>
              <a:rPr lang="it-IT" sz="2400" dirty="0" err="1">
                <a:effectLst/>
                <a:latin typeface="Garamond" panose="02020404030301010803" pitchFamily="18" charset="0"/>
              </a:rPr>
              <a:t>cristal</a:t>
            </a:r>
            <a:r>
              <a:rPr lang="it-IT" sz="2400" dirty="0">
                <a:effectLst/>
                <a:latin typeface="Garamond" panose="02020404030301010803" pitchFamily="18" charset="0"/>
              </a:rPr>
              <a:t> ha </a:t>
            </a:r>
            <a:r>
              <a:rPr lang="it-IT" sz="2400" dirty="0" err="1">
                <a:effectLst/>
                <a:latin typeface="Garamond" panose="02020404030301010803" pitchFamily="18" charset="0"/>
              </a:rPr>
              <a:t>seguido</a:t>
            </a:r>
            <a:r>
              <a:rPr lang="it-IT" sz="2400" dirty="0">
                <a:effectLst/>
                <a:latin typeface="Garamond" panose="02020404030301010803" pitchFamily="18" charset="0"/>
              </a:rPr>
              <a:t> </a:t>
            </a:r>
            <a:r>
              <a:rPr lang="it-IT" sz="2400" dirty="0" err="1">
                <a:effectLst/>
                <a:latin typeface="Garamond" panose="02020404030301010803" pitchFamily="18" charset="0"/>
              </a:rPr>
              <a:t>adelante</a:t>
            </a:r>
            <a:r>
              <a:rPr lang="it-IT" sz="2400" dirty="0">
                <a:effectLst/>
                <a:latin typeface="Garamond" panose="02020404030301010803" pitchFamily="18" charset="0"/>
              </a:rPr>
              <a:t> sin </a:t>
            </a:r>
            <a:r>
              <a:rPr lang="it-IT" sz="2400" dirty="0" err="1">
                <a:effectLst/>
                <a:latin typeface="Garamond" panose="02020404030301010803" pitchFamily="18" charset="0"/>
              </a:rPr>
              <a:t>el</a:t>
            </a:r>
            <a:r>
              <a:rPr lang="it-IT" sz="2400" dirty="0">
                <a:effectLst/>
                <a:latin typeface="Garamond" panose="02020404030301010803" pitchFamily="18" charset="0"/>
              </a:rPr>
              <a:t> </a:t>
            </a:r>
            <a:r>
              <a:rPr lang="it-IT" sz="2400" dirty="0" err="1">
                <a:effectLst/>
                <a:latin typeface="Garamond" panose="02020404030301010803" pitchFamily="18" charset="0"/>
              </a:rPr>
              <a:t>menor</a:t>
            </a:r>
            <a:r>
              <a:rPr lang="it-IT" sz="2400" dirty="0">
                <a:effectLst/>
                <a:latin typeface="Garamond" panose="02020404030301010803" pitchFamily="18" charset="0"/>
              </a:rPr>
              <a:t> </a:t>
            </a:r>
            <a:r>
              <a:rPr lang="it-IT" sz="2400" dirty="0" smtClean="0">
                <a:effectLst/>
                <a:latin typeface="Garamond" panose="02020404030301010803" pitchFamily="18" charset="0"/>
              </a:rPr>
              <a:t>impedimento.</a:t>
            </a:r>
            <a:endParaRPr lang="it-IT" sz="2400" dirty="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endParaRPr lang="it-IT"/>
          </a:p>
        </p:txBody>
      </p:sp>
      <p:sp>
        <p:nvSpPr>
          <p:cNvPr id="3" name="Segnaposto contenuto 2"/>
          <p:cNvSpPr>
            <a:spLocks noGrp="1"/>
          </p:cNvSpPr>
          <p:nvPr>
            <p:ph idx="1"/>
          </p:nvPr>
        </p:nvSpPr>
        <p:spPr>
          <a:xfrm>
            <a:off x="457200" y="1052513"/>
            <a:ext cx="8229600" cy="4897437"/>
          </a:xfrm>
        </p:spPr>
        <p:txBody>
          <a:bodyPr/>
          <a:lstStyle/>
          <a:p>
            <a:pPr>
              <a:defRPr/>
            </a:pPr>
            <a:r>
              <a:rPr lang="it-IT" sz="2400" dirty="0">
                <a:effectLst/>
                <a:latin typeface="Garamond" panose="02020404030301010803" pitchFamily="18" charset="0"/>
              </a:rPr>
              <a:t>Quindi, signor Presidente, ripeto che è importante un piano di prevenzione primaria, un piano per tentare di ridurre la domanda di stupefacenti nella nostra Comunità ma, nel contempo, ciò potrebbe essere, </a:t>
            </a:r>
            <a:r>
              <a:rPr lang="it-IT" sz="2400" b="1" dirty="0">
                <a:solidFill>
                  <a:srgbClr val="FF0000"/>
                </a:solidFill>
                <a:effectLst/>
                <a:latin typeface="Garamond" panose="02020404030301010803" pitchFamily="18" charset="0"/>
              </a:rPr>
              <a:t>anzi</a:t>
            </a:r>
            <a:r>
              <a:rPr lang="it-IT" sz="2400" dirty="0">
                <a:effectLst/>
                <a:latin typeface="Garamond" panose="02020404030301010803" pitchFamily="18" charset="0"/>
              </a:rPr>
              <a:t> è sicuramente insufficiente se poi non si tenta anche la strada del recupero, della cura, della riabilitazione e del reinserimento del tossicodipendente nella società</a:t>
            </a:r>
            <a:r>
              <a:rPr lang="it-IT" sz="2400" dirty="0" smtClean="0">
                <a:effectLst/>
                <a:latin typeface="Garamond" panose="02020404030301010803" pitchFamily="18" charset="0"/>
              </a:rPr>
              <a:t>.</a:t>
            </a:r>
          </a:p>
          <a:p>
            <a:pPr marL="0" indent="0">
              <a:buFont typeface="Wingdings" pitchFamily="2" charset="2"/>
              <a:buNone/>
              <a:defRPr/>
            </a:pPr>
            <a:endParaRPr lang="it-IT" sz="1200" dirty="0">
              <a:effectLst/>
              <a:latin typeface="Garamond" panose="02020404030301010803" pitchFamily="18" charset="0"/>
            </a:endParaRPr>
          </a:p>
          <a:p>
            <a:pPr>
              <a:defRPr/>
            </a:pPr>
            <a:r>
              <a:rPr lang="en-US" sz="2400" dirty="0">
                <a:effectLst/>
                <a:latin typeface="Garamond" panose="02020404030301010803" pitchFamily="18" charset="0"/>
              </a:rPr>
              <a:t>Therefore, </a:t>
            </a:r>
            <a:r>
              <a:rPr lang="en-US" sz="2400" dirty="0" err="1">
                <a:effectLst/>
                <a:latin typeface="Garamond" panose="02020404030301010803" pitchFamily="18" charset="0"/>
              </a:rPr>
              <a:t>Mr</a:t>
            </a:r>
            <a:r>
              <a:rPr lang="en-US" sz="2400" dirty="0">
                <a:effectLst/>
                <a:latin typeface="Garamond" panose="02020404030301010803" pitchFamily="18" charset="0"/>
              </a:rPr>
              <a:t> President, I repeat that we need a </a:t>
            </a:r>
            <a:r>
              <a:rPr lang="en-US" sz="2400" dirty="0" err="1">
                <a:effectLst/>
                <a:latin typeface="Garamond" panose="02020404030301010803" pitchFamily="18" charset="0"/>
              </a:rPr>
              <a:t>programme</a:t>
            </a:r>
            <a:r>
              <a:rPr lang="en-US" sz="2400" dirty="0">
                <a:effectLst/>
                <a:latin typeface="Garamond" panose="02020404030301010803" pitchFamily="18" charset="0"/>
              </a:rPr>
              <a:t> of primary prevention to try to reduce the demand for drugs in our Community but, at the same time, this could prove - </a:t>
            </a:r>
            <a:r>
              <a:rPr lang="en-US" sz="2400" dirty="0">
                <a:solidFill>
                  <a:srgbClr val="FF0000"/>
                </a:solidFill>
                <a:effectLst/>
                <a:latin typeface="Garamond" panose="02020404030301010803" pitchFamily="18" charset="0"/>
              </a:rPr>
              <a:t>indeed</a:t>
            </a:r>
            <a:r>
              <a:rPr lang="en-US" sz="2400" dirty="0">
                <a:effectLst/>
                <a:latin typeface="Garamond" panose="02020404030301010803" pitchFamily="18" charset="0"/>
              </a:rPr>
              <a:t>, it certainly will prove - inadequate if we do not set about treating, rehabilitating and the reintegrating drug addicts into society.</a:t>
            </a:r>
            <a:endParaRPr lang="it-IT" sz="2400" dirty="0">
              <a:effectLst/>
              <a:latin typeface="Garamond" panose="02020404030301010803" pitchFamily="18" charset="0"/>
            </a:endParaRPr>
          </a:p>
          <a:p>
            <a:pPr>
              <a:defRPr/>
            </a:pP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90537"/>
          </a:xfrm>
        </p:spPr>
        <p:txBody>
          <a:bodyPr>
            <a:normAutofit fontScale="90000"/>
          </a:bodyPr>
          <a:lstStyle/>
          <a:p>
            <a:pPr>
              <a:defRPr/>
            </a:pPr>
            <a:endParaRPr lang="it-IT" dirty="0"/>
          </a:p>
        </p:txBody>
      </p:sp>
      <p:sp>
        <p:nvSpPr>
          <p:cNvPr id="3" name="Segnaposto contenuto 2"/>
          <p:cNvSpPr>
            <a:spLocks noGrp="1"/>
          </p:cNvSpPr>
          <p:nvPr>
            <p:ph idx="1"/>
          </p:nvPr>
        </p:nvSpPr>
        <p:spPr>
          <a:xfrm>
            <a:off x="457200" y="476250"/>
            <a:ext cx="8229600" cy="5649913"/>
          </a:xfrm>
        </p:spPr>
        <p:txBody>
          <a:bodyPr>
            <a:normAutofit lnSpcReduction="10000"/>
          </a:bodyPr>
          <a:lstStyle/>
          <a:p>
            <a:r>
              <a:rPr lang="en-US" altLang="it-IT" sz="2400" smtClean="0">
                <a:effectLst/>
                <a:latin typeface="Garamond" pitchFamily="18" charset="0"/>
              </a:rPr>
              <a:t>Je répète donc, Monsieur le Président, qu’il est certes important d’élaborer un plan de prévention, pour tenter de réduire la demande de stupéfiants dans notre Communauté, mais que cela pourrait être - </a:t>
            </a:r>
            <a:r>
              <a:rPr lang="en-US" altLang="it-IT" sz="2400" smtClean="0">
                <a:solidFill>
                  <a:srgbClr val="FF0000"/>
                </a:solidFill>
                <a:effectLst/>
                <a:latin typeface="Garamond" pitchFamily="18" charset="0"/>
              </a:rPr>
              <a:t>ou plutôt</a:t>
            </a:r>
            <a:r>
              <a:rPr lang="en-US" altLang="it-IT" sz="2400" smtClean="0">
                <a:effectLst/>
                <a:latin typeface="Garamond" pitchFamily="18" charset="0"/>
              </a:rPr>
              <a:t> est, sans aucun doute - insuffisant, si l' on ne tente pas aussi la voie du traitement, de la réhabilitation et de la réintégration du toxicomane dans la société.</a:t>
            </a:r>
          </a:p>
          <a:p>
            <a:r>
              <a:rPr lang="it-IT" altLang="it-IT" sz="2400" smtClean="0">
                <a:effectLst/>
                <a:latin typeface="Garamond" pitchFamily="18" charset="0"/>
              </a:rPr>
              <a:t>Por lo tanto, señor Presidente, repito que es importante un plan de prevención primaria, un plan para intentar reducir la demanda de estupefacientes en nuestra Comunidad, sin embargo, y al mismo tiempo, esto podría resultar, </a:t>
            </a:r>
            <a:r>
              <a:rPr lang="it-IT" altLang="it-IT" sz="2400" smtClean="0">
                <a:solidFill>
                  <a:srgbClr val="FF0000"/>
                </a:solidFill>
                <a:effectLst/>
                <a:latin typeface="Garamond" pitchFamily="18" charset="0"/>
              </a:rPr>
              <a:t>mejor dicho</a:t>
            </a:r>
            <a:r>
              <a:rPr lang="it-IT" altLang="it-IT" sz="2400" smtClean="0">
                <a:effectLst/>
                <a:latin typeface="Garamond" pitchFamily="18" charset="0"/>
              </a:rPr>
              <a:t>, resultaría insuficiente si después no se emprendiera el camino de la recuperación, del tratamiento , de la rehabilitación y de la reinserción del toxicómano en la sociedad.</a:t>
            </a:r>
          </a:p>
          <a:p>
            <a:r>
              <a:rPr lang="nl-NL" altLang="it-IT" sz="2400" smtClean="0">
                <a:effectLst/>
                <a:latin typeface="Garamond" pitchFamily="18" charset="0"/>
              </a:rPr>
              <a:t>Waarschijnlijk is dit op zich echter niet voldoende - </a:t>
            </a:r>
            <a:r>
              <a:rPr lang="nl-NL" altLang="it-IT" sz="2400" smtClean="0">
                <a:solidFill>
                  <a:srgbClr val="FF0000"/>
                </a:solidFill>
                <a:effectLst/>
                <a:latin typeface="Garamond" pitchFamily="18" charset="0"/>
              </a:rPr>
              <a:t>sterker nog</a:t>
            </a:r>
            <a:r>
              <a:rPr lang="nl-NL" altLang="it-IT" sz="2400" smtClean="0">
                <a:effectLst/>
                <a:latin typeface="Garamond" pitchFamily="18" charset="0"/>
              </a:rPr>
              <a:t>, het is zeker niet voldoende...</a:t>
            </a:r>
            <a:endParaRPr lang="it-IT" altLang="it-IT" sz="2400" smtClean="0">
              <a:effectLst/>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endParaRPr lang="it-IT"/>
          </a:p>
        </p:txBody>
      </p:sp>
      <p:sp>
        <p:nvSpPr>
          <p:cNvPr id="3" name="Segnaposto contenuto 2"/>
          <p:cNvSpPr>
            <a:spLocks noGrp="1"/>
          </p:cNvSpPr>
          <p:nvPr>
            <p:ph idx="1"/>
          </p:nvPr>
        </p:nvSpPr>
        <p:spPr>
          <a:xfrm>
            <a:off x="457200" y="692150"/>
            <a:ext cx="8229600" cy="5030788"/>
          </a:xfrm>
        </p:spPr>
        <p:txBody>
          <a:bodyPr/>
          <a:lstStyle/>
          <a:p>
            <a:pPr>
              <a:defRPr/>
            </a:pPr>
            <a:r>
              <a:rPr lang="it-IT" sz="2800" dirty="0" smtClean="0">
                <a:effectLst/>
                <a:latin typeface="Garamond" panose="02020404030301010803" pitchFamily="18" charset="0"/>
              </a:rPr>
              <a:t>Parlamento, </a:t>
            </a:r>
            <a:r>
              <a:rPr lang="it-IT" sz="2800" dirty="0">
                <a:effectLst/>
                <a:latin typeface="Garamond" panose="02020404030301010803" pitchFamily="18" charset="0"/>
              </a:rPr>
              <a:t>commissione per il controllo dei </a:t>
            </a:r>
            <a:r>
              <a:rPr lang="it-IT" sz="2800" dirty="0" smtClean="0">
                <a:effectLst/>
                <a:latin typeface="Garamond" panose="02020404030301010803" pitchFamily="18" charset="0"/>
              </a:rPr>
              <a:t>bilanci, </a:t>
            </a:r>
            <a:r>
              <a:rPr lang="it-IT" sz="2800" dirty="0">
                <a:effectLst/>
                <a:latin typeface="Garamond" panose="02020404030301010803" pitchFamily="18" charset="0"/>
              </a:rPr>
              <a:t>Corte dei Conti e Commissione hanno lavorato bene </a:t>
            </a:r>
            <a:r>
              <a:rPr lang="it-IT" sz="2800" dirty="0" smtClean="0">
                <a:effectLst/>
                <a:latin typeface="Garamond" panose="02020404030301010803" pitchFamily="18" charset="0"/>
              </a:rPr>
              <a:t>insieme, </a:t>
            </a:r>
            <a:r>
              <a:rPr lang="it-IT" sz="2800" dirty="0">
                <a:effectLst/>
                <a:latin typeface="Garamond" panose="02020404030301010803" pitchFamily="18" charset="0"/>
              </a:rPr>
              <a:t>ma ciò non significa che non vi siano state divergenze di </a:t>
            </a:r>
            <a:r>
              <a:rPr lang="it-IT" sz="2800" dirty="0" smtClean="0">
                <a:effectLst/>
                <a:latin typeface="Garamond" panose="02020404030301010803" pitchFamily="18" charset="0"/>
              </a:rPr>
              <a:t>opinione,</a:t>
            </a:r>
            <a:r>
              <a:rPr lang="it-IT" sz="2800" dirty="0">
                <a:effectLst/>
                <a:latin typeface="Garamond" panose="02020404030301010803" pitchFamily="18" charset="0"/>
              </a:rPr>
              <a:t> </a:t>
            </a:r>
            <a:r>
              <a:rPr lang="it-IT" sz="2800" b="1" dirty="0" smtClean="0">
                <a:solidFill>
                  <a:srgbClr val="FF0000"/>
                </a:solidFill>
                <a:effectLst/>
                <a:latin typeface="Garamond" panose="02020404030301010803" pitchFamily="18" charset="0"/>
              </a:rPr>
              <a:t>anzi</a:t>
            </a:r>
            <a:r>
              <a:rPr lang="it-IT" sz="2800" dirty="0" smtClean="0">
                <a:effectLst/>
                <a:latin typeface="Garamond" panose="02020404030301010803" pitchFamily="18" charset="0"/>
              </a:rPr>
              <a:t>!</a:t>
            </a:r>
          </a:p>
          <a:p>
            <a:pPr marL="0" indent="0">
              <a:buFont typeface="Wingdings" pitchFamily="2" charset="2"/>
              <a:buNone/>
              <a:defRPr/>
            </a:pPr>
            <a:endParaRPr lang="it-IT" sz="2800" dirty="0" smtClean="0">
              <a:effectLst/>
              <a:latin typeface="Garamond" panose="02020404030301010803" pitchFamily="18" charset="0"/>
            </a:endParaRPr>
          </a:p>
          <a:p>
            <a:pPr>
              <a:defRPr/>
            </a:pPr>
            <a:r>
              <a:rPr lang="en-US" sz="2800" dirty="0">
                <a:effectLst/>
                <a:latin typeface="Garamond" panose="02020404030301010803" pitchFamily="18" charset="0"/>
              </a:rPr>
              <a:t>There has been exceptionally good co-operation between the European </a:t>
            </a:r>
            <a:r>
              <a:rPr lang="en-US" sz="2800" dirty="0" smtClean="0">
                <a:effectLst/>
                <a:latin typeface="Garamond" panose="02020404030301010803" pitchFamily="18" charset="0"/>
              </a:rPr>
              <a:t>Parliament, </a:t>
            </a:r>
            <a:r>
              <a:rPr lang="en-US" sz="2800" dirty="0">
                <a:effectLst/>
                <a:latin typeface="Garamond" panose="02020404030301010803" pitchFamily="18" charset="0"/>
              </a:rPr>
              <a:t>the Committee on Budgetary </a:t>
            </a:r>
            <a:r>
              <a:rPr lang="en-US" sz="2800" dirty="0" smtClean="0">
                <a:effectLst/>
                <a:latin typeface="Garamond" panose="02020404030301010803" pitchFamily="18" charset="0"/>
              </a:rPr>
              <a:t>Control, </a:t>
            </a:r>
            <a:r>
              <a:rPr lang="en-US" sz="2800" dirty="0">
                <a:effectLst/>
                <a:latin typeface="Garamond" panose="02020404030301010803" pitchFamily="18" charset="0"/>
              </a:rPr>
              <a:t>the Court of Auditors and the </a:t>
            </a:r>
            <a:r>
              <a:rPr lang="en-US" sz="2800" dirty="0" smtClean="0">
                <a:effectLst/>
                <a:latin typeface="Garamond" panose="02020404030301010803" pitchFamily="18" charset="0"/>
              </a:rPr>
              <a:t>Commission, </a:t>
            </a:r>
            <a:r>
              <a:rPr lang="en-US" sz="2800" dirty="0">
                <a:effectLst/>
                <a:latin typeface="Garamond" panose="02020404030301010803" pitchFamily="18" charset="0"/>
              </a:rPr>
              <a:t>but that does not mean to say that there have not been differences of </a:t>
            </a:r>
            <a:r>
              <a:rPr lang="en-US" sz="2800" dirty="0" smtClean="0">
                <a:effectLst/>
                <a:latin typeface="Garamond" panose="02020404030301010803" pitchFamily="18" charset="0"/>
              </a:rPr>
              <a:t>opinion. </a:t>
            </a:r>
            <a:r>
              <a:rPr lang="en-US" sz="2800" b="1" dirty="0">
                <a:solidFill>
                  <a:srgbClr val="FF0000"/>
                </a:solidFill>
                <a:effectLst/>
                <a:latin typeface="Garamond" panose="02020404030301010803" pitchFamily="18" charset="0"/>
              </a:rPr>
              <a:t>On the </a:t>
            </a:r>
            <a:r>
              <a:rPr lang="en-US" sz="2800" b="1" dirty="0" smtClean="0">
                <a:solidFill>
                  <a:srgbClr val="FF0000"/>
                </a:solidFill>
                <a:effectLst/>
                <a:latin typeface="Garamond" panose="02020404030301010803" pitchFamily="18" charset="0"/>
              </a:rPr>
              <a:t>contrary</a:t>
            </a:r>
            <a:r>
              <a:rPr lang="it-IT" sz="2800" dirty="0" smtClean="0">
                <a:effectLst/>
                <a:latin typeface="Garamond" panose="02020404030301010803" pitchFamily="18" charset="0"/>
              </a:rPr>
              <a:t>!</a:t>
            </a:r>
            <a:endParaRPr lang="it-IT" sz="2800" dirty="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endParaRPr lang="it-IT"/>
          </a:p>
        </p:txBody>
      </p:sp>
      <p:sp>
        <p:nvSpPr>
          <p:cNvPr id="13315" name="Segnaposto contenuto 2"/>
          <p:cNvSpPr>
            <a:spLocks noGrp="1"/>
          </p:cNvSpPr>
          <p:nvPr>
            <p:ph idx="1"/>
          </p:nvPr>
        </p:nvSpPr>
        <p:spPr>
          <a:xfrm>
            <a:off x="457200" y="692150"/>
            <a:ext cx="8229600" cy="5434013"/>
          </a:xfrm>
        </p:spPr>
        <p:txBody>
          <a:bodyPr/>
          <a:lstStyle/>
          <a:p>
            <a:r>
              <a:rPr lang="de-DE" altLang="it-IT" sz="2400" smtClean="0">
                <a:effectLst/>
                <a:latin typeface="Garamond" pitchFamily="18" charset="0"/>
              </a:rPr>
              <a:t>Es hat auch eine außerordentlich gute Zusammenarbeit zwischen dem Parlament, dem Haushaltskontrollausschuß , dem Rechnungshof und der Kommission gegeben, was keineswegs heißen soll , daß es keine Meinungsverschiedenheiten gegeben hätte; ganz </a:t>
            </a:r>
            <a:r>
              <a:rPr lang="de-DE" altLang="it-IT" sz="2400" smtClean="0">
                <a:solidFill>
                  <a:srgbClr val="FF0000"/>
                </a:solidFill>
                <a:effectLst/>
                <a:latin typeface="Garamond" pitchFamily="18" charset="0"/>
              </a:rPr>
              <a:t>im Gegenteil</a:t>
            </a:r>
            <a:r>
              <a:rPr lang="de-DE" altLang="it-IT" sz="2400" smtClean="0">
                <a:effectLst/>
                <a:latin typeface="Garamond" pitchFamily="18" charset="0"/>
              </a:rPr>
              <a:t>!</a:t>
            </a:r>
          </a:p>
          <a:p>
            <a:r>
              <a:rPr lang="es-ES" altLang="it-IT" sz="2400" smtClean="0">
                <a:effectLst/>
                <a:latin typeface="Garamond" pitchFamily="18" charset="0"/>
              </a:rPr>
              <a:t>Ha existido una cooperación excelente entre el Parlamento, la Comisión de Control Presupuestario, el Tribunal de Cuentas y la Comisión, pero esto no quiere decir que no hayan surgido disparidades de criterios; </a:t>
            </a:r>
            <a:r>
              <a:rPr lang="es-ES" altLang="it-IT" sz="2400" smtClean="0">
                <a:solidFill>
                  <a:srgbClr val="FF0000"/>
                </a:solidFill>
                <a:effectLst/>
                <a:latin typeface="Garamond" pitchFamily="18" charset="0"/>
              </a:rPr>
              <a:t>todo lo contrario</a:t>
            </a:r>
            <a:r>
              <a:rPr lang="es-ES" altLang="it-IT" sz="2400" smtClean="0">
                <a:effectLst/>
                <a:latin typeface="Garamond" pitchFamily="18" charset="0"/>
              </a:rPr>
              <a:t>!</a:t>
            </a:r>
          </a:p>
          <a:p>
            <a:r>
              <a:rPr lang="nl-NL" altLang="it-IT" sz="2400" smtClean="0">
                <a:effectLst/>
                <a:latin typeface="Garamond" pitchFamily="18" charset="0"/>
              </a:rPr>
              <a:t>Er was een zeer goede samenwerking tussen het Parlement, de Commissie begrotingscontrole, de Rekenkamer en de Commissie, maar dit wil niet zeggen dat er geen meningsverschillen waren. </a:t>
            </a:r>
            <a:r>
              <a:rPr lang="nl-NL" altLang="it-IT" sz="2400" smtClean="0">
                <a:solidFill>
                  <a:srgbClr val="FF0000"/>
                </a:solidFill>
                <a:effectLst/>
                <a:latin typeface="Garamond" pitchFamily="18" charset="0"/>
              </a:rPr>
              <a:t>Integendeel</a:t>
            </a:r>
            <a:r>
              <a:rPr lang="nl-NL" altLang="it-IT" sz="2400" smtClean="0">
                <a:effectLst/>
                <a:latin typeface="Garamond" pitchFamily="18" charset="0"/>
              </a:rPr>
              <a:t>!</a:t>
            </a:r>
            <a:endParaRPr lang="de-DE" altLang="it-IT" sz="2400" smtClean="0">
              <a:effectLst/>
              <a:latin typeface="Garamond" pitchFamily="18" charset="0"/>
            </a:endParaRPr>
          </a:p>
          <a:p>
            <a:endParaRPr lang="it-IT" altLang="it-IT" sz="2400" smtClean="0">
              <a:effectLst/>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500"/>
                                        <p:tgtEl>
                                          <p:spTgt spid="1331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Effect transition="in" filter="fade">
                                      <p:cBhvr>
                                        <p:cTn id="12" dur="500"/>
                                        <p:tgtEl>
                                          <p:spTgt spid="1331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315">
                                            <p:txEl>
                                              <p:pRg st="2" end="2"/>
                                            </p:txEl>
                                          </p:spTgt>
                                        </p:tgtEl>
                                        <p:attrNameLst>
                                          <p:attrName>style.visibility</p:attrName>
                                        </p:attrNameLst>
                                      </p:cBhvr>
                                      <p:to>
                                        <p:strVal val="visible"/>
                                      </p:to>
                                    </p:set>
                                    <p:animEffect transition="in" filter="fade">
                                      <p:cBhvr>
                                        <p:cTn id="17" dur="500"/>
                                        <p:tgtEl>
                                          <p:spTgt spid="133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endParaRPr lang="it-IT"/>
          </a:p>
        </p:txBody>
      </p:sp>
      <p:sp>
        <p:nvSpPr>
          <p:cNvPr id="3" name="Segnaposto contenuto 2"/>
          <p:cNvSpPr>
            <a:spLocks noGrp="1"/>
          </p:cNvSpPr>
          <p:nvPr>
            <p:ph idx="1"/>
          </p:nvPr>
        </p:nvSpPr>
        <p:spPr/>
        <p:txBody>
          <a:bodyPr/>
          <a:lstStyle/>
          <a:p>
            <a:pPr>
              <a:defRPr/>
            </a:pPr>
            <a:endParaRPr lang="it-IT" dirty="0" smtClean="0"/>
          </a:p>
          <a:p>
            <a:pPr marL="0" indent="0" algn="ctr">
              <a:buFont typeface="Wingdings" pitchFamily="2" charset="2"/>
              <a:buNone/>
              <a:defRPr/>
            </a:pPr>
            <a:r>
              <a:rPr lang="en-US" cap="small" dirty="0" smtClean="0">
                <a:effectLst/>
                <a:latin typeface="Garamond" panose="02020404030301010803" pitchFamily="18" charset="0"/>
              </a:rPr>
              <a:t>Refining characterization</a:t>
            </a:r>
          </a:p>
          <a:p>
            <a:pPr marL="0" indent="0" algn="ctr">
              <a:buFont typeface="Wingdings" pitchFamily="2" charset="2"/>
              <a:buNone/>
              <a:defRPr/>
            </a:pPr>
            <a:r>
              <a:rPr lang="en-US" cap="small" dirty="0" smtClean="0">
                <a:effectLst/>
                <a:latin typeface="Garamond" panose="02020404030301010803" pitchFamily="18" charset="0"/>
              </a:rPr>
              <a:t>cognitive-communicative </a:t>
            </a:r>
            <a:r>
              <a:rPr lang="en-US" cap="small" dirty="0">
                <a:effectLst/>
                <a:latin typeface="Garamond" panose="02020404030301010803" pitchFamily="18" charset="0"/>
              </a:rPr>
              <a:t>function </a:t>
            </a:r>
            <a:r>
              <a:rPr lang="en-US" i="1" dirty="0" err="1" smtClean="0">
                <a:effectLst/>
                <a:latin typeface="Garamond" panose="02020404030301010803" pitchFamily="18" charset="0"/>
              </a:rPr>
              <a:t>anzi</a:t>
            </a:r>
            <a:r>
              <a:rPr lang="en-US" i="1" cap="small" dirty="0" smtClean="0">
                <a:effectLst/>
                <a:latin typeface="Garamond" panose="02020404030301010803" pitchFamily="18" charset="0"/>
              </a:rPr>
              <a:t> </a:t>
            </a:r>
          </a:p>
          <a:p>
            <a:pPr marL="0" indent="0" algn="ctr">
              <a:buFont typeface="Wingdings" pitchFamily="2" charset="2"/>
              <a:buNone/>
              <a:defRPr/>
            </a:pPr>
            <a:r>
              <a:rPr lang="en-US" cap="small" dirty="0" smtClean="0">
                <a:effectLst/>
                <a:latin typeface="Garamond" panose="02020404030301010803" pitchFamily="18" charset="0"/>
              </a:rPr>
              <a:t>Present </a:t>
            </a:r>
            <a:r>
              <a:rPr lang="en-US" cap="small" dirty="0">
                <a:effectLst/>
                <a:latin typeface="Garamond" panose="02020404030301010803" pitchFamily="18" charset="0"/>
              </a:rPr>
              <a:t>Day Italian </a:t>
            </a:r>
            <a:endParaRPr lang="it-IT" cap="smal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latin typeface="Garamond" pitchFamily="18" charset="0"/>
              </a:rPr>
              <a:t>Discourse</a:t>
            </a:r>
            <a:r>
              <a:rPr lang="it-IT" dirty="0" smtClean="0">
                <a:latin typeface="Garamond" pitchFamily="18" charset="0"/>
              </a:rPr>
              <a:t> </a:t>
            </a:r>
            <a:r>
              <a:rPr lang="it-IT" dirty="0" err="1" smtClean="0">
                <a:latin typeface="Garamond" pitchFamily="18" charset="0"/>
              </a:rPr>
              <a:t>relational</a:t>
            </a:r>
            <a:r>
              <a:rPr lang="it-IT" dirty="0" smtClean="0">
                <a:latin typeface="Garamond" pitchFamily="18" charset="0"/>
              </a:rPr>
              <a:t> </a:t>
            </a:r>
            <a:r>
              <a:rPr lang="it-IT" dirty="0" err="1" smtClean="0">
                <a:latin typeface="Garamond" pitchFamily="18" charset="0"/>
              </a:rPr>
              <a:t>devices</a:t>
            </a:r>
            <a:endParaRPr lang="it-IT" dirty="0" smtClean="0">
              <a:latin typeface="Garamond" pitchFamily="18" charset="0"/>
            </a:endParaRPr>
          </a:p>
        </p:txBody>
      </p:sp>
      <p:sp>
        <p:nvSpPr>
          <p:cNvPr id="3" name="Segnaposto contenuto 2"/>
          <p:cNvSpPr>
            <a:spLocks noGrp="1"/>
          </p:cNvSpPr>
          <p:nvPr>
            <p:ph idx="1"/>
          </p:nvPr>
        </p:nvSpPr>
        <p:spPr/>
        <p:txBody>
          <a:bodyPr/>
          <a:lstStyle/>
          <a:p>
            <a:r>
              <a:rPr lang="en-US" dirty="0" smtClean="0">
                <a:latin typeface="Garamond" pitchFamily="18" charset="0"/>
              </a:rPr>
              <a:t>refers to expressions such as </a:t>
            </a:r>
            <a:r>
              <a:rPr lang="en-US" i="1" dirty="0" smtClean="0">
                <a:latin typeface="Garamond" pitchFamily="18" charset="0"/>
              </a:rPr>
              <a:t>because, but, however, I mean, well, etc.</a:t>
            </a:r>
            <a:r>
              <a:rPr lang="en-US" dirty="0" smtClean="0">
                <a:latin typeface="Garamond" pitchFamily="18" charset="0"/>
              </a:rPr>
              <a:t> that help a speaker structure and organize discourse</a:t>
            </a:r>
          </a:p>
          <a:p>
            <a:r>
              <a:rPr lang="en-US" dirty="0" smtClean="0">
                <a:latin typeface="Garamond" pitchFamily="18" charset="0"/>
              </a:rPr>
              <a:t>includes discourse markers </a:t>
            </a:r>
            <a:r>
              <a:rPr lang="en-US" dirty="0" smtClean="0">
                <a:latin typeface="Garamond" pitchFamily="18" charset="0"/>
              </a:rPr>
              <a:t>and </a:t>
            </a:r>
            <a:r>
              <a:rPr lang="en-US" dirty="0">
                <a:latin typeface="Garamond" pitchFamily="18" charset="0"/>
              </a:rPr>
              <a:t>connectives </a:t>
            </a:r>
            <a:endParaRPr lang="en-US" dirty="0" smtClean="0">
              <a:latin typeface="Garamond" pitchFamily="18" charset="0"/>
            </a:endParaRPr>
          </a:p>
          <a:p>
            <a:r>
              <a:rPr lang="en-US" dirty="0">
                <a:latin typeface="Garamond" pitchFamily="18" charset="0"/>
              </a:rPr>
              <a:t>wide bibliography: </a:t>
            </a:r>
            <a:r>
              <a:rPr lang="en-US" dirty="0" smtClean="0">
                <a:latin typeface="Garamond" pitchFamily="18" charset="0"/>
              </a:rPr>
              <a:t>Fischer (ed.), </a:t>
            </a:r>
            <a:r>
              <a:rPr lang="en-US" i="1" dirty="0" smtClean="0">
                <a:latin typeface="Garamond" pitchFamily="18" charset="0"/>
              </a:rPr>
              <a:t>Approaches to Discourse Particles</a:t>
            </a:r>
            <a:r>
              <a:rPr lang="en-US" dirty="0" smtClean="0">
                <a:latin typeface="Garamond" pitchFamily="18" charset="0"/>
              </a:rPr>
              <a:t>, 2006; </a:t>
            </a:r>
            <a:r>
              <a:rPr lang="en-US" dirty="0" err="1" smtClean="0">
                <a:latin typeface="Garamond" pitchFamily="18" charset="0"/>
              </a:rPr>
              <a:t>Maschler</a:t>
            </a:r>
            <a:r>
              <a:rPr lang="en-US" dirty="0" smtClean="0">
                <a:latin typeface="Garamond" pitchFamily="18" charset="0"/>
              </a:rPr>
              <a:t> </a:t>
            </a:r>
            <a:r>
              <a:rPr lang="en-US" dirty="0">
                <a:latin typeface="Garamond" pitchFamily="18" charset="0"/>
              </a:rPr>
              <a:t>&amp; </a:t>
            </a:r>
            <a:r>
              <a:rPr lang="en-US" dirty="0" err="1">
                <a:latin typeface="Garamond" pitchFamily="18" charset="0"/>
              </a:rPr>
              <a:t>Schiffrin</a:t>
            </a:r>
            <a:r>
              <a:rPr lang="en-US" dirty="0">
                <a:latin typeface="Garamond" pitchFamily="18" charset="0"/>
              </a:rPr>
              <a:t>, “DM, Language, Meaning and Context”, in </a:t>
            </a:r>
            <a:r>
              <a:rPr lang="en-US" dirty="0" err="1">
                <a:latin typeface="Garamond" pitchFamily="18" charset="0"/>
              </a:rPr>
              <a:t>Tannen</a:t>
            </a:r>
            <a:r>
              <a:rPr lang="en-US" dirty="0">
                <a:latin typeface="Garamond" pitchFamily="18" charset="0"/>
              </a:rPr>
              <a:t> et al. (eds.) </a:t>
            </a:r>
            <a:r>
              <a:rPr lang="en-US" i="1" dirty="0">
                <a:latin typeface="Garamond" pitchFamily="18" charset="0"/>
              </a:rPr>
              <a:t>Handbook of Discourse </a:t>
            </a:r>
            <a:r>
              <a:rPr lang="en-US" i="1" dirty="0" smtClean="0">
                <a:latin typeface="Garamond" pitchFamily="18" charset="0"/>
              </a:rPr>
              <a:t>Analysis</a:t>
            </a:r>
            <a:r>
              <a:rPr lang="en-US" dirty="0">
                <a:latin typeface="Garamond" pitchFamily="18" charset="0"/>
              </a:rPr>
              <a:t>, </a:t>
            </a:r>
            <a:r>
              <a:rPr lang="en-US" dirty="0" smtClean="0">
                <a:latin typeface="Garamond" pitchFamily="18" charset="0"/>
              </a:rPr>
              <a:t>2015</a:t>
            </a:r>
          </a:p>
          <a:p>
            <a:r>
              <a:rPr lang="en-US" dirty="0" smtClean="0">
                <a:latin typeface="Garamond" pitchFamily="18" charset="0"/>
              </a:rPr>
              <a:t>Cuenca, “The fuzzy boundaries between discourse marking and modal marking”, in </a:t>
            </a:r>
            <a:r>
              <a:rPr lang="en-US" dirty="0" err="1" smtClean="0">
                <a:latin typeface="Garamond" pitchFamily="18" charset="0"/>
              </a:rPr>
              <a:t>Degand</a:t>
            </a:r>
            <a:r>
              <a:rPr lang="en-US" dirty="0" smtClean="0">
                <a:latin typeface="Garamond" pitchFamily="18" charset="0"/>
              </a:rPr>
              <a:t> et al. (eds.) </a:t>
            </a:r>
            <a:r>
              <a:rPr lang="en-US" i="1" dirty="0" smtClean="0">
                <a:latin typeface="Garamond" pitchFamily="18" charset="0"/>
              </a:rPr>
              <a:t>DM and Modal Particles</a:t>
            </a:r>
            <a:r>
              <a:rPr lang="en-US" dirty="0" smtClean="0">
                <a:latin typeface="Garamond" pitchFamily="18" charset="0"/>
              </a:rPr>
              <a:t>, 2013</a:t>
            </a:r>
            <a:endParaRPr lang="en-US" dirty="0" smtClean="0">
              <a:latin typeface="Garamond" pitchFamily="18" charset="0"/>
            </a:endParaRPr>
          </a:p>
          <a:p>
            <a:pPr>
              <a:buNone/>
            </a:pPr>
            <a:endParaRPr lang="it-IT"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066800"/>
          </a:xfrm>
        </p:spPr>
        <p:txBody>
          <a:bodyPr/>
          <a:lstStyle/>
          <a:p>
            <a:pPr>
              <a:defRPr/>
            </a:pPr>
            <a:endParaRPr lang="it-IT" sz="3200" dirty="0">
              <a:latin typeface="Garamond" panose="02020404030301010803" pitchFamily="18" charset="0"/>
            </a:endParaRPr>
          </a:p>
        </p:txBody>
      </p:sp>
      <p:sp>
        <p:nvSpPr>
          <p:cNvPr id="3" name="Segnaposto contenuto 2"/>
          <p:cNvSpPr>
            <a:spLocks noGrp="1"/>
          </p:cNvSpPr>
          <p:nvPr>
            <p:ph idx="1"/>
          </p:nvPr>
        </p:nvSpPr>
        <p:spPr>
          <a:xfrm>
            <a:off x="611188" y="1389063"/>
            <a:ext cx="8229600" cy="4708525"/>
          </a:xfrm>
        </p:spPr>
        <p:txBody>
          <a:bodyPr/>
          <a:lstStyle/>
          <a:p>
            <a:pPr>
              <a:defRPr/>
            </a:pPr>
            <a:r>
              <a:rPr lang="it-IT" sz="2800" dirty="0" smtClean="0">
                <a:latin typeface="Garamond" panose="02020404030301010803" pitchFamily="18" charset="0"/>
              </a:rPr>
              <a:t>p </a:t>
            </a:r>
            <a:r>
              <a:rPr lang="it-IT" sz="2800" i="1" dirty="0" smtClean="0">
                <a:latin typeface="Garamond" panose="02020404030301010803" pitchFamily="18" charset="0"/>
              </a:rPr>
              <a:t>anzi</a:t>
            </a:r>
            <a:r>
              <a:rPr lang="it-IT" sz="2800" dirty="0" smtClean="0">
                <a:latin typeface="Garamond" panose="02020404030301010803" pitchFamily="18" charset="0"/>
              </a:rPr>
              <a:t> q</a:t>
            </a:r>
          </a:p>
          <a:p>
            <a:pPr marL="0" indent="0">
              <a:buFont typeface="Wingdings" pitchFamily="2" charset="2"/>
              <a:buNone/>
              <a:defRPr/>
            </a:pPr>
            <a:endParaRPr lang="it-IT" sz="2800" dirty="0" smtClean="0">
              <a:latin typeface="Garamond" panose="02020404030301010803" pitchFamily="18" charset="0"/>
            </a:endParaRPr>
          </a:p>
          <a:p>
            <a:pPr>
              <a:defRPr/>
            </a:pPr>
            <a:r>
              <a:rPr lang="en-US" sz="2800" dirty="0" smtClean="0">
                <a:effectLst/>
                <a:latin typeface="Garamond" panose="02020404030301010803" pitchFamily="18" charset="0"/>
              </a:rPr>
              <a:t>written: </a:t>
            </a:r>
            <a:r>
              <a:rPr lang="en-US" sz="2800" i="1" dirty="0" err="1" smtClean="0">
                <a:effectLst/>
                <a:latin typeface="Garamond" panose="02020404030301010803" pitchFamily="18" charset="0"/>
              </a:rPr>
              <a:t>Letteratura</a:t>
            </a:r>
            <a:r>
              <a:rPr lang="en-US" sz="2800" i="1" dirty="0" smtClean="0">
                <a:effectLst/>
                <a:latin typeface="Garamond" panose="02020404030301010803" pitchFamily="18" charset="0"/>
              </a:rPr>
              <a:t> </a:t>
            </a:r>
            <a:r>
              <a:rPr lang="en-US" sz="2800" i="1" dirty="0" err="1">
                <a:effectLst/>
                <a:latin typeface="Garamond" panose="02020404030301010803" pitchFamily="18" charset="0"/>
              </a:rPr>
              <a:t>Italiana</a:t>
            </a:r>
            <a:r>
              <a:rPr lang="en-US" sz="2800" i="1" dirty="0">
                <a:effectLst/>
                <a:latin typeface="Garamond" panose="02020404030301010803" pitchFamily="18" charset="0"/>
              </a:rPr>
              <a:t> </a:t>
            </a:r>
            <a:r>
              <a:rPr lang="en-US" sz="2800" i="1" dirty="0" err="1" smtClean="0">
                <a:effectLst/>
                <a:latin typeface="Garamond" panose="02020404030301010803" pitchFamily="18" charset="0"/>
              </a:rPr>
              <a:t>Zanichelli</a:t>
            </a:r>
            <a:r>
              <a:rPr lang="en-US" sz="2800" dirty="0" smtClean="0">
                <a:effectLst/>
                <a:latin typeface="Garamond" panose="02020404030301010803" pitchFamily="18" charset="0"/>
              </a:rPr>
              <a:t>; web </a:t>
            </a:r>
            <a:r>
              <a:rPr lang="en-US" sz="2800" dirty="0">
                <a:effectLst/>
                <a:latin typeface="Garamond" panose="02020404030301010803" pitchFamily="18" charset="0"/>
              </a:rPr>
              <a:t>corpus </a:t>
            </a:r>
            <a:r>
              <a:rPr lang="en-US" sz="2800" i="1" dirty="0" err="1">
                <a:effectLst/>
                <a:latin typeface="Garamond" panose="02020404030301010803" pitchFamily="18" charset="0"/>
              </a:rPr>
              <a:t>Risorse</a:t>
            </a:r>
            <a:r>
              <a:rPr lang="en-US" sz="2800" i="1" dirty="0">
                <a:effectLst/>
                <a:latin typeface="Garamond" panose="02020404030301010803" pitchFamily="18" charset="0"/>
              </a:rPr>
              <a:t> </a:t>
            </a:r>
            <a:r>
              <a:rPr lang="en-US" sz="2800" i="1" dirty="0" err="1">
                <a:effectLst/>
                <a:latin typeface="Garamond" panose="02020404030301010803" pitchFamily="18" charset="0"/>
              </a:rPr>
              <a:t>Dinamiche</a:t>
            </a:r>
            <a:r>
              <a:rPr lang="en-US" sz="2800" i="1" dirty="0">
                <a:effectLst/>
                <a:latin typeface="Garamond" panose="02020404030301010803" pitchFamily="18" charset="0"/>
              </a:rPr>
              <a:t> </a:t>
            </a:r>
            <a:r>
              <a:rPr lang="en-US" sz="2800" i="1" dirty="0" err="1">
                <a:effectLst/>
                <a:latin typeface="Garamond" panose="02020404030301010803" pitchFamily="18" charset="0"/>
              </a:rPr>
              <a:t>dell’Italiano</a:t>
            </a:r>
            <a:r>
              <a:rPr lang="en-US" sz="2800" dirty="0">
                <a:effectLst/>
                <a:latin typeface="Garamond" panose="02020404030301010803" pitchFamily="18" charset="0"/>
              </a:rPr>
              <a:t> (RIDIRE</a:t>
            </a:r>
            <a:r>
              <a:rPr lang="en-US" sz="2800" dirty="0" smtClean="0">
                <a:effectLst/>
                <a:latin typeface="Garamond" panose="02020404030301010803" pitchFamily="18" charset="0"/>
              </a:rPr>
              <a:t>); “</a:t>
            </a:r>
            <a:r>
              <a:rPr lang="en-US" sz="2800" i="1" dirty="0" smtClean="0">
                <a:effectLst/>
                <a:latin typeface="Garamond" panose="02020404030301010803" pitchFamily="18" charset="0"/>
              </a:rPr>
              <a:t>Il corpus </a:t>
            </a:r>
            <a:r>
              <a:rPr lang="en-US" sz="2800" i="1" dirty="0" err="1" smtClean="0">
                <a:effectLst/>
                <a:latin typeface="Garamond" panose="02020404030301010803" pitchFamily="18" charset="0"/>
              </a:rPr>
              <a:t>dei</a:t>
            </a:r>
            <a:r>
              <a:rPr lang="en-US" sz="2800" i="1" dirty="0" smtClean="0">
                <a:effectLst/>
                <a:latin typeface="Garamond" panose="02020404030301010803" pitchFamily="18" charset="0"/>
              </a:rPr>
              <a:t> corpora per </a:t>
            </a:r>
            <a:r>
              <a:rPr lang="en-US" sz="2800" i="1" dirty="0" err="1" smtClean="0">
                <a:effectLst/>
                <a:latin typeface="Garamond" panose="02020404030301010803" pitchFamily="18" charset="0"/>
              </a:rPr>
              <a:t>il</a:t>
            </a:r>
            <a:r>
              <a:rPr lang="en-US" sz="2800" i="1" dirty="0" smtClean="0">
                <a:effectLst/>
                <a:latin typeface="Garamond" panose="02020404030301010803" pitchFamily="18" charset="0"/>
              </a:rPr>
              <a:t> </a:t>
            </a:r>
            <a:r>
              <a:rPr lang="en-US" sz="2800" i="1" dirty="0" err="1" smtClean="0">
                <a:effectLst/>
                <a:latin typeface="Garamond" panose="02020404030301010803" pitchFamily="18" charset="0"/>
              </a:rPr>
              <a:t>nuovo</a:t>
            </a:r>
            <a:r>
              <a:rPr lang="en-US" sz="2800" i="1" dirty="0" smtClean="0">
                <a:effectLst/>
                <a:latin typeface="Garamond" panose="02020404030301010803" pitchFamily="18" charset="0"/>
              </a:rPr>
              <a:t> </a:t>
            </a:r>
            <a:r>
              <a:rPr lang="en-US" sz="2800" i="1" dirty="0" err="1" smtClean="0">
                <a:effectLst/>
                <a:latin typeface="Garamond" panose="02020404030301010803" pitchFamily="18" charset="0"/>
              </a:rPr>
              <a:t>vocabolario</a:t>
            </a:r>
            <a:r>
              <a:rPr lang="en-US" sz="2800" i="1" dirty="0" smtClean="0">
                <a:effectLst/>
                <a:latin typeface="Garamond" panose="02020404030301010803" pitchFamily="18" charset="0"/>
              </a:rPr>
              <a:t> </a:t>
            </a:r>
            <a:r>
              <a:rPr lang="en-US" sz="2800" i="1" dirty="0" err="1" smtClean="0">
                <a:effectLst/>
                <a:latin typeface="Garamond" panose="02020404030301010803" pitchFamily="18" charset="0"/>
              </a:rPr>
              <a:t>dell’italiano</a:t>
            </a:r>
            <a:r>
              <a:rPr lang="en-US" sz="2800" i="1" dirty="0" smtClean="0">
                <a:effectLst/>
                <a:latin typeface="Garamond" panose="02020404030301010803" pitchFamily="18" charset="0"/>
              </a:rPr>
              <a:t> post-</a:t>
            </a:r>
            <a:r>
              <a:rPr lang="en-US" sz="2800" i="1" dirty="0" err="1" smtClean="0">
                <a:effectLst/>
                <a:latin typeface="Garamond" panose="02020404030301010803" pitchFamily="18" charset="0"/>
              </a:rPr>
              <a:t>unitario</a:t>
            </a:r>
            <a:r>
              <a:rPr lang="en-US" sz="2800" dirty="0" smtClean="0">
                <a:effectLst/>
                <a:latin typeface="Garamond" panose="02020404030301010803" pitchFamily="18" charset="0"/>
              </a:rPr>
              <a:t>” (PRIN 2012) </a:t>
            </a:r>
          </a:p>
          <a:p>
            <a:pPr marL="0" indent="0">
              <a:buFont typeface="Wingdings" pitchFamily="2" charset="2"/>
              <a:buNone/>
              <a:defRPr/>
            </a:pPr>
            <a:endParaRPr lang="en-US" sz="2800" dirty="0" smtClean="0">
              <a:effectLst/>
              <a:latin typeface="Garamond" panose="02020404030301010803" pitchFamily="18" charset="0"/>
            </a:endParaRPr>
          </a:p>
          <a:p>
            <a:pPr>
              <a:defRPr/>
            </a:pPr>
            <a:r>
              <a:rPr lang="en-US" sz="2800" dirty="0" smtClean="0">
                <a:effectLst/>
                <a:latin typeface="Garamond" panose="02020404030301010803" pitchFamily="18" charset="0"/>
              </a:rPr>
              <a:t>spoken: </a:t>
            </a:r>
            <a:r>
              <a:rPr lang="en-US" sz="2800" i="1" dirty="0" err="1" smtClean="0">
                <a:effectLst/>
                <a:latin typeface="Garamond" panose="02020404030301010803" pitchFamily="18" charset="0"/>
              </a:rPr>
              <a:t>Lessico</a:t>
            </a:r>
            <a:r>
              <a:rPr lang="en-US" sz="2800" i="1" dirty="0" smtClean="0">
                <a:effectLst/>
                <a:latin typeface="Garamond" panose="02020404030301010803" pitchFamily="18" charset="0"/>
              </a:rPr>
              <a:t> </a:t>
            </a:r>
            <a:r>
              <a:rPr lang="en-US" sz="2800" i="1" dirty="0" err="1">
                <a:effectLst/>
                <a:latin typeface="Garamond" panose="02020404030301010803" pitchFamily="18" charset="0"/>
              </a:rPr>
              <a:t>dell’Italiano</a:t>
            </a:r>
            <a:r>
              <a:rPr lang="en-US" sz="2800" i="1" dirty="0">
                <a:effectLst/>
                <a:latin typeface="Garamond" panose="02020404030301010803" pitchFamily="18" charset="0"/>
              </a:rPr>
              <a:t> </a:t>
            </a:r>
            <a:r>
              <a:rPr lang="en-US" sz="2800" i="1" dirty="0" err="1">
                <a:effectLst/>
                <a:latin typeface="Garamond" panose="02020404030301010803" pitchFamily="18" charset="0"/>
              </a:rPr>
              <a:t>Parlato</a:t>
            </a:r>
            <a:r>
              <a:rPr lang="en-US" sz="2800" i="1" dirty="0">
                <a:effectLst/>
                <a:latin typeface="Garamond" panose="02020404030301010803" pitchFamily="18" charset="0"/>
              </a:rPr>
              <a:t> </a:t>
            </a:r>
            <a:r>
              <a:rPr lang="en-US" sz="2800" dirty="0">
                <a:effectLst/>
                <a:latin typeface="Garamond" panose="02020404030301010803" pitchFamily="18" charset="0"/>
              </a:rPr>
              <a:t>(LIP</a:t>
            </a:r>
            <a:r>
              <a:rPr lang="en-US" sz="2800" dirty="0" smtClean="0">
                <a:effectLst/>
                <a:latin typeface="Garamond" panose="02020404030301010803" pitchFamily="18" charset="0"/>
              </a:rPr>
              <a:t>), </a:t>
            </a:r>
            <a:r>
              <a:rPr lang="en-US" sz="2800" i="1" dirty="0" smtClean="0">
                <a:effectLst/>
                <a:latin typeface="Garamond" panose="02020404030301010803" pitchFamily="18" charset="0"/>
              </a:rPr>
              <a:t>Integrated </a:t>
            </a:r>
            <a:r>
              <a:rPr lang="en-US" sz="2800" i="1" dirty="0">
                <a:effectLst/>
                <a:latin typeface="Garamond" panose="02020404030301010803" pitchFamily="18" charset="0"/>
              </a:rPr>
              <a:t>reference corpora for spoken romance languages </a:t>
            </a:r>
            <a:r>
              <a:rPr lang="en-US" sz="2800" dirty="0">
                <a:effectLst/>
                <a:latin typeface="Garamond" panose="02020404030301010803" pitchFamily="18" charset="0"/>
              </a:rPr>
              <a:t>(C-ORAL-ROM</a:t>
            </a:r>
            <a:r>
              <a:rPr lang="en-US" sz="2800" dirty="0" smtClean="0">
                <a:effectLst/>
                <a:latin typeface="Garamond" panose="02020404030301010803" pitchFamily="18" charset="0"/>
              </a:rPr>
              <a:t>)</a:t>
            </a:r>
            <a:endParaRPr lang="it-IT" sz="2800" dirty="0" smtClean="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lnSpcReduction="10000"/>
          </a:bodyPr>
          <a:lstStyle/>
          <a:p>
            <a:pPr>
              <a:defRPr/>
            </a:pPr>
            <a:r>
              <a:rPr lang="it-IT" sz="2800" dirty="0" smtClean="0">
                <a:latin typeface="Garamond" panose="02020404030301010803" pitchFamily="18" charset="0"/>
              </a:rPr>
              <a:t>I membri del Parlamento, che hanno ricevuto un mandato democratico dai propri elettori, non sono stati consultati né hanno avuto l’opportunità di mettere il veto alla costruzione di questa follia, </a:t>
            </a:r>
            <a:r>
              <a:rPr lang="it-IT" sz="2800" b="1" dirty="0" smtClean="0">
                <a:solidFill>
                  <a:srgbClr val="FF0000"/>
                </a:solidFill>
                <a:latin typeface="Garamond" panose="02020404030301010803" pitchFamily="18" charset="0"/>
              </a:rPr>
              <a:t>anzi</a:t>
            </a:r>
            <a:r>
              <a:rPr lang="it-IT" sz="2800" dirty="0" smtClean="0">
                <a:latin typeface="Garamond" panose="02020404030301010803" pitchFamily="18" charset="0"/>
              </a:rPr>
              <a:t> la costruzione del palazzo di vetro è proseguita senza impedimenti.</a:t>
            </a:r>
          </a:p>
          <a:p>
            <a:pPr>
              <a:defRPr/>
            </a:pPr>
            <a:r>
              <a:rPr lang="en-US" sz="2800" dirty="0" smtClean="0">
                <a:latin typeface="Garamond" panose="02020404030301010803" pitchFamily="18" charset="0"/>
              </a:rPr>
              <a:t>MEPs, who have a democratic mandate from the electorate, were not consulted on the building of this folly or allowed any opportunity to veto its construction. </a:t>
            </a:r>
            <a:r>
              <a:rPr lang="en-US" sz="2800" dirty="0" smtClean="0">
                <a:solidFill>
                  <a:srgbClr val="FF0000"/>
                </a:solidFill>
                <a:latin typeface="Garamond" panose="02020404030301010803" pitchFamily="18" charset="0"/>
              </a:rPr>
              <a:t>Instead</a:t>
            </a:r>
            <a:r>
              <a:rPr lang="en-US" sz="2800" dirty="0" smtClean="0">
                <a:latin typeface="Garamond" panose="02020404030301010803" pitchFamily="18" charset="0"/>
              </a:rPr>
              <a:t>, the building of this glass palace has continued unimpeded.</a:t>
            </a:r>
          </a:p>
          <a:p>
            <a:endParaRPr lang="it-IT"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fontScale="85000" lnSpcReduction="10000"/>
          </a:bodyPr>
          <a:lstStyle/>
          <a:p>
            <a:pPr>
              <a:defRPr/>
            </a:pPr>
            <a:r>
              <a:rPr lang="it-IT" sz="2800" dirty="0" smtClean="0">
                <a:latin typeface="Garamond" panose="02020404030301010803" pitchFamily="18" charset="0"/>
              </a:rPr>
              <a:t>Quindi, signor Presidente, ripeto che è importante un piano di prevenzione primaria, un piano per tentare di ridurre la domanda di stupefacenti nella nostra Comunità ma, nel contempo, ciò potrebbe essere, </a:t>
            </a:r>
            <a:r>
              <a:rPr lang="it-IT" sz="2800" b="1" dirty="0" smtClean="0">
                <a:solidFill>
                  <a:srgbClr val="FF0000"/>
                </a:solidFill>
                <a:latin typeface="Garamond" panose="02020404030301010803" pitchFamily="18" charset="0"/>
              </a:rPr>
              <a:t>anzi</a:t>
            </a:r>
            <a:r>
              <a:rPr lang="it-IT" sz="2800" dirty="0" smtClean="0">
                <a:latin typeface="Garamond" panose="02020404030301010803" pitchFamily="18" charset="0"/>
              </a:rPr>
              <a:t> è sicuramente insufficiente se poi non si tenta anche la strada del recupero, della cura, della riabilitazione e del reinserimento del tossicodipendente nella società.</a:t>
            </a:r>
          </a:p>
          <a:p>
            <a:pPr marL="0" indent="0">
              <a:buFont typeface="Wingdings" pitchFamily="2" charset="2"/>
              <a:buNone/>
              <a:defRPr/>
            </a:pPr>
            <a:endParaRPr lang="it-IT" sz="1400" dirty="0" smtClean="0">
              <a:latin typeface="Garamond" panose="02020404030301010803" pitchFamily="18" charset="0"/>
            </a:endParaRPr>
          </a:p>
          <a:p>
            <a:pPr>
              <a:defRPr/>
            </a:pPr>
            <a:r>
              <a:rPr lang="en-US" sz="2800" dirty="0" smtClean="0">
                <a:latin typeface="Garamond" panose="02020404030301010803" pitchFamily="18" charset="0"/>
              </a:rPr>
              <a:t>Therefore, </a:t>
            </a:r>
            <a:r>
              <a:rPr lang="en-US" sz="2800" dirty="0" err="1" smtClean="0">
                <a:latin typeface="Garamond" panose="02020404030301010803" pitchFamily="18" charset="0"/>
              </a:rPr>
              <a:t>Mr</a:t>
            </a:r>
            <a:r>
              <a:rPr lang="en-US" sz="2800" dirty="0" smtClean="0">
                <a:latin typeface="Garamond" panose="02020404030301010803" pitchFamily="18" charset="0"/>
              </a:rPr>
              <a:t> President, I repeat that we need a </a:t>
            </a:r>
            <a:r>
              <a:rPr lang="en-US" sz="2800" dirty="0" err="1" smtClean="0">
                <a:latin typeface="Garamond" panose="02020404030301010803" pitchFamily="18" charset="0"/>
              </a:rPr>
              <a:t>programme</a:t>
            </a:r>
            <a:r>
              <a:rPr lang="en-US" sz="2800" dirty="0" smtClean="0">
                <a:latin typeface="Garamond" panose="02020404030301010803" pitchFamily="18" charset="0"/>
              </a:rPr>
              <a:t> of primary prevention to try to reduce the demand for drugs in our Community but, at the same time, this could prove - </a:t>
            </a:r>
            <a:r>
              <a:rPr lang="en-US" sz="2800" dirty="0" smtClean="0">
                <a:solidFill>
                  <a:srgbClr val="FF0000"/>
                </a:solidFill>
                <a:latin typeface="Garamond" panose="02020404030301010803" pitchFamily="18" charset="0"/>
              </a:rPr>
              <a:t>indeed</a:t>
            </a:r>
            <a:r>
              <a:rPr lang="en-US" sz="2800" dirty="0" smtClean="0">
                <a:latin typeface="Garamond" panose="02020404030301010803" pitchFamily="18" charset="0"/>
              </a:rPr>
              <a:t>, it certainly will prove - inadequate if we do not set about treating, rehabilitating and the reintegrating drug addicts into society.</a:t>
            </a:r>
            <a:endParaRPr lang="it-IT" sz="2800" dirty="0" smtClean="0">
              <a:latin typeface="Garamond" panose="02020404030301010803" pitchFamily="18" charset="0"/>
            </a:endParaRPr>
          </a:p>
          <a:p>
            <a:endParaRPr lang="it-IT"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3600" dirty="0" smtClean="0">
                <a:latin typeface="Garamond" panose="02020404030301010803" pitchFamily="18" charset="0"/>
              </a:rPr>
              <a:t>NEG p, q</a:t>
            </a:r>
            <a:endParaRPr lang="it-IT" sz="3600" dirty="0">
              <a:latin typeface="Garamond" panose="02020404030301010803" pitchFamily="18" charset="0"/>
            </a:endParaRPr>
          </a:p>
        </p:txBody>
      </p:sp>
      <p:sp>
        <p:nvSpPr>
          <p:cNvPr id="3" name="Segnaposto contenuto 2"/>
          <p:cNvSpPr>
            <a:spLocks noGrp="1"/>
          </p:cNvSpPr>
          <p:nvPr>
            <p:ph idx="1"/>
          </p:nvPr>
        </p:nvSpPr>
        <p:spPr>
          <a:xfrm>
            <a:off x="457200" y="1268413"/>
            <a:ext cx="8229600" cy="4857750"/>
          </a:xfrm>
        </p:spPr>
        <p:txBody>
          <a:bodyPr/>
          <a:lstStyle/>
          <a:p>
            <a:pPr>
              <a:defRPr/>
            </a:pPr>
            <a:r>
              <a:rPr lang="it-IT" sz="2400" dirty="0">
                <a:effectLst/>
                <a:latin typeface="Garamond" panose="02020404030301010803" pitchFamily="18" charset="0"/>
              </a:rPr>
              <a:t>La parola orale spesso è </a:t>
            </a:r>
            <a:r>
              <a:rPr lang="it-IT" sz="2400" dirty="0" smtClean="0">
                <a:effectLst/>
                <a:latin typeface="Garamond" panose="02020404030301010803" pitchFamily="18" charset="0"/>
              </a:rPr>
              <a:t>inadeguata, </a:t>
            </a:r>
            <a:r>
              <a:rPr lang="it-IT" sz="2400" u="sng" dirty="0">
                <a:effectLst/>
                <a:latin typeface="Garamond" panose="02020404030301010803" pitchFamily="18" charset="0"/>
              </a:rPr>
              <a:t>non</a:t>
            </a:r>
            <a:r>
              <a:rPr lang="it-IT" sz="2400" dirty="0">
                <a:effectLst/>
                <a:latin typeface="Garamond" panose="02020404030301010803" pitchFamily="18" charset="0"/>
              </a:rPr>
              <a:t> facilita la scoperta di verità </a:t>
            </a:r>
            <a:r>
              <a:rPr lang="it-IT" sz="2400" dirty="0" smtClean="0">
                <a:effectLst/>
                <a:latin typeface="Garamond" panose="02020404030301010803" pitchFamily="18" charset="0"/>
              </a:rPr>
              <a:t>nascoste, </a:t>
            </a:r>
            <a:r>
              <a:rPr lang="it-IT" sz="2400" b="1" dirty="0" smtClean="0">
                <a:solidFill>
                  <a:srgbClr val="FF0000"/>
                </a:solidFill>
                <a:effectLst/>
                <a:latin typeface="Garamond" panose="02020404030301010803" pitchFamily="18" charset="0"/>
              </a:rPr>
              <a:t>anzi</a:t>
            </a:r>
            <a:r>
              <a:rPr lang="it-IT" sz="2400" dirty="0">
                <a:effectLst/>
                <a:latin typeface="Garamond" panose="02020404030301010803" pitchFamily="18" charset="0"/>
              </a:rPr>
              <a:t> le ostacola </a:t>
            </a:r>
            <a:r>
              <a:rPr lang="it-IT" sz="2400" dirty="0" smtClean="0">
                <a:effectLst/>
                <a:latin typeface="Garamond" panose="02020404030301010803" pitchFamily="18" charset="0"/>
              </a:rPr>
              <a:t>[RIDIRE]	</a:t>
            </a:r>
            <a:r>
              <a:rPr lang="it-IT" sz="2400" dirty="0" smtClean="0">
                <a:solidFill>
                  <a:schemeClr val="accent1">
                    <a:lumMod val="60000"/>
                    <a:lumOff val="40000"/>
                  </a:schemeClr>
                </a:solidFill>
                <a:effectLst/>
                <a:latin typeface="Garamond" panose="02020404030301010803" pitchFamily="18" charset="0"/>
              </a:rPr>
              <a:t>TYPE 1</a:t>
            </a:r>
            <a:endParaRPr lang="it-IT" sz="2400" dirty="0" smtClean="0">
              <a:effectLst/>
              <a:latin typeface="Garamond" panose="02020404030301010803" pitchFamily="18" charset="0"/>
            </a:endParaRPr>
          </a:p>
          <a:p>
            <a:pPr marL="0" indent="0">
              <a:buFont typeface="Wingdings" pitchFamily="2" charset="2"/>
              <a:buNone/>
              <a:defRPr/>
            </a:pPr>
            <a:r>
              <a:rPr lang="it-IT" sz="2400" dirty="0" smtClean="0">
                <a:effectLst/>
                <a:latin typeface="Garamond" panose="02020404030301010803" pitchFamily="18" charset="0"/>
              </a:rPr>
              <a:t>‘</a:t>
            </a:r>
            <a:r>
              <a:rPr lang="it-IT" sz="2400" dirty="0" err="1" smtClean="0">
                <a:effectLst/>
                <a:latin typeface="Garamond" panose="02020404030301010803" pitchFamily="18" charset="0"/>
              </a:rPr>
              <a:t>Oral</a:t>
            </a:r>
            <a:r>
              <a:rPr lang="it-IT" sz="2400" dirty="0" smtClean="0">
                <a:effectLst/>
                <a:latin typeface="Garamond" panose="02020404030301010803" pitchFamily="18" charset="0"/>
              </a:rPr>
              <a:t> word </a:t>
            </a:r>
            <a:r>
              <a:rPr lang="it-IT" sz="2400" dirty="0" err="1" smtClean="0">
                <a:effectLst/>
                <a:latin typeface="Garamond" panose="02020404030301010803" pitchFamily="18" charset="0"/>
              </a:rPr>
              <a:t>is</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often</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inadequate</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it</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does</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not</a:t>
            </a:r>
            <a:r>
              <a:rPr lang="it-IT" sz="2400" dirty="0" smtClean="0">
                <a:effectLst/>
                <a:latin typeface="Garamond" panose="02020404030301010803" pitchFamily="18" charset="0"/>
              </a:rPr>
              <a:t> facilitate the </a:t>
            </a:r>
            <a:r>
              <a:rPr lang="it-IT" sz="2400" dirty="0" err="1" smtClean="0">
                <a:effectLst/>
                <a:latin typeface="Garamond" panose="02020404030301010803" pitchFamily="18" charset="0"/>
              </a:rPr>
              <a:t>discovery</a:t>
            </a:r>
            <a:r>
              <a:rPr lang="it-IT" sz="2400" dirty="0" smtClean="0">
                <a:effectLst/>
                <a:latin typeface="Garamond" panose="02020404030301010803" pitchFamily="18" charset="0"/>
              </a:rPr>
              <a:t> of </a:t>
            </a:r>
            <a:r>
              <a:rPr lang="it-IT" sz="2400" dirty="0" err="1" smtClean="0">
                <a:effectLst/>
                <a:latin typeface="Garamond" panose="02020404030301010803" pitchFamily="18" charset="0"/>
              </a:rPr>
              <a:t>hidden</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truth</a:t>
            </a:r>
            <a:r>
              <a:rPr lang="it-IT" sz="2400" dirty="0" smtClean="0">
                <a:effectLst/>
                <a:latin typeface="Garamond" panose="02020404030301010803" pitchFamily="18" charset="0"/>
              </a:rPr>
              <a:t>, anzi </a:t>
            </a:r>
            <a:r>
              <a:rPr lang="it-IT" sz="2400" dirty="0" err="1" smtClean="0">
                <a:effectLst/>
                <a:latin typeface="Garamond" panose="02020404030301010803" pitchFamily="18" charset="0"/>
              </a:rPr>
              <a:t>it</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hinders</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it</a:t>
            </a:r>
            <a:r>
              <a:rPr lang="it-IT" sz="2400" dirty="0" smtClean="0">
                <a:effectLst/>
                <a:latin typeface="Garamond" panose="02020404030301010803" pitchFamily="18" charset="0"/>
              </a:rPr>
              <a:t>’</a:t>
            </a:r>
          </a:p>
          <a:p>
            <a:pPr marL="0" indent="0">
              <a:buFont typeface="Wingdings" pitchFamily="2" charset="2"/>
              <a:buNone/>
              <a:defRPr/>
            </a:pPr>
            <a:endParaRPr lang="it-IT" sz="2400" dirty="0" smtClean="0">
              <a:effectLst/>
              <a:latin typeface="Garamond" panose="02020404030301010803" pitchFamily="18" charset="0"/>
            </a:endParaRPr>
          </a:p>
          <a:p>
            <a:pPr>
              <a:defRPr/>
            </a:pPr>
            <a:r>
              <a:rPr lang="it-IT" sz="2400" dirty="0">
                <a:effectLst/>
                <a:latin typeface="Garamond" panose="02020404030301010803" pitchFamily="18" charset="0"/>
              </a:rPr>
              <a:t>Di annotazioni in cui Wittgenstein istituisce un confronto - e </a:t>
            </a:r>
            <a:r>
              <a:rPr lang="it-IT" sz="2400" dirty="0" smtClean="0">
                <a:effectLst/>
                <a:latin typeface="Garamond" panose="02020404030301010803" pitchFamily="18" charset="0"/>
              </a:rPr>
              <a:t>stabilisce,</a:t>
            </a:r>
            <a:r>
              <a:rPr lang="it-IT" sz="2400" dirty="0">
                <a:effectLst/>
                <a:latin typeface="Garamond" panose="02020404030301010803" pitchFamily="18" charset="0"/>
              </a:rPr>
              <a:t> </a:t>
            </a:r>
            <a:r>
              <a:rPr lang="it-IT" sz="2400" dirty="0" smtClean="0">
                <a:effectLst/>
                <a:latin typeface="Garamond" panose="02020404030301010803" pitchFamily="18" charset="0"/>
              </a:rPr>
              <a:t>anzi, un’analogia </a:t>
            </a:r>
            <a:r>
              <a:rPr lang="it-IT" sz="2400" dirty="0">
                <a:effectLst/>
                <a:latin typeface="Garamond" panose="02020404030301010803" pitchFamily="18" charset="0"/>
              </a:rPr>
              <a:t>- tra filosofia e architettura ve ne sono numerose </a:t>
            </a:r>
            <a:r>
              <a:rPr lang="it-IT" sz="2400" dirty="0" smtClean="0">
                <a:effectLst/>
                <a:latin typeface="Garamond" panose="02020404030301010803" pitchFamily="18" charset="0"/>
              </a:rPr>
              <a:t>altre [RIDIRE]	</a:t>
            </a:r>
            <a:r>
              <a:rPr lang="it-IT" sz="2400" dirty="0" smtClean="0">
                <a:solidFill>
                  <a:schemeClr val="accent1">
                    <a:lumMod val="60000"/>
                    <a:lumOff val="40000"/>
                  </a:schemeClr>
                </a:solidFill>
                <a:effectLst/>
                <a:latin typeface="Garamond" panose="02020404030301010803" pitchFamily="18" charset="0"/>
              </a:rPr>
              <a:t>TYPE 2</a:t>
            </a:r>
          </a:p>
          <a:p>
            <a:pPr marL="0" indent="0">
              <a:buFont typeface="Wingdings" pitchFamily="2" charset="2"/>
              <a:buNone/>
              <a:defRPr/>
            </a:pPr>
            <a:r>
              <a:rPr lang="it-IT" sz="2400" dirty="0" smtClean="0">
                <a:effectLst/>
                <a:latin typeface="Garamond" panose="02020404030301010803" pitchFamily="18" charset="0"/>
              </a:rPr>
              <a:t>‘The are </a:t>
            </a:r>
            <a:r>
              <a:rPr lang="it-IT" sz="2400" dirty="0" err="1" smtClean="0">
                <a:effectLst/>
                <a:latin typeface="Garamond" panose="02020404030301010803" pitchFamily="18" charset="0"/>
              </a:rPr>
              <a:t>numerous</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other</a:t>
            </a:r>
            <a:r>
              <a:rPr lang="it-IT" sz="2400" dirty="0" smtClean="0">
                <a:effectLst/>
                <a:latin typeface="Garamond" panose="02020404030301010803" pitchFamily="18" charset="0"/>
              </a:rPr>
              <a:t> notes in </a:t>
            </a:r>
            <a:r>
              <a:rPr lang="it-IT" sz="2400" dirty="0" err="1" smtClean="0">
                <a:effectLst/>
                <a:latin typeface="Garamond" panose="02020404030301010803" pitchFamily="18" charset="0"/>
              </a:rPr>
              <a:t>which</a:t>
            </a:r>
            <a:r>
              <a:rPr lang="it-IT" sz="2400" dirty="0" smtClean="0">
                <a:effectLst/>
                <a:latin typeface="Garamond" panose="02020404030301010803" pitchFamily="18" charset="0"/>
              </a:rPr>
              <a:t> Wittgenstein </a:t>
            </a:r>
            <a:r>
              <a:rPr lang="it-IT" sz="2400" dirty="0" err="1">
                <a:effectLst/>
                <a:latin typeface="Garamond" panose="02020404030301010803" pitchFamily="18" charset="0"/>
              </a:rPr>
              <a:t>m</a:t>
            </a:r>
            <a:r>
              <a:rPr lang="it-IT" sz="2400" dirty="0" err="1" smtClean="0">
                <a:effectLst/>
                <a:latin typeface="Garamond" panose="02020404030301010803" pitchFamily="18" charset="0"/>
              </a:rPr>
              <a:t>akes</a:t>
            </a:r>
            <a:r>
              <a:rPr lang="it-IT" sz="2400" dirty="0" smtClean="0">
                <a:effectLst/>
                <a:latin typeface="Garamond" panose="02020404030301010803" pitchFamily="18" charset="0"/>
              </a:rPr>
              <a:t> a </a:t>
            </a:r>
            <a:r>
              <a:rPr lang="it-IT" sz="2400" dirty="0" err="1" smtClean="0">
                <a:effectLst/>
                <a:latin typeface="Garamond" panose="02020404030301010803" pitchFamily="18" charset="0"/>
              </a:rPr>
              <a:t>comparison</a:t>
            </a:r>
            <a:r>
              <a:rPr lang="it-IT" sz="2400" dirty="0" smtClean="0">
                <a:effectLst/>
                <a:latin typeface="Garamond" panose="02020404030301010803" pitchFamily="18" charset="0"/>
              </a:rPr>
              <a:t> – and </a:t>
            </a:r>
            <a:r>
              <a:rPr lang="it-IT" sz="2400" dirty="0" err="1" smtClean="0">
                <a:effectLst/>
                <a:latin typeface="Garamond" panose="02020404030301010803" pitchFamily="18" charset="0"/>
              </a:rPr>
              <a:t>establishes</a:t>
            </a:r>
            <a:r>
              <a:rPr lang="it-IT" sz="2400" dirty="0" smtClean="0">
                <a:effectLst/>
                <a:latin typeface="Garamond" panose="02020404030301010803" pitchFamily="18" charset="0"/>
              </a:rPr>
              <a:t>, </a:t>
            </a:r>
            <a:r>
              <a:rPr lang="it-IT" sz="2400" b="1" dirty="0" smtClean="0">
                <a:solidFill>
                  <a:srgbClr val="FF0000"/>
                </a:solidFill>
                <a:effectLst/>
                <a:latin typeface="Garamond" panose="02020404030301010803" pitchFamily="18" charset="0"/>
              </a:rPr>
              <a:t>anzi</a:t>
            </a:r>
            <a:r>
              <a:rPr lang="it-IT" sz="2400" dirty="0" smtClean="0">
                <a:effectLst/>
                <a:latin typeface="Garamond" panose="02020404030301010803" pitchFamily="18" charset="0"/>
              </a:rPr>
              <a:t>, an </a:t>
            </a:r>
            <a:r>
              <a:rPr lang="it-IT" sz="2400" dirty="0" err="1" smtClean="0">
                <a:effectLst/>
                <a:latin typeface="Garamond" panose="02020404030301010803" pitchFamily="18" charset="0"/>
              </a:rPr>
              <a:t>analogy</a:t>
            </a:r>
            <a:r>
              <a:rPr lang="it-IT" sz="2400" dirty="0" smtClean="0">
                <a:effectLst/>
                <a:latin typeface="Garamond" panose="02020404030301010803" pitchFamily="18" charset="0"/>
              </a:rPr>
              <a:t> – </a:t>
            </a:r>
            <a:r>
              <a:rPr lang="it-IT" sz="2400" dirty="0" err="1" smtClean="0">
                <a:effectLst/>
                <a:latin typeface="Garamond" panose="02020404030301010803" pitchFamily="18" charset="0"/>
              </a:rPr>
              <a:t>between</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philosophy</a:t>
            </a:r>
            <a:r>
              <a:rPr lang="it-IT" sz="2400" dirty="0" smtClean="0">
                <a:effectLst/>
                <a:latin typeface="Garamond" panose="02020404030301010803" pitchFamily="18" charset="0"/>
              </a:rPr>
              <a:t> and </a:t>
            </a:r>
            <a:r>
              <a:rPr lang="it-IT" sz="2400" dirty="0" err="1" smtClean="0">
                <a:effectLst/>
                <a:latin typeface="Garamond" panose="02020404030301010803" pitchFamily="18" charset="0"/>
              </a:rPr>
              <a:t>architecture</a:t>
            </a:r>
            <a:r>
              <a:rPr lang="it-IT" sz="2400" dirty="0" smtClean="0">
                <a:effectLst/>
                <a:latin typeface="Garamond" panose="02020404030301010803" pitchFamily="18" charset="0"/>
              </a:rPr>
              <a:t>’ </a:t>
            </a:r>
            <a:endParaRPr lang="it-IT" sz="2400" dirty="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r>
              <a:rPr lang="it-IT" sz="3600" dirty="0" smtClean="0">
                <a:latin typeface="Garamond" panose="02020404030301010803" pitchFamily="18" charset="0"/>
              </a:rPr>
              <a:t>SCOPE</a:t>
            </a:r>
            <a:endParaRPr lang="it-IT" sz="3600" dirty="0">
              <a:latin typeface="Garamond" panose="02020404030301010803" pitchFamily="18" charset="0"/>
            </a:endParaRPr>
          </a:p>
        </p:txBody>
      </p:sp>
      <p:sp>
        <p:nvSpPr>
          <p:cNvPr id="17411" name="Segnaposto contenuto 2"/>
          <p:cNvSpPr>
            <a:spLocks noGrp="1"/>
          </p:cNvSpPr>
          <p:nvPr>
            <p:ph idx="1"/>
          </p:nvPr>
        </p:nvSpPr>
        <p:spPr>
          <a:xfrm>
            <a:off x="457200" y="1341438"/>
            <a:ext cx="8229600" cy="4708525"/>
          </a:xfrm>
        </p:spPr>
        <p:txBody>
          <a:bodyPr/>
          <a:lstStyle/>
          <a:p>
            <a:r>
              <a:rPr lang="it-IT" altLang="it-IT" sz="2800" smtClean="0">
                <a:effectLst/>
                <a:latin typeface="Garamond" pitchFamily="18" charset="0"/>
              </a:rPr>
              <a:t>Peccato che negli anni si sia perso qualcosa, </a:t>
            </a:r>
            <a:r>
              <a:rPr lang="it-IT" altLang="it-IT" sz="2800" smtClean="0">
                <a:solidFill>
                  <a:srgbClr val="FF0000"/>
                </a:solidFill>
                <a:effectLst/>
                <a:latin typeface="Garamond" pitchFamily="18" charset="0"/>
              </a:rPr>
              <a:t>anzi</a:t>
            </a:r>
            <a:r>
              <a:rPr lang="it-IT" altLang="it-IT" sz="2800" smtClean="0">
                <a:effectLst/>
                <a:latin typeface="Garamond" pitchFamily="18" charset="0"/>
              </a:rPr>
              <a:t> molto [RIDIRE] ‘Shame something, anzi [a lot] got lost in the years’</a:t>
            </a:r>
          </a:p>
          <a:p>
            <a:endParaRPr lang="it-IT" altLang="it-IT" sz="1200" smtClean="0">
              <a:effectLst/>
              <a:latin typeface="Garamond" pitchFamily="18" charset="0"/>
            </a:endParaRPr>
          </a:p>
          <a:p>
            <a:r>
              <a:rPr lang="it-IT" altLang="it-IT" sz="2800" smtClean="0">
                <a:effectLst/>
                <a:latin typeface="Garamond" pitchFamily="18" charset="0"/>
              </a:rPr>
              <a:t>Perché dunque non dovrebbe usarsi uguale impegno, </a:t>
            </a:r>
            <a:r>
              <a:rPr lang="it-IT" altLang="it-IT" sz="2800" smtClean="0">
                <a:solidFill>
                  <a:srgbClr val="FF0000"/>
                </a:solidFill>
                <a:effectLst/>
                <a:latin typeface="Garamond" pitchFamily="18" charset="0"/>
              </a:rPr>
              <a:t>anzi</a:t>
            </a:r>
            <a:r>
              <a:rPr lang="it-IT" altLang="it-IT" sz="2800" smtClean="0">
                <a:effectLst/>
                <a:latin typeface="Garamond" pitchFamily="18" charset="0"/>
              </a:rPr>
              <a:t> maggiore [RIDIRE] ‘Why then not use equal commitment, anzi [more]’</a:t>
            </a:r>
          </a:p>
          <a:p>
            <a:endParaRPr lang="it-IT" altLang="it-IT" sz="1200" smtClean="0">
              <a:effectLst/>
              <a:latin typeface="Garamond" pitchFamily="18" charset="0"/>
            </a:endParaRPr>
          </a:p>
          <a:p>
            <a:r>
              <a:rPr lang="it-IT" altLang="it-IT" sz="2800" smtClean="0">
                <a:effectLst/>
                <a:latin typeface="Garamond" pitchFamily="18" charset="0"/>
              </a:rPr>
              <a:t> della sua minaccia io non m’offendo, </a:t>
            </a:r>
            <a:r>
              <a:rPr lang="it-IT" altLang="it-IT" sz="2800" smtClean="0">
                <a:solidFill>
                  <a:srgbClr val="FF0000"/>
                </a:solidFill>
                <a:effectLst/>
                <a:latin typeface="Garamond" pitchFamily="18" charset="0"/>
              </a:rPr>
              <a:t>anzi</a:t>
            </a:r>
            <a:r>
              <a:rPr lang="it-IT" altLang="it-IT" sz="2800" smtClean="0">
                <a:effectLst/>
                <a:latin typeface="Garamond" pitchFamily="18" charset="0"/>
              </a:rPr>
              <a:t> rido [RIDIRE] ‘by his threat I’m not offended, anzi [amused]’ </a:t>
            </a:r>
          </a:p>
          <a:p>
            <a:endParaRPr lang="it-IT" altLang="it-IT" sz="2400" smtClean="0">
              <a:effectLst/>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 calcmode="lin" valueType="num">
                                      <p:cBhvr additive="base">
                                        <p:cTn id="7" dur="500" fill="hold"/>
                                        <p:tgtEl>
                                          <p:spTgt spid="174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411">
                                            <p:txEl>
                                              <p:pRg st="2" end="2"/>
                                            </p:txEl>
                                          </p:spTgt>
                                        </p:tgtEl>
                                        <p:attrNameLst>
                                          <p:attrName>style.visibility</p:attrName>
                                        </p:attrNameLst>
                                      </p:cBhvr>
                                      <p:to>
                                        <p:strVal val="visible"/>
                                      </p:to>
                                    </p:set>
                                    <p:anim calcmode="lin" valueType="num">
                                      <p:cBhvr additive="base">
                                        <p:cTn id="13" dur="500" fill="hold"/>
                                        <p:tgtEl>
                                          <p:spTgt spid="1741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41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411">
                                            <p:txEl>
                                              <p:pRg st="4" end="4"/>
                                            </p:txEl>
                                          </p:spTgt>
                                        </p:tgtEl>
                                        <p:attrNameLst>
                                          <p:attrName>style.visibility</p:attrName>
                                        </p:attrNameLst>
                                      </p:cBhvr>
                                      <p:to>
                                        <p:strVal val="visible"/>
                                      </p:to>
                                    </p:set>
                                    <p:anim calcmode="lin" valueType="num">
                                      <p:cBhvr additive="base">
                                        <p:cTn id="19" dur="500" fill="hold"/>
                                        <p:tgtEl>
                                          <p:spTgt spid="17411">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7411">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endParaRPr lang="it-IT"/>
          </a:p>
        </p:txBody>
      </p:sp>
      <p:sp>
        <p:nvSpPr>
          <p:cNvPr id="3" name="Segnaposto contenuto 2"/>
          <p:cNvSpPr>
            <a:spLocks noGrp="1"/>
          </p:cNvSpPr>
          <p:nvPr>
            <p:ph idx="1"/>
          </p:nvPr>
        </p:nvSpPr>
        <p:spPr>
          <a:xfrm>
            <a:off x="457200" y="404813"/>
            <a:ext cx="8229600" cy="5721350"/>
          </a:xfrm>
        </p:spPr>
        <p:txBody>
          <a:bodyPr/>
          <a:lstStyle/>
          <a:p>
            <a:pPr>
              <a:defRPr/>
            </a:pPr>
            <a:endParaRPr lang="it-IT" sz="2400" dirty="0" smtClean="0">
              <a:effectLst/>
              <a:latin typeface="Garamond" panose="02020404030301010803" pitchFamily="18" charset="0"/>
            </a:endParaRPr>
          </a:p>
          <a:p>
            <a:pPr>
              <a:defRPr/>
            </a:pPr>
            <a:r>
              <a:rPr lang="it-IT" sz="2400" dirty="0" smtClean="0">
                <a:effectLst/>
                <a:latin typeface="Garamond" panose="02020404030301010803" pitchFamily="18" charset="0"/>
              </a:rPr>
              <a:t>Anche </a:t>
            </a:r>
            <a:r>
              <a:rPr lang="it-IT" sz="2400" dirty="0">
                <a:effectLst/>
                <a:latin typeface="Garamond" panose="02020404030301010803" pitchFamily="18" charset="0"/>
              </a:rPr>
              <a:t>qui avete da fare con galantuomini, don Nunzio – riprese il notaio mettendogli una mano sulla spalla. – Ci accomoderemo senza bisogno dell’usciere. – </a:t>
            </a:r>
            <a:r>
              <a:rPr lang="it-IT" sz="2400" dirty="0">
                <a:solidFill>
                  <a:srgbClr val="FF0000"/>
                </a:solidFill>
                <a:effectLst/>
                <a:latin typeface="Garamond" panose="02020404030301010803" pitchFamily="18" charset="0"/>
              </a:rPr>
              <a:t>Anzi </a:t>
            </a:r>
            <a:r>
              <a:rPr lang="it-IT" sz="2400" dirty="0">
                <a:effectLst/>
                <a:latin typeface="Garamond" panose="02020404030301010803" pitchFamily="18" charset="0"/>
              </a:rPr>
              <a:t>si voltò a quest’ultimo, che stava preparando i ferri del mestiere: - Per ora non abbiamo bisogno di voi, don Calogero  (G. Verga, </a:t>
            </a:r>
            <a:r>
              <a:rPr lang="it-IT" sz="2400" i="1" dirty="0">
                <a:effectLst/>
                <a:latin typeface="Garamond" panose="02020404030301010803" pitchFamily="18" charset="0"/>
              </a:rPr>
              <a:t>Dal tuo al mio (romanzo)</a:t>
            </a:r>
            <a:r>
              <a:rPr lang="it-IT" sz="2400" dirty="0">
                <a:effectLst/>
                <a:latin typeface="Garamond" panose="02020404030301010803" pitchFamily="18" charset="0"/>
              </a:rPr>
              <a:t>, XX sec., cap. 2.199 [LIZ</a:t>
            </a:r>
            <a:r>
              <a:rPr lang="it-IT" sz="2400" dirty="0" smtClean="0">
                <a:effectLst/>
                <a:latin typeface="Garamond" panose="02020404030301010803" pitchFamily="18" charset="0"/>
              </a:rPr>
              <a:t>]).</a:t>
            </a:r>
          </a:p>
          <a:p>
            <a:pPr marL="0" indent="0">
              <a:buFont typeface="Wingdings" pitchFamily="2" charset="2"/>
              <a:buNone/>
              <a:defRPr/>
            </a:pPr>
            <a:r>
              <a:rPr lang="it-IT" sz="2400" dirty="0" smtClean="0">
                <a:effectLst/>
                <a:latin typeface="Garamond" panose="02020404030301010803" pitchFamily="18" charset="0"/>
              </a:rPr>
              <a:t>‘Here </a:t>
            </a:r>
            <a:r>
              <a:rPr lang="it-IT" sz="2400" dirty="0" err="1" smtClean="0">
                <a:effectLst/>
                <a:latin typeface="Garamond" panose="02020404030301010803" pitchFamily="18" charset="0"/>
              </a:rPr>
              <a:t>too</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you</a:t>
            </a:r>
            <a:r>
              <a:rPr lang="it-IT" sz="2400" dirty="0" smtClean="0">
                <a:effectLst/>
                <a:latin typeface="Garamond" panose="02020404030301010803" pitchFamily="18" charset="0"/>
              </a:rPr>
              <a:t> are </a:t>
            </a:r>
            <a:r>
              <a:rPr lang="it-IT" sz="2400" dirty="0" err="1" smtClean="0">
                <a:effectLst/>
                <a:latin typeface="Garamond" panose="02020404030301010803" pitchFamily="18" charset="0"/>
              </a:rPr>
              <a:t>dealing</a:t>
            </a:r>
            <a:r>
              <a:rPr lang="it-IT" sz="2400" dirty="0" smtClean="0">
                <a:effectLst/>
                <a:latin typeface="Garamond" panose="02020404030301010803" pitchFamily="18" charset="0"/>
              </a:rPr>
              <a:t> with gentlemen, don </a:t>
            </a:r>
            <a:r>
              <a:rPr lang="it-IT" sz="2400" dirty="0" err="1" smtClean="0">
                <a:effectLst/>
                <a:latin typeface="Garamond" panose="02020404030301010803" pitchFamily="18" charset="0"/>
              </a:rPr>
              <a:t>Nunzio’</a:t>
            </a:r>
            <a:r>
              <a:rPr lang="it-IT" sz="2400" dirty="0" smtClean="0">
                <a:effectLst/>
                <a:latin typeface="Garamond" panose="02020404030301010803" pitchFamily="18" charset="0"/>
              </a:rPr>
              <a:t> – </a:t>
            </a:r>
            <a:r>
              <a:rPr lang="it-IT" sz="2400" dirty="0" err="1" smtClean="0">
                <a:effectLst/>
                <a:latin typeface="Garamond" panose="02020404030301010803" pitchFamily="18" charset="0"/>
              </a:rPr>
              <a:t>added</a:t>
            </a:r>
            <a:r>
              <a:rPr lang="it-IT" sz="2400" dirty="0" smtClean="0">
                <a:effectLst/>
                <a:latin typeface="Garamond" panose="02020404030301010803" pitchFamily="18" charset="0"/>
              </a:rPr>
              <a:t> the </a:t>
            </a:r>
            <a:r>
              <a:rPr lang="it-IT" sz="2400" dirty="0" err="1" smtClean="0">
                <a:effectLst/>
                <a:latin typeface="Garamond" panose="02020404030301010803" pitchFamily="18" charset="0"/>
              </a:rPr>
              <a:t>notary</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placing</a:t>
            </a:r>
            <a:r>
              <a:rPr lang="it-IT" sz="2400" dirty="0" smtClean="0">
                <a:effectLst/>
                <a:latin typeface="Garamond" panose="02020404030301010803" pitchFamily="18" charset="0"/>
              </a:rPr>
              <a:t> a </a:t>
            </a:r>
            <a:r>
              <a:rPr lang="it-IT" sz="2400" dirty="0" err="1" smtClean="0">
                <a:effectLst/>
                <a:latin typeface="Garamond" panose="02020404030301010803" pitchFamily="18" charset="0"/>
              </a:rPr>
              <a:t>hand</a:t>
            </a:r>
            <a:r>
              <a:rPr lang="it-IT" sz="2400" dirty="0" smtClean="0">
                <a:effectLst/>
                <a:latin typeface="Garamond" panose="02020404030301010803" pitchFamily="18" charset="0"/>
              </a:rPr>
              <a:t> on </a:t>
            </a:r>
            <a:r>
              <a:rPr lang="it-IT" sz="2400" dirty="0" err="1" smtClean="0">
                <a:effectLst/>
                <a:latin typeface="Garamond" panose="02020404030301010803" pitchFamily="18" charset="0"/>
              </a:rPr>
              <a:t>his</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shoulder</a:t>
            </a:r>
            <a:r>
              <a:rPr lang="it-IT" sz="2400" dirty="0" smtClean="0">
                <a:effectLst/>
                <a:latin typeface="Garamond" panose="02020404030301010803" pitchFamily="18" charset="0"/>
              </a:rPr>
              <a:t>. – </a:t>
            </a:r>
            <a:r>
              <a:rPr lang="it-IT" sz="2400" dirty="0" err="1" smtClean="0">
                <a:effectLst/>
                <a:latin typeface="Garamond" panose="02020404030301010803" pitchFamily="18" charset="0"/>
              </a:rPr>
              <a:t>We</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will</a:t>
            </a:r>
            <a:r>
              <a:rPr lang="it-IT" sz="2400" dirty="0" smtClean="0">
                <a:effectLst/>
                <a:latin typeface="Garamond" panose="02020404030301010803" pitchFamily="18" charset="0"/>
              </a:rPr>
              <a:t> take </a:t>
            </a:r>
            <a:r>
              <a:rPr lang="it-IT" sz="2400" dirty="0" err="1" smtClean="0">
                <a:effectLst/>
                <a:latin typeface="Garamond" panose="02020404030301010803" pitchFamily="18" charset="0"/>
              </a:rPr>
              <a:t>our</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leave</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without</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needing</a:t>
            </a:r>
            <a:r>
              <a:rPr lang="it-IT" sz="2400" dirty="0" smtClean="0">
                <a:effectLst/>
                <a:latin typeface="Garamond" panose="02020404030301010803" pitchFamily="18" charset="0"/>
              </a:rPr>
              <a:t> the </a:t>
            </a:r>
            <a:r>
              <a:rPr lang="it-IT" sz="2400" dirty="0" err="1" smtClean="0">
                <a:effectLst/>
                <a:latin typeface="Garamond" panose="02020404030301010803" pitchFamily="18" charset="0"/>
              </a:rPr>
              <a:t>porter</a:t>
            </a:r>
            <a:r>
              <a:rPr lang="it-IT" sz="2400" dirty="0" smtClean="0">
                <a:effectLst/>
                <a:latin typeface="Garamond" panose="02020404030301010803" pitchFamily="18" charset="0"/>
              </a:rPr>
              <a:t>. – </a:t>
            </a:r>
            <a:r>
              <a:rPr lang="it-IT" sz="2400" i="1" dirty="0" smtClean="0">
                <a:effectLst/>
                <a:latin typeface="Garamond" panose="02020404030301010803" pitchFamily="18" charset="0"/>
              </a:rPr>
              <a:t>Anzi </a:t>
            </a:r>
            <a:r>
              <a:rPr lang="it-IT" sz="2400" dirty="0" smtClean="0">
                <a:effectLst/>
                <a:latin typeface="Garamond" panose="02020404030301010803" pitchFamily="18" charset="0"/>
              </a:rPr>
              <a:t>he </a:t>
            </a:r>
            <a:r>
              <a:rPr lang="it-IT" sz="2400" dirty="0" err="1" smtClean="0">
                <a:effectLst/>
                <a:latin typeface="Garamond" panose="02020404030301010803" pitchFamily="18" charset="0"/>
              </a:rPr>
              <a:t>turned</a:t>
            </a:r>
            <a:r>
              <a:rPr lang="it-IT" sz="2400" dirty="0" smtClean="0">
                <a:effectLst/>
                <a:latin typeface="Garamond" panose="02020404030301010803" pitchFamily="18" charset="0"/>
              </a:rPr>
              <a:t> to the </a:t>
            </a:r>
            <a:r>
              <a:rPr lang="it-IT" sz="2400" dirty="0" err="1" smtClean="0">
                <a:effectLst/>
                <a:latin typeface="Garamond" panose="02020404030301010803" pitchFamily="18" charset="0"/>
              </a:rPr>
              <a:t>latter</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who</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was</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getting</a:t>
            </a:r>
            <a:r>
              <a:rPr lang="it-IT" sz="2400" dirty="0" smtClean="0">
                <a:effectLst/>
                <a:latin typeface="Garamond" panose="02020404030301010803" pitchFamily="18" charset="0"/>
              </a:rPr>
              <a:t> ready: - </a:t>
            </a:r>
            <a:r>
              <a:rPr lang="it-IT" sz="2400" dirty="0" err="1" smtClean="0">
                <a:effectLst/>
                <a:latin typeface="Garamond" panose="02020404030301010803" pitchFamily="18" charset="0"/>
              </a:rPr>
              <a:t>We</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won’t</a:t>
            </a:r>
            <a:r>
              <a:rPr lang="it-IT" sz="2400" dirty="0" smtClean="0">
                <a:effectLst/>
                <a:latin typeface="Garamond" panose="02020404030301010803" pitchFamily="18" charset="0"/>
              </a:rPr>
              <a:t> be </a:t>
            </a:r>
            <a:r>
              <a:rPr lang="it-IT" sz="2400" dirty="0" err="1" smtClean="0">
                <a:effectLst/>
                <a:latin typeface="Garamond" panose="02020404030301010803" pitchFamily="18" charset="0"/>
              </a:rPr>
              <a:t>needing</a:t>
            </a:r>
            <a:r>
              <a:rPr lang="it-IT" sz="2400" dirty="0" smtClean="0">
                <a:effectLst/>
                <a:latin typeface="Garamond" panose="02020404030301010803" pitchFamily="18" charset="0"/>
              </a:rPr>
              <a:t> </a:t>
            </a:r>
            <a:r>
              <a:rPr lang="it-IT" sz="2400" dirty="0" err="1" smtClean="0">
                <a:effectLst/>
                <a:latin typeface="Garamond" panose="02020404030301010803" pitchFamily="18" charset="0"/>
              </a:rPr>
              <a:t>you</a:t>
            </a:r>
            <a:r>
              <a:rPr lang="it-IT" sz="2400" dirty="0" smtClean="0">
                <a:effectLst/>
                <a:latin typeface="Garamond" panose="02020404030301010803" pitchFamily="18" charset="0"/>
              </a:rPr>
              <a:t> for </a:t>
            </a:r>
            <a:r>
              <a:rPr lang="it-IT" sz="2400" dirty="0" err="1" smtClean="0">
                <a:effectLst/>
                <a:latin typeface="Garamond" panose="02020404030301010803" pitchFamily="18" charset="0"/>
              </a:rPr>
              <a:t>now</a:t>
            </a:r>
            <a:r>
              <a:rPr lang="it-IT" sz="2400" dirty="0" smtClean="0">
                <a:effectLst/>
                <a:latin typeface="Garamond" panose="02020404030301010803" pitchFamily="18" charset="0"/>
              </a:rPr>
              <a:t>, don Calogero’.</a:t>
            </a:r>
            <a:endParaRPr lang="it-IT" sz="2400" dirty="0">
              <a:effectLst/>
              <a:latin typeface="Garamond" panose="02020404030301010803" pitchFamily="18" charset="0"/>
            </a:endParaRPr>
          </a:p>
          <a:p>
            <a:pPr>
              <a:defRPr/>
            </a:pPr>
            <a:endParaRPr lang="it-IT" sz="2400" dirty="0" smtClean="0">
              <a:latin typeface="Garamond" panose="02020404030301010803" pitchFamily="18" charset="0"/>
            </a:endParaRPr>
          </a:p>
          <a:p>
            <a:pPr>
              <a:defRPr/>
            </a:pPr>
            <a:endParaRPr lang="it-IT" sz="2400" dirty="0">
              <a:effectLst/>
              <a:latin typeface="Garamond" panose="02020404030301010803" pitchFamily="18" charset="0"/>
            </a:endParaRPr>
          </a:p>
          <a:p>
            <a:pPr>
              <a:defRPr/>
            </a:pPr>
            <a:endParaRPr lang="it-IT" sz="2400" dirty="0">
              <a:effectLst/>
              <a:latin typeface="Garamond" panose="02020404030301010803"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defRPr/>
            </a:pPr>
            <a:endParaRPr lang="it-IT"/>
          </a:p>
        </p:txBody>
      </p:sp>
      <p:sp>
        <p:nvSpPr>
          <p:cNvPr id="3" name="Segnaposto contenuto 2"/>
          <p:cNvSpPr>
            <a:spLocks noGrp="1"/>
          </p:cNvSpPr>
          <p:nvPr>
            <p:ph idx="1"/>
          </p:nvPr>
        </p:nvSpPr>
        <p:spPr>
          <a:xfrm>
            <a:off x="390525" y="765175"/>
            <a:ext cx="8229600" cy="4886325"/>
          </a:xfrm>
        </p:spPr>
        <p:txBody>
          <a:bodyPr/>
          <a:lstStyle/>
          <a:p>
            <a:pPr marL="0" indent="0">
              <a:buFont typeface="Wingdings" pitchFamily="2" charset="2"/>
              <a:buNone/>
              <a:defRPr/>
            </a:pPr>
            <a:r>
              <a:rPr lang="it-IT" sz="2400" dirty="0">
                <a:effectLst/>
                <a:latin typeface="Garamond" panose="02020404030301010803" pitchFamily="18" charset="0"/>
              </a:rPr>
              <a:t>ma non ci dice tutto # l'etimologia della parola perché # se io ti dico eh filologia eh tu sai cosa significa perché ne abbiamo parlato </a:t>
            </a:r>
            <a:r>
              <a:rPr lang="it-IT" sz="2400" b="1" dirty="0">
                <a:solidFill>
                  <a:srgbClr val="FF0000"/>
                </a:solidFill>
                <a:effectLst/>
                <a:latin typeface="Garamond" panose="02020404030301010803" pitchFamily="18" charset="0"/>
              </a:rPr>
              <a:t>anzi </a:t>
            </a:r>
            <a:r>
              <a:rPr lang="it-IT" sz="2400" dirty="0">
                <a:effectLst/>
                <a:latin typeface="Garamond" panose="02020404030301010803" pitchFamily="18" charset="0"/>
              </a:rPr>
              <a:t>cos’è la filologia * [</a:t>
            </a:r>
            <a:r>
              <a:rPr lang="it-IT" sz="2400" dirty="0" smtClean="0">
                <a:effectLst/>
                <a:latin typeface="Garamond" panose="02020404030301010803" pitchFamily="18" charset="0"/>
              </a:rPr>
              <a:t>LIP]</a:t>
            </a:r>
          </a:p>
          <a:p>
            <a:pPr marL="0" indent="0">
              <a:buFont typeface="Wingdings" pitchFamily="2" charset="2"/>
              <a:buNone/>
              <a:defRPr/>
            </a:pPr>
            <a:r>
              <a:rPr lang="en-US" sz="2400" dirty="0">
                <a:effectLst/>
                <a:latin typeface="Garamond" panose="02020404030301010803" pitchFamily="18" charset="0"/>
              </a:rPr>
              <a:t>‘it doesn’t say it all # the etymology of a word because # if I say </a:t>
            </a:r>
            <a:r>
              <a:rPr lang="en-US" sz="2400" dirty="0" smtClean="0">
                <a:effectLst/>
                <a:latin typeface="Garamond" panose="02020404030301010803" pitchFamily="18" charset="0"/>
              </a:rPr>
              <a:t>to you </a:t>
            </a:r>
            <a:r>
              <a:rPr lang="en-US" sz="2400" dirty="0">
                <a:effectLst/>
                <a:latin typeface="Garamond" panose="02020404030301010803" pitchFamily="18" charset="0"/>
              </a:rPr>
              <a:t>eh philology eh you know what it means because we </a:t>
            </a:r>
            <a:r>
              <a:rPr lang="en-US" sz="2400" dirty="0" smtClean="0">
                <a:effectLst/>
                <a:latin typeface="Garamond" panose="02020404030301010803" pitchFamily="18" charset="0"/>
              </a:rPr>
              <a:t>spoke about </a:t>
            </a:r>
            <a:r>
              <a:rPr lang="en-US" sz="2400" dirty="0">
                <a:effectLst/>
                <a:latin typeface="Garamond" panose="02020404030301010803" pitchFamily="18" charset="0"/>
              </a:rPr>
              <a:t>it </a:t>
            </a:r>
            <a:r>
              <a:rPr lang="en-US" sz="2400" i="1" dirty="0" err="1">
                <a:effectLst/>
                <a:latin typeface="Garamond" panose="02020404030301010803" pitchFamily="18" charset="0"/>
              </a:rPr>
              <a:t>anzi</a:t>
            </a:r>
            <a:r>
              <a:rPr lang="en-US" sz="2400" i="1" dirty="0">
                <a:effectLst/>
                <a:latin typeface="Garamond" panose="02020404030301010803" pitchFamily="18" charset="0"/>
              </a:rPr>
              <a:t> </a:t>
            </a:r>
            <a:r>
              <a:rPr lang="en-US" sz="2400" dirty="0" smtClean="0">
                <a:effectLst/>
                <a:latin typeface="Garamond" panose="02020404030301010803" pitchFamily="18" charset="0"/>
              </a:rPr>
              <a:t>what </a:t>
            </a:r>
            <a:r>
              <a:rPr lang="en-US" sz="2400" dirty="0">
                <a:effectLst/>
                <a:latin typeface="Garamond" panose="02020404030301010803" pitchFamily="18" charset="0"/>
              </a:rPr>
              <a:t>is philology *’</a:t>
            </a:r>
            <a:endParaRPr lang="it-IT" sz="2400" dirty="0">
              <a:effectLst/>
              <a:latin typeface="Garamond" panose="02020404030301010803" pitchFamily="18" charset="0"/>
            </a:endParaRPr>
          </a:p>
          <a:p>
            <a:pPr>
              <a:defRPr/>
            </a:pPr>
            <a:endParaRPr lang="it-IT" sz="1200" dirty="0">
              <a:effectLst/>
              <a:latin typeface="Garamond" panose="02020404030301010803" pitchFamily="18" charset="0"/>
            </a:endParaRPr>
          </a:p>
          <a:p>
            <a:pPr marL="0" indent="0">
              <a:buFont typeface="Wingdings" pitchFamily="2" charset="2"/>
              <a:buNone/>
              <a:defRPr/>
            </a:pPr>
            <a:r>
              <a:rPr lang="it-IT" sz="2400" dirty="0">
                <a:effectLst/>
                <a:latin typeface="Garamond" panose="02020404030301010803" pitchFamily="18" charset="0"/>
              </a:rPr>
              <a:t>LEO &lt;perché io&gt; mi ricordo che / che / da Davoli / che fra l’altro non è neanche tra i più economici che esistano a i’ mondo/ </a:t>
            </a:r>
            <a:r>
              <a:rPr lang="it-IT" sz="2400" b="1" dirty="0">
                <a:solidFill>
                  <a:srgbClr val="FF0000"/>
                </a:solidFill>
                <a:effectLst/>
                <a:latin typeface="Garamond" panose="02020404030301010803" pitchFamily="18" charset="0"/>
              </a:rPr>
              <a:t>anzi</a:t>
            </a:r>
            <a:r>
              <a:rPr lang="it-IT" sz="2400" dirty="0" smtClean="0">
                <a:effectLst/>
                <a:latin typeface="Garamond" panose="02020404030301010803" pitchFamily="18" charset="0"/>
              </a:rPr>
              <a:t>… </a:t>
            </a:r>
            <a:r>
              <a:rPr lang="it-IT" sz="2400" dirty="0">
                <a:effectLst/>
                <a:latin typeface="Garamond" panose="02020404030301010803" pitchFamily="18" charset="0"/>
              </a:rPr>
              <a:t>[C-ORAL-ROM</a:t>
            </a:r>
            <a:r>
              <a:rPr lang="it-IT" sz="2400" dirty="0" smtClean="0">
                <a:effectLst/>
                <a:latin typeface="Garamond" panose="02020404030301010803" pitchFamily="18" charset="0"/>
              </a:rPr>
              <a:t>]</a:t>
            </a:r>
          </a:p>
          <a:p>
            <a:pPr marL="0" indent="0">
              <a:buFont typeface="Wingdings" pitchFamily="2" charset="2"/>
              <a:buNone/>
              <a:defRPr/>
            </a:pPr>
            <a:r>
              <a:rPr lang="en-US" sz="2400" dirty="0"/>
              <a:t>‘</a:t>
            </a:r>
            <a:r>
              <a:rPr lang="en-US" sz="2400" dirty="0">
                <a:effectLst/>
                <a:latin typeface="Garamond" panose="02020404030301010803" pitchFamily="18" charset="0"/>
              </a:rPr>
              <a:t>LEO: &lt;because I&gt; remember that / that / at </a:t>
            </a:r>
            <a:r>
              <a:rPr lang="en-US" sz="2400" dirty="0" err="1">
                <a:effectLst/>
                <a:latin typeface="Garamond" panose="02020404030301010803" pitchFamily="18" charset="0"/>
              </a:rPr>
              <a:t>Davoli’s</a:t>
            </a:r>
            <a:r>
              <a:rPr lang="en-US" sz="2400" dirty="0">
                <a:effectLst/>
                <a:latin typeface="Garamond" panose="02020404030301010803" pitchFamily="18" charset="0"/>
              </a:rPr>
              <a:t> / </a:t>
            </a:r>
            <a:r>
              <a:rPr lang="en-US" sz="2400" dirty="0" smtClean="0">
                <a:effectLst/>
                <a:latin typeface="Garamond" panose="02020404030301010803" pitchFamily="18" charset="0"/>
              </a:rPr>
              <a:t>which besides is </a:t>
            </a:r>
            <a:r>
              <a:rPr lang="en-US" sz="2400" dirty="0">
                <a:effectLst/>
                <a:latin typeface="Garamond" panose="02020404030301010803" pitchFamily="18" charset="0"/>
              </a:rPr>
              <a:t>not among the cheapest that exist in the world </a:t>
            </a:r>
            <a:r>
              <a:rPr lang="en-US" sz="2400" dirty="0" smtClean="0">
                <a:effectLst/>
                <a:latin typeface="Garamond" panose="02020404030301010803" pitchFamily="18" charset="0"/>
              </a:rPr>
              <a:t>/</a:t>
            </a:r>
            <a:r>
              <a:rPr lang="it-IT" sz="2400" dirty="0" smtClean="0">
                <a:effectLst/>
                <a:latin typeface="Garamond" panose="02020404030301010803" pitchFamily="18" charset="0"/>
              </a:rPr>
              <a:t> </a:t>
            </a:r>
            <a:r>
              <a:rPr lang="it-IT" sz="2400" i="1" dirty="0">
                <a:effectLst/>
                <a:latin typeface="Garamond" panose="02020404030301010803" pitchFamily="18" charset="0"/>
              </a:rPr>
              <a:t>anzi</a:t>
            </a:r>
            <a:r>
              <a:rPr lang="it-IT" sz="2400" dirty="0" smtClean="0">
                <a:effectLst/>
                <a:latin typeface="Garamond" panose="02020404030301010803" pitchFamily="18" charset="0"/>
              </a:rPr>
              <a:t>...’ </a:t>
            </a:r>
            <a:endParaRPr lang="it-IT" sz="2400" dirty="0">
              <a:effectLst/>
              <a:latin typeface="Garamond" panose="02020404030301010803" pitchFamily="18" charset="0"/>
            </a:endParaRPr>
          </a:p>
          <a:p>
            <a:pPr>
              <a:defRPr/>
            </a:pP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1000"/>
                                        <p:tgtEl>
                                          <p:spTgt spid="3">
                                            <p:txEl>
                                              <p:pRg st="4" end="4"/>
                                            </p:txEl>
                                          </p:spTgt>
                                        </p:tgtEl>
                                      </p:cBhvr>
                                    </p:animEffect>
                                    <p:anim calcmode="lin" valueType="num">
                                      <p:cBhvr>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852704"/>
          </a:xfrm>
        </p:spPr>
        <p:txBody>
          <a:bodyPr>
            <a:normAutofit/>
          </a:bodyPr>
          <a:lstStyle/>
          <a:p>
            <a:pPr>
              <a:defRPr/>
            </a:pPr>
            <a:r>
              <a:rPr lang="it-IT" sz="4000" dirty="0" smtClean="0">
                <a:latin typeface="Garamond" panose="02020404030301010803" pitchFamily="18" charset="0"/>
              </a:rPr>
              <a:t>2 </a:t>
            </a:r>
            <a:r>
              <a:rPr lang="it-IT" sz="4000" dirty="0" err="1" smtClean="0">
                <a:latin typeface="Garamond" panose="02020404030301010803" pitchFamily="18" charset="0"/>
              </a:rPr>
              <a:t>parameters</a:t>
            </a:r>
            <a:r>
              <a:rPr lang="it-IT" sz="4000" dirty="0" smtClean="0">
                <a:latin typeface="Garamond" panose="02020404030301010803" pitchFamily="18" charset="0"/>
              </a:rPr>
              <a:t>: </a:t>
            </a:r>
            <a:r>
              <a:rPr lang="it-IT" sz="4000" dirty="0" err="1" smtClean="0">
                <a:latin typeface="Garamond" panose="02020404030301010803" pitchFamily="18" charset="0"/>
              </a:rPr>
              <a:t>cross-linguistic</a:t>
            </a:r>
            <a:r>
              <a:rPr lang="it-IT" sz="4000" dirty="0" smtClean="0">
                <a:latin typeface="Garamond" panose="02020404030301010803" pitchFamily="18" charset="0"/>
              </a:rPr>
              <a:t> </a:t>
            </a:r>
            <a:r>
              <a:rPr lang="it-IT" sz="4000" dirty="0" err="1" smtClean="0">
                <a:latin typeface="Garamond" panose="02020404030301010803" pitchFamily="18" charset="0"/>
              </a:rPr>
              <a:t>relevance</a:t>
            </a:r>
            <a:endParaRPr lang="it-IT" sz="4000" dirty="0">
              <a:latin typeface="Garamond" panose="02020404030301010803" pitchFamily="18" charset="0"/>
            </a:endParaRPr>
          </a:p>
        </p:txBody>
      </p:sp>
      <p:sp>
        <p:nvSpPr>
          <p:cNvPr id="3" name="Segnaposto contenuto 2"/>
          <p:cNvSpPr>
            <a:spLocks noGrp="1"/>
          </p:cNvSpPr>
          <p:nvPr>
            <p:ph idx="1"/>
          </p:nvPr>
        </p:nvSpPr>
        <p:spPr/>
        <p:txBody>
          <a:bodyPr/>
          <a:lstStyle/>
          <a:p>
            <a:pPr marL="0" indent="0">
              <a:buFont typeface="Wingdings" pitchFamily="2" charset="2"/>
              <a:buNone/>
              <a:defRPr/>
            </a:pPr>
            <a:r>
              <a:rPr lang="en-US" dirty="0" smtClean="0">
                <a:effectLst/>
                <a:latin typeface="Garamond" panose="02020404030301010803" pitchFamily="18" charset="0"/>
              </a:rPr>
              <a:t>(</a:t>
            </a:r>
            <a:r>
              <a:rPr lang="en-US" dirty="0" err="1" smtClean="0">
                <a:effectLst/>
                <a:latin typeface="Garamond" panose="02020404030301010803" pitchFamily="18" charset="0"/>
              </a:rPr>
              <a:t>i</a:t>
            </a:r>
            <a:r>
              <a:rPr lang="en-US" dirty="0" smtClean="0">
                <a:effectLst/>
                <a:latin typeface="Garamond" panose="02020404030301010803" pitchFamily="18" charset="0"/>
              </a:rPr>
              <a:t>) scope: whether </a:t>
            </a:r>
            <a:r>
              <a:rPr lang="en-US" dirty="0">
                <a:effectLst/>
                <a:latin typeface="Garamond" panose="02020404030301010803" pitchFamily="18" charset="0"/>
              </a:rPr>
              <a:t>the relationship bears on phrases, clauses, or wider textual </a:t>
            </a:r>
            <a:r>
              <a:rPr lang="en-US" dirty="0" smtClean="0">
                <a:effectLst/>
                <a:latin typeface="Garamond" panose="02020404030301010803" pitchFamily="18" charset="0"/>
              </a:rPr>
              <a:t>segments;</a:t>
            </a:r>
          </a:p>
          <a:p>
            <a:pPr marL="0" indent="0">
              <a:buFont typeface="Wingdings" pitchFamily="2" charset="2"/>
              <a:buNone/>
              <a:defRPr/>
            </a:pPr>
            <a:r>
              <a:rPr lang="en-US" dirty="0" smtClean="0">
                <a:effectLst/>
                <a:latin typeface="Garamond" panose="02020404030301010803" pitchFamily="18" charset="0"/>
              </a:rPr>
              <a:t>(ii) </a:t>
            </a:r>
            <a:r>
              <a:rPr lang="en-US" dirty="0">
                <a:effectLst/>
                <a:latin typeface="Garamond" panose="02020404030301010803" pitchFamily="18" charset="0"/>
              </a:rPr>
              <a:t> presence vs absence of </a:t>
            </a:r>
            <a:r>
              <a:rPr lang="en-US" dirty="0" smtClean="0">
                <a:effectLst/>
                <a:latin typeface="Garamond" panose="02020404030301010803" pitchFamily="18" charset="0"/>
              </a:rPr>
              <a:t>explicit NEG on p:</a:t>
            </a:r>
          </a:p>
          <a:p>
            <a:pPr marL="0" indent="0">
              <a:buFont typeface="Wingdings" pitchFamily="2" charset="2"/>
              <a:buNone/>
              <a:defRPr/>
            </a:pPr>
            <a:r>
              <a:rPr lang="en-US" sz="2800" dirty="0" smtClean="0">
                <a:effectLst/>
                <a:latin typeface="Garamond" panose="02020404030301010803" pitchFamily="18" charset="0"/>
              </a:rPr>
              <a:t>non </a:t>
            </a:r>
            <a:r>
              <a:rPr lang="en-US" sz="2800" dirty="0">
                <a:effectLst/>
                <a:latin typeface="Garamond" panose="02020404030301010803" pitchFamily="18" charset="0"/>
              </a:rPr>
              <a:t>era </a:t>
            </a:r>
            <a:r>
              <a:rPr lang="en-US" sz="2800" dirty="0" err="1">
                <a:effectLst/>
                <a:latin typeface="Garamond" panose="02020404030301010803" pitchFamily="18" charset="0"/>
              </a:rPr>
              <a:t>felice</a:t>
            </a:r>
            <a:r>
              <a:rPr lang="en-US" sz="2800" dirty="0">
                <a:effectLst/>
                <a:latin typeface="Garamond" panose="02020404030301010803" pitchFamily="18" charset="0"/>
              </a:rPr>
              <a:t>, </a:t>
            </a:r>
            <a:r>
              <a:rPr lang="en-US" sz="2800" dirty="0" err="1">
                <a:solidFill>
                  <a:srgbClr val="FF0000"/>
                </a:solidFill>
                <a:effectLst/>
                <a:latin typeface="Garamond" panose="02020404030301010803" pitchFamily="18" charset="0"/>
              </a:rPr>
              <a:t>anzi</a:t>
            </a:r>
            <a:r>
              <a:rPr lang="en-US" sz="2800" dirty="0">
                <a:solidFill>
                  <a:srgbClr val="FF0000"/>
                </a:solidFill>
                <a:effectLst/>
                <a:latin typeface="Garamond" panose="02020404030301010803" pitchFamily="18" charset="0"/>
              </a:rPr>
              <a:t> </a:t>
            </a:r>
            <a:r>
              <a:rPr lang="en-US" sz="2800" dirty="0">
                <a:effectLst/>
                <a:latin typeface="Garamond" panose="02020404030301010803" pitchFamily="18" charset="0"/>
              </a:rPr>
              <a:t>era </a:t>
            </a:r>
            <a:r>
              <a:rPr lang="en-US" sz="2800" dirty="0" err="1" smtClean="0">
                <a:effectLst/>
                <a:latin typeface="Garamond" panose="02020404030301010803" pitchFamily="18" charset="0"/>
              </a:rPr>
              <a:t>triste</a:t>
            </a:r>
            <a:r>
              <a:rPr lang="en-US" sz="2800" dirty="0" smtClean="0">
                <a:effectLst/>
                <a:latin typeface="Garamond" panose="02020404030301010803" pitchFamily="18" charset="0"/>
              </a:rPr>
              <a:t> </a:t>
            </a:r>
          </a:p>
          <a:p>
            <a:pPr marL="0" indent="0">
              <a:buFont typeface="Wingdings" pitchFamily="2" charset="2"/>
              <a:buNone/>
              <a:defRPr/>
            </a:pPr>
            <a:r>
              <a:rPr lang="en-US" sz="2800" dirty="0" smtClean="0">
                <a:effectLst/>
                <a:latin typeface="Garamond" panose="02020404030301010803" pitchFamily="18" charset="0"/>
              </a:rPr>
              <a:t>‘</a:t>
            </a:r>
            <a:r>
              <a:rPr lang="en-US" sz="2800" dirty="0">
                <a:effectLst/>
                <a:latin typeface="Garamond" panose="02020404030301010803" pitchFamily="18" charset="0"/>
              </a:rPr>
              <a:t>she was not happy, </a:t>
            </a:r>
            <a:r>
              <a:rPr lang="en-US" sz="2800" dirty="0" err="1">
                <a:effectLst/>
                <a:latin typeface="Garamond" panose="02020404030301010803" pitchFamily="18" charset="0"/>
              </a:rPr>
              <a:t>anzi</a:t>
            </a:r>
            <a:r>
              <a:rPr lang="en-US" sz="2800" dirty="0">
                <a:effectLst/>
                <a:latin typeface="Garamond" panose="02020404030301010803" pitchFamily="18" charset="0"/>
              </a:rPr>
              <a:t> she was sad</a:t>
            </a:r>
            <a:r>
              <a:rPr lang="en-US" sz="2800" dirty="0" smtClean="0">
                <a:effectLst/>
                <a:latin typeface="Garamond" panose="02020404030301010803" pitchFamily="18" charset="0"/>
              </a:rPr>
              <a:t>’</a:t>
            </a:r>
          </a:p>
          <a:p>
            <a:pPr marL="0" indent="0">
              <a:buFont typeface="Wingdings" pitchFamily="2" charset="2"/>
              <a:buNone/>
              <a:defRPr/>
            </a:pPr>
            <a:r>
              <a:rPr lang="en-US" sz="2800" dirty="0">
                <a:effectLst/>
                <a:latin typeface="Garamond" panose="02020404030301010803" pitchFamily="18" charset="0"/>
              </a:rPr>
              <a:t>	</a:t>
            </a:r>
            <a:r>
              <a:rPr lang="en-US" sz="2800" dirty="0" smtClean="0">
                <a:effectLst/>
                <a:latin typeface="Garamond" panose="02020404030301010803" pitchFamily="18" charset="0"/>
              </a:rPr>
              <a:t>		vs</a:t>
            </a:r>
          </a:p>
          <a:p>
            <a:pPr marL="0" indent="0">
              <a:buFont typeface="Wingdings" pitchFamily="2" charset="2"/>
              <a:buNone/>
              <a:defRPr/>
            </a:pPr>
            <a:r>
              <a:rPr lang="en-US" sz="2800" dirty="0" smtClean="0">
                <a:effectLst/>
                <a:latin typeface="Garamond" panose="02020404030301010803" pitchFamily="18" charset="0"/>
              </a:rPr>
              <a:t> </a:t>
            </a:r>
            <a:r>
              <a:rPr lang="en-US" sz="2800" dirty="0" err="1" smtClean="0">
                <a:effectLst/>
                <a:latin typeface="Garamond" panose="02020404030301010803" pitchFamily="18" charset="0"/>
              </a:rPr>
              <a:t>stava</a:t>
            </a:r>
            <a:r>
              <a:rPr lang="en-US" sz="2800" dirty="0" smtClean="0">
                <a:effectLst/>
                <a:latin typeface="Garamond" panose="02020404030301010803" pitchFamily="18" charset="0"/>
              </a:rPr>
              <a:t> </a:t>
            </a:r>
            <a:r>
              <a:rPr lang="en-US" sz="2800" dirty="0" err="1">
                <a:effectLst/>
                <a:latin typeface="Garamond" panose="02020404030301010803" pitchFamily="18" charset="0"/>
              </a:rPr>
              <a:t>bene</a:t>
            </a:r>
            <a:r>
              <a:rPr lang="en-US" sz="2800" dirty="0">
                <a:effectLst/>
                <a:latin typeface="Garamond" panose="02020404030301010803" pitchFamily="18" charset="0"/>
              </a:rPr>
              <a:t>, </a:t>
            </a:r>
            <a:r>
              <a:rPr lang="en-US" sz="2800" dirty="0" err="1">
                <a:solidFill>
                  <a:srgbClr val="FF0000"/>
                </a:solidFill>
                <a:effectLst/>
                <a:latin typeface="Garamond" panose="02020404030301010803" pitchFamily="18" charset="0"/>
              </a:rPr>
              <a:t>anzi</a:t>
            </a:r>
            <a:r>
              <a:rPr lang="en-US" sz="2800" dirty="0">
                <a:solidFill>
                  <a:srgbClr val="FF0000"/>
                </a:solidFill>
                <a:effectLst/>
                <a:latin typeface="Garamond" panose="02020404030301010803" pitchFamily="18" charset="0"/>
              </a:rPr>
              <a:t> </a:t>
            </a:r>
            <a:r>
              <a:rPr lang="en-US" sz="2800" dirty="0">
                <a:effectLst/>
                <a:latin typeface="Garamond" panose="02020404030301010803" pitchFamily="18" charset="0"/>
              </a:rPr>
              <a:t>molto </a:t>
            </a:r>
            <a:r>
              <a:rPr lang="en-US" sz="2800" dirty="0" err="1" smtClean="0">
                <a:effectLst/>
                <a:latin typeface="Garamond" panose="02020404030301010803" pitchFamily="18" charset="0"/>
              </a:rPr>
              <a:t>bene</a:t>
            </a:r>
            <a:endParaRPr lang="en-US" sz="2800" dirty="0" smtClean="0">
              <a:effectLst/>
              <a:latin typeface="Garamond" panose="02020404030301010803" pitchFamily="18" charset="0"/>
            </a:endParaRPr>
          </a:p>
          <a:p>
            <a:pPr marL="0" indent="0">
              <a:buFont typeface="Wingdings" pitchFamily="2" charset="2"/>
              <a:buNone/>
              <a:defRPr/>
            </a:pPr>
            <a:r>
              <a:rPr lang="en-US" sz="2800" dirty="0" smtClean="0">
                <a:effectLst/>
                <a:latin typeface="Garamond" panose="02020404030301010803" pitchFamily="18" charset="0"/>
              </a:rPr>
              <a:t>‘</a:t>
            </a:r>
            <a:r>
              <a:rPr lang="en-US" sz="2800" dirty="0">
                <a:effectLst/>
                <a:latin typeface="Garamond" panose="02020404030301010803" pitchFamily="18" charset="0"/>
              </a:rPr>
              <a:t>she was well, </a:t>
            </a:r>
            <a:r>
              <a:rPr lang="en-US" sz="2800" dirty="0" err="1">
                <a:effectLst/>
                <a:latin typeface="Garamond" panose="02020404030301010803" pitchFamily="18" charset="0"/>
              </a:rPr>
              <a:t>anzi</a:t>
            </a:r>
            <a:r>
              <a:rPr lang="en-US" sz="2800" dirty="0">
                <a:effectLst/>
                <a:latin typeface="Garamond" panose="02020404030301010803" pitchFamily="18" charset="0"/>
              </a:rPr>
              <a:t> very well</a:t>
            </a:r>
            <a:r>
              <a:rPr lang="en-US" sz="2800" dirty="0" smtClean="0">
                <a:effectLst/>
                <a:latin typeface="Garamond" panose="02020404030301010803" pitchFamily="18" charset="0"/>
              </a:rPr>
              <a:t>’</a:t>
            </a:r>
            <a:endParaRPr lang="it-IT" sz="2800" dirty="0">
              <a:latin typeface="Garamond" panose="02020404030301010803"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708688"/>
          </a:xfrm>
        </p:spPr>
        <p:txBody>
          <a:bodyPr>
            <a:normAutofit/>
          </a:bodyPr>
          <a:lstStyle/>
          <a:p>
            <a:r>
              <a:rPr lang="it-IT" sz="3200" dirty="0" err="1" smtClean="0">
                <a:latin typeface="Garamond" pitchFamily="18" charset="0"/>
              </a:rPr>
              <a:t>Methodology</a:t>
            </a:r>
            <a:endParaRPr lang="it-IT" sz="3200" dirty="0">
              <a:latin typeface="Garamond" pitchFamily="18" charset="0"/>
            </a:endParaRPr>
          </a:p>
        </p:txBody>
      </p:sp>
      <p:sp>
        <p:nvSpPr>
          <p:cNvPr id="3" name="Segnaposto contenuto 2"/>
          <p:cNvSpPr>
            <a:spLocks noGrp="1"/>
          </p:cNvSpPr>
          <p:nvPr>
            <p:ph idx="1"/>
          </p:nvPr>
        </p:nvSpPr>
        <p:spPr/>
        <p:txBody>
          <a:bodyPr/>
          <a:lstStyle/>
          <a:p>
            <a:r>
              <a:rPr lang="it-IT" dirty="0" smtClean="0">
                <a:latin typeface="Garamond" pitchFamily="18" charset="0"/>
              </a:rPr>
              <a:t>Start: </a:t>
            </a:r>
            <a:r>
              <a:rPr lang="it-IT" dirty="0" err="1" smtClean="0">
                <a:latin typeface="Garamond" pitchFamily="18" charset="0"/>
              </a:rPr>
              <a:t>from</a:t>
            </a:r>
            <a:r>
              <a:rPr lang="it-IT" dirty="0" smtClean="0">
                <a:latin typeface="Garamond" pitchFamily="18" charset="0"/>
              </a:rPr>
              <a:t> </a:t>
            </a:r>
            <a:r>
              <a:rPr lang="it-IT" dirty="0" err="1" smtClean="0">
                <a:latin typeface="Garamond" pitchFamily="18" charset="0"/>
              </a:rPr>
              <a:t>equivalents</a:t>
            </a:r>
            <a:r>
              <a:rPr lang="it-IT" dirty="0" smtClean="0">
                <a:latin typeface="Garamond" pitchFamily="18" charset="0"/>
              </a:rPr>
              <a:t> </a:t>
            </a:r>
            <a:r>
              <a:rPr lang="it-IT" dirty="0" err="1" smtClean="0">
                <a:latin typeface="Garamond" pitchFamily="18" charset="0"/>
              </a:rPr>
              <a:t>provided</a:t>
            </a:r>
            <a:r>
              <a:rPr lang="it-IT" dirty="0" smtClean="0">
                <a:latin typeface="Garamond" pitchFamily="18" charset="0"/>
              </a:rPr>
              <a:t> </a:t>
            </a:r>
            <a:r>
              <a:rPr lang="it-IT" dirty="0" err="1" smtClean="0">
                <a:latin typeface="Garamond" pitchFamily="18" charset="0"/>
              </a:rPr>
              <a:t>by</a:t>
            </a:r>
            <a:r>
              <a:rPr lang="it-IT" dirty="0" smtClean="0">
                <a:latin typeface="Garamond" pitchFamily="18" charset="0"/>
              </a:rPr>
              <a:t> </a:t>
            </a:r>
            <a:r>
              <a:rPr lang="it-IT" dirty="0" err="1" smtClean="0">
                <a:latin typeface="Garamond" pitchFamily="18" charset="0"/>
              </a:rPr>
              <a:t>both</a:t>
            </a:r>
            <a:r>
              <a:rPr lang="it-IT" dirty="0" smtClean="0">
                <a:latin typeface="Garamond" pitchFamily="18" charset="0"/>
              </a:rPr>
              <a:t> </a:t>
            </a:r>
            <a:r>
              <a:rPr lang="it-IT" dirty="0" err="1" smtClean="0">
                <a:latin typeface="Garamond" pitchFamily="18" charset="0"/>
              </a:rPr>
              <a:t>bilingual</a:t>
            </a:r>
            <a:r>
              <a:rPr lang="it-IT" dirty="0" smtClean="0">
                <a:latin typeface="Garamond" pitchFamily="18" charset="0"/>
              </a:rPr>
              <a:t> </a:t>
            </a:r>
            <a:r>
              <a:rPr lang="it-IT" dirty="0" err="1" smtClean="0">
                <a:latin typeface="Garamond" pitchFamily="18" charset="0"/>
              </a:rPr>
              <a:t>dictionaries</a:t>
            </a:r>
            <a:r>
              <a:rPr lang="it-IT" dirty="0" smtClean="0">
                <a:latin typeface="Garamond" pitchFamily="18" charset="0"/>
              </a:rPr>
              <a:t> and </a:t>
            </a:r>
            <a:r>
              <a:rPr lang="it-IT" dirty="0" err="1" smtClean="0">
                <a:latin typeface="Garamond" pitchFamily="18" charset="0"/>
              </a:rPr>
              <a:t>parallel</a:t>
            </a:r>
            <a:r>
              <a:rPr lang="it-IT" dirty="0" smtClean="0">
                <a:latin typeface="Garamond" pitchFamily="18" charset="0"/>
              </a:rPr>
              <a:t>/</a:t>
            </a:r>
            <a:r>
              <a:rPr lang="it-IT" dirty="0" err="1" smtClean="0">
                <a:latin typeface="Garamond" pitchFamily="18" charset="0"/>
              </a:rPr>
              <a:t>comparable</a:t>
            </a:r>
            <a:r>
              <a:rPr lang="it-IT" dirty="0" smtClean="0">
                <a:latin typeface="Garamond" pitchFamily="18" charset="0"/>
              </a:rPr>
              <a:t> </a:t>
            </a:r>
            <a:r>
              <a:rPr lang="it-IT" dirty="0" err="1" smtClean="0">
                <a:latin typeface="Garamond" pitchFamily="18" charset="0"/>
              </a:rPr>
              <a:t>corpora</a:t>
            </a:r>
            <a:endParaRPr lang="it-IT" dirty="0" smtClean="0">
              <a:latin typeface="Garamond" pitchFamily="18" charset="0"/>
            </a:endParaRPr>
          </a:p>
          <a:p>
            <a:r>
              <a:rPr lang="it-IT" dirty="0" err="1" smtClean="0">
                <a:latin typeface="Garamond" pitchFamily="18" charset="0"/>
              </a:rPr>
              <a:t>Crucial</a:t>
            </a:r>
            <a:r>
              <a:rPr lang="it-IT" dirty="0" smtClean="0">
                <a:latin typeface="Garamond" pitchFamily="18" charset="0"/>
              </a:rPr>
              <a:t>: </a:t>
            </a:r>
            <a:r>
              <a:rPr lang="it-IT" b="1" dirty="0" err="1" smtClean="0">
                <a:latin typeface="Garamond" pitchFamily="18" charset="0"/>
              </a:rPr>
              <a:t>fine-grained</a:t>
            </a:r>
            <a:r>
              <a:rPr lang="it-IT" b="1" dirty="0" smtClean="0">
                <a:latin typeface="Garamond" pitchFamily="18" charset="0"/>
              </a:rPr>
              <a:t> </a:t>
            </a:r>
            <a:r>
              <a:rPr lang="it-IT" b="1" dirty="0" err="1" smtClean="0">
                <a:latin typeface="Garamond" pitchFamily="18" charset="0"/>
              </a:rPr>
              <a:t>monolingual</a:t>
            </a:r>
            <a:r>
              <a:rPr lang="it-IT" b="1" dirty="0" smtClean="0">
                <a:latin typeface="Garamond" pitchFamily="18" charset="0"/>
              </a:rPr>
              <a:t> </a:t>
            </a:r>
            <a:r>
              <a:rPr lang="it-IT" b="1" dirty="0" err="1" smtClean="0">
                <a:latin typeface="Garamond" pitchFamily="18" charset="0"/>
              </a:rPr>
              <a:t>analysis</a:t>
            </a:r>
            <a:r>
              <a:rPr lang="it-IT" b="1" dirty="0" smtClean="0">
                <a:latin typeface="Garamond" pitchFamily="18" charset="0"/>
              </a:rPr>
              <a:t> </a:t>
            </a:r>
            <a:r>
              <a:rPr lang="it-IT" dirty="0" err="1" smtClean="0">
                <a:latin typeface="Garamond" pitchFamily="18" charset="0"/>
              </a:rPr>
              <a:t>of</a:t>
            </a:r>
            <a:r>
              <a:rPr lang="it-IT" dirty="0" smtClean="0">
                <a:latin typeface="Garamond" pitchFamily="18" charset="0"/>
              </a:rPr>
              <a:t> the </a:t>
            </a:r>
            <a:r>
              <a:rPr lang="it-IT" b="1" dirty="0" err="1" smtClean="0">
                <a:latin typeface="Garamond" pitchFamily="18" charset="0"/>
              </a:rPr>
              <a:t>syntactic</a:t>
            </a:r>
            <a:r>
              <a:rPr lang="it-IT" b="1" dirty="0" smtClean="0">
                <a:latin typeface="Garamond" pitchFamily="18" charset="0"/>
              </a:rPr>
              <a:t>, </a:t>
            </a:r>
            <a:r>
              <a:rPr lang="it-IT" b="1" dirty="0" err="1" smtClean="0">
                <a:latin typeface="Garamond" pitchFamily="18" charset="0"/>
              </a:rPr>
              <a:t>semantic</a:t>
            </a:r>
            <a:r>
              <a:rPr lang="it-IT" b="1" dirty="0" smtClean="0">
                <a:latin typeface="Garamond" pitchFamily="18" charset="0"/>
              </a:rPr>
              <a:t> and </a:t>
            </a:r>
            <a:r>
              <a:rPr lang="it-IT" b="1" dirty="0" err="1" smtClean="0">
                <a:latin typeface="Garamond" pitchFamily="18" charset="0"/>
              </a:rPr>
              <a:t>pragmatic</a:t>
            </a:r>
            <a:r>
              <a:rPr lang="it-IT" b="1" dirty="0" smtClean="0">
                <a:latin typeface="Garamond" pitchFamily="18" charset="0"/>
              </a:rPr>
              <a:t> </a:t>
            </a:r>
            <a:r>
              <a:rPr lang="it-IT" b="1" dirty="0" err="1" smtClean="0">
                <a:latin typeface="Garamond" pitchFamily="18" charset="0"/>
              </a:rPr>
              <a:t>properties</a:t>
            </a:r>
            <a:r>
              <a:rPr lang="it-IT" b="1" dirty="0" smtClean="0">
                <a:latin typeface="Garamond" pitchFamily="18" charset="0"/>
              </a:rPr>
              <a:t> </a:t>
            </a:r>
            <a:r>
              <a:rPr lang="it-IT" dirty="0" err="1" smtClean="0">
                <a:latin typeface="Garamond" pitchFamily="18" charset="0"/>
              </a:rPr>
              <a:t>of</a:t>
            </a:r>
            <a:r>
              <a:rPr lang="it-IT" dirty="0" smtClean="0">
                <a:latin typeface="Garamond" pitchFamily="18" charset="0"/>
              </a:rPr>
              <a:t> the </a:t>
            </a:r>
            <a:r>
              <a:rPr lang="it-IT" dirty="0" err="1" smtClean="0">
                <a:latin typeface="Garamond" pitchFamily="18" charset="0"/>
              </a:rPr>
              <a:t>items</a:t>
            </a:r>
            <a:r>
              <a:rPr lang="it-IT" dirty="0" smtClean="0">
                <a:latin typeface="Garamond" pitchFamily="18" charset="0"/>
              </a:rPr>
              <a:t> in L1 and L2</a:t>
            </a:r>
          </a:p>
          <a:p>
            <a:r>
              <a:rPr lang="it-IT" dirty="0" err="1" smtClean="0">
                <a:latin typeface="Garamond" pitchFamily="18" charset="0"/>
              </a:rPr>
              <a:t>understanding</a:t>
            </a:r>
            <a:r>
              <a:rPr lang="it-IT" dirty="0" smtClean="0">
                <a:latin typeface="Garamond" pitchFamily="18" charset="0"/>
              </a:rPr>
              <a:t> </a:t>
            </a:r>
            <a:r>
              <a:rPr lang="it-IT" dirty="0" err="1" smtClean="0">
                <a:latin typeface="Garamond" pitchFamily="18" charset="0"/>
              </a:rPr>
              <a:t>functions</a:t>
            </a:r>
            <a:r>
              <a:rPr lang="it-IT" dirty="0" smtClean="0">
                <a:latin typeface="Garamond" pitchFamily="18" charset="0"/>
              </a:rPr>
              <a:t> </a:t>
            </a:r>
            <a:r>
              <a:rPr lang="it-IT" dirty="0" err="1" smtClean="0">
                <a:latin typeface="Garamond" pitchFamily="18" charset="0"/>
              </a:rPr>
              <a:t>of</a:t>
            </a:r>
            <a:r>
              <a:rPr lang="it-IT" dirty="0" smtClean="0">
                <a:latin typeface="Garamond" pitchFamily="18" charset="0"/>
              </a:rPr>
              <a:t> DRD, </a:t>
            </a:r>
            <a:r>
              <a:rPr lang="it-IT" dirty="0" err="1" smtClean="0">
                <a:latin typeface="Garamond" pitchFamily="18" charset="0"/>
              </a:rPr>
              <a:t>instructions</a:t>
            </a:r>
            <a:r>
              <a:rPr lang="it-IT" dirty="0" smtClean="0">
                <a:latin typeface="Garamond" pitchFamily="18" charset="0"/>
              </a:rPr>
              <a:t> </a:t>
            </a:r>
            <a:r>
              <a:rPr lang="it-IT" dirty="0" err="1" smtClean="0">
                <a:latin typeface="Garamond" pitchFamily="18" charset="0"/>
              </a:rPr>
              <a:t>provided</a:t>
            </a:r>
            <a:r>
              <a:rPr lang="it-IT" dirty="0" smtClean="0">
                <a:latin typeface="Garamond" pitchFamily="18" charset="0"/>
              </a:rPr>
              <a:t> in </a:t>
            </a:r>
            <a:r>
              <a:rPr lang="it-IT" b="1" dirty="0" err="1" smtClean="0">
                <a:latin typeface="Garamond" pitchFamily="18" charset="0"/>
              </a:rPr>
              <a:t>different</a:t>
            </a:r>
            <a:r>
              <a:rPr lang="it-IT" b="1" dirty="0" smtClean="0">
                <a:latin typeface="Garamond" pitchFamily="18" charset="0"/>
              </a:rPr>
              <a:t> </a:t>
            </a:r>
            <a:r>
              <a:rPr lang="it-IT" b="1" dirty="0" err="1" smtClean="0">
                <a:latin typeface="Garamond" pitchFamily="18" charset="0"/>
              </a:rPr>
              <a:t>contexts</a:t>
            </a:r>
            <a:endParaRPr lang="it-IT" dirty="0" smtClean="0">
              <a:latin typeface="Garamond" pitchFamily="18" charset="0"/>
            </a:endParaRPr>
          </a:p>
          <a:p>
            <a:r>
              <a:rPr lang="it-IT" dirty="0" err="1" smtClean="0">
                <a:latin typeface="Garamond" pitchFamily="18" charset="0"/>
              </a:rPr>
              <a:t>attempt</a:t>
            </a:r>
            <a:r>
              <a:rPr lang="it-IT" dirty="0" smtClean="0">
                <a:latin typeface="Garamond" pitchFamily="18" charset="0"/>
              </a:rPr>
              <a:t> </a:t>
            </a:r>
            <a:r>
              <a:rPr lang="it-IT" dirty="0" err="1" smtClean="0">
                <a:latin typeface="Garamond" pitchFamily="18" charset="0"/>
              </a:rPr>
              <a:t>matching</a:t>
            </a:r>
            <a:r>
              <a:rPr lang="it-IT" dirty="0" smtClean="0">
                <a:latin typeface="Garamond" pitchFamily="18" charset="0"/>
              </a:rPr>
              <a:t> </a:t>
            </a:r>
          </a:p>
          <a:p>
            <a:r>
              <a:rPr lang="it-IT" dirty="0" smtClean="0">
                <a:latin typeface="Garamond" pitchFamily="18" charset="0"/>
              </a:rPr>
              <a:t>(</a:t>
            </a:r>
            <a:r>
              <a:rPr lang="it-IT" dirty="0" err="1" smtClean="0">
                <a:latin typeface="Garamond" pitchFamily="18" charset="0"/>
              </a:rPr>
              <a:t>diachronic</a:t>
            </a:r>
            <a:r>
              <a:rPr lang="it-IT" dirty="0" smtClean="0">
                <a:latin typeface="Garamond" pitchFamily="18" charset="0"/>
              </a:rPr>
              <a:t> </a:t>
            </a:r>
            <a:r>
              <a:rPr lang="it-IT" dirty="0" err="1" smtClean="0">
                <a:latin typeface="Garamond" pitchFamily="18" charset="0"/>
              </a:rPr>
              <a:t>dimension</a:t>
            </a:r>
            <a:r>
              <a:rPr lang="it-IT" dirty="0" smtClean="0">
                <a:latin typeface="Garamond" pitchFamily="18" charset="0"/>
              </a:rPr>
              <a:t>)</a:t>
            </a:r>
          </a:p>
          <a:p>
            <a:endParaRPr lang="it-IT" dirty="0" smtClean="0">
              <a:latin typeface="Garamond" pitchFamily="18" charset="0"/>
            </a:endParaRPr>
          </a:p>
          <a:p>
            <a:endParaRPr lang="it-IT" b="1"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latin typeface="Garamond" pitchFamily="18" charset="0"/>
              </a:rPr>
              <a:t>Questions</a:t>
            </a:r>
            <a:r>
              <a:rPr lang="it-IT" smtClean="0">
                <a:latin typeface="Garamond" pitchFamily="18" charset="0"/>
              </a:rPr>
              <a:t>?</a:t>
            </a:r>
            <a:endParaRPr lang="it-IT" dirty="0">
              <a:latin typeface="Garamond" pitchFamily="18" charset="0"/>
            </a:endParaRPr>
          </a:p>
        </p:txBody>
      </p:sp>
      <p:sp>
        <p:nvSpPr>
          <p:cNvPr id="3" name="Segnaposto contenuto 2"/>
          <p:cNvSpPr>
            <a:spLocks noGrp="1"/>
          </p:cNvSpPr>
          <p:nvPr>
            <p:ph idx="1"/>
          </p:nvPr>
        </p:nvSpPr>
        <p:spPr/>
        <p:txBody>
          <a:bodyPr/>
          <a:lstStyle/>
          <a:p>
            <a:pPr>
              <a:buNone/>
            </a:pPr>
            <a:endParaRPr lang="it-IT" dirty="0" smtClean="0">
              <a:latin typeface="Garamond" pitchFamily="18" charset="0"/>
            </a:endParaRPr>
          </a:p>
          <a:p>
            <a:pPr>
              <a:buNone/>
            </a:pPr>
            <a:endParaRPr lang="it-IT" dirty="0" smtClean="0">
              <a:latin typeface="Garamond" pitchFamily="18" charset="0"/>
            </a:endParaRPr>
          </a:p>
          <a:p>
            <a:pPr>
              <a:buNone/>
            </a:pPr>
            <a:endParaRPr lang="it-IT" dirty="0" smtClean="0">
              <a:latin typeface="Garamond" pitchFamily="18" charset="0"/>
            </a:endParaRPr>
          </a:p>
          <a:p>
            <a:pPr algn="ctr">
              <a:buNone/>
            </a:pPr>
            <a:r>
              <a:rPr lang="it-IT" sz="3500" dirty="0" err="1" smtClean="0">
                <a:latin typeface="Garamond" pitchFamily="18" charset="0"/>
              </a:rPr>
              <a:t>Thank</a:t>
            </a:r>
            <a:r>
              <a:rPr lang="it-IT" sz="3500" dirty="0" smtClean="0">
                <a:latin typeface="Garamond" pitchFamily="18" charset="0"/>
              </a:rPr>
              <a:t> </a:t>
            </a:r>
            <a:r>
              <a:rPr lang="it-IT" sz="3500" dirty="0" err="1" smtClean="0">
                <a:latin typeface="Garamond" pitchFamily="18" charset="0"/>
              </a:rPr>
              <a:t>you</a:t>
            </a:r>
            <a:r>
              <a:rPr lang="it-IT" sz="3500" dirty="0" smtClean="0">
                <a:latin typeface="Garamond" pitchFamily="18" charset="0"/>
              </a:rPr>
              <a:t> </a:t>
            </a:r>
            <a:r>
              <a:rPr lang="it-IT" sz="3500" dirty="0" err="1" smtClean="0">
                <a:latin typeface="Garamond" pitchFamily="18" charset="0"/>
              </a:rPr>
              <a:t>for</a:t>
            </a:r>
            <a:r>
              <a:rPr lang="it-IT" sz="3500" dirty="0" smtClean="0">
                <a:latin typeface="Garamond" pitchFamily="18" charset="0"/>
              </a:rPr>
              <a:t> </a:t>
            </a:r>
            <a:r>
              <a:rPr lang="it-IT" sz="3500" dirty="0" err="1" smtClean="0">
                <a:latin typeface="Garamond" pitchFamily="18" charset="0"/>
              </a:rPr>
              <a:t>your</a:t>
            </a:r>
            <a:r>
              <a:rPr lang="it-IT" sz="3500" dirty="0" smtClean="0">
                <a:latin typeface="Garamond" pitchFamily="18" charset="0"/>
              </a:rPr>
              <a:t> </a:t>
            </a:r>
            <a:r>
              <a:rPr lang="it-IT" sz="3500" dirty="0" err="1" smtClean="0">
                <a:latin typeface="Garamond" pitchFamily="18" charset="0"/>
              </a:rPr>
              <a:t>attention</a:t>
            </a:r>
            <a:r>
              <a:rPr lang="it-IT" sz="3500" dirty="0" smtClean="0">
                <a:latin typeface="Garamond" pitchFamily="18" charset="0"/>
              </a:rPr>
              <a:t>!</a:t>
            </a:r>
          </a:p>
          <a:p>
            <a:pPr>
              <a:buNone/>
            </a:pPr>
            <a:endParaRPr lang="it-IT" dirty="0" smtClean="0">
              <a:latin typeface="Garamond"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5" name="Segnaposto contenuto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23728" y="2204864"/>
            <a:ext cx="4824536" cy="2160240"/>
          </a:xfrm>
        </p:spPr>
      </p:pic>
    </p:spTree>
    <p:extLst>
      <p:ext uri="{BB962C8B-B14F-4D97-AF65-F5344CB8AC3E}">
        <p14:creationId xmlns:p14="http://schemas.microsoft.com/office/powerpoint/2010/main" val="1837022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19672" y="1988840"/>
            <a:ext cx="5688632" cy="3168352"/>
          </a:xfrm>
        </p:spPr>
      </p:pic>
    </p:spTree>
    <p:extLst>
      <p:ext uri="{BB962C8B-B14F-4D97-AF65-F5344CB8AC3E}">
        <p14:creationId xmlns:p14="http://schemas.microsoft.com/office/powerpoint/2010/main" val="31499955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err="1" smtClean="0">
                <a:latin typeface="Garamond" pitchFamily="18" charset="0"/>
              </a:rPr>
              <a:t>procedural</a:t>
            </a:r>
            <a:endParaRPr lang="it-IT" dirty="0">
              <a:latin typeface="Garamond" pitchFamily="18" charset="0"/>
            </a:endParaRPr>
          </a:p>
        </p:txBody>
      </p:sp>
      <p:sp>
        <p:nvSpPr>
          <p:cNvPr id="3" name="Segnaposto contenuto 2"/>
          <p:cNvSpPr>
            <a:spLocks noGrp="1"/>
          </p:cNvSpPr>
          <p:nvPr>
            <p:ph idx="1"/>
          </p:nvPr>
        </p:nvSpPr>
        <p:spPr/>
        <p:txBody>
          <a:bodyPr>
            <a:normAutofit/>
          </a:bodyPr>
          <a:lstStyle/>
          <a:p>
            <a:r>
              <a:rPr lang="en-US" dirty="0" smtClean="0">
                <a:latin typeface="Garamond" pitchFamily="18" charset="0"/>
              </a:rPr>
              <a:t>rather than conveying concepts, which is the typical function of nouns and other “content” words, primary role of function words is to </a:t>
            </a:r>
            <a:r>
              <a:rPr lang="en-US" b="1" dirty="0" smtClean="0">
                <a:latin typeface="Garamond" pitchFamily="18" charset="0"/>
              </a:rPr>
              <a:t>provide instructions to hearers on how the conceptual meanings expressed in an utterance should be combined and processed </a:t>
            </a:r>
            <a:r>
              <a:rPr lang="en-US" dirty="0" smtClean="0">
                <a:latin typeface="Garamond" pitchFamily="18" charset="0"/>
              </a:rPr>
              <a:t>(</a:t>
            </a:r>
            <a:r>
              <a:rPr lang="it-IT" dirty="0" err="1" smtClean="0">
                <a:latin typeface="Garamond" pitchFamily="18" charset="0"/>
              </a:rPr>
              <a:t>Mosegaard</a:t>
            </a:r>
            <a:r>
              <a:rPr lang="it-IT" dirty="0" smtClean="0">
                <a:latin typeface="Garamond" pitchFamily="18" charset="0"/>
              </a:rPr>
              <a:t> Hansen 2008: 20)</a:t>
            </a:r>
          </a:p>
          <a:p>
            <a:r>
              <a:rPr lang="it-IT" dirty="0" err="1" smtClean="0">
                <a:latin typeface="Garamond" pitchFamily="18" charset="0"/>
              </a:rPr>
              <a:t>crucial</a:t>
            </a:r>
            <a:r>
              <a:rPr lang="it-IT" dirty="0" smtClean="0">
                <a:latin typeface="Garamond" pitchFamily="18" charset="0"/>
              </a:rPr>
              <a:t> task in </a:t>
            </a:r>
            <a:r>
              <a:rPr lang="it-IT" dirty="0" err="1" smtClean="0">
                <a:latin typeface="Garamond" pitchFamily="18" charset="0"/>
              </a:rPr>
              <a:t>our</a:t>
            </a:r>
            <a:r>
              <a:rPr lang="it-IT" dirty="0" smtClean="0">
                <a:latin typeface="Garamond" pitchFamily="18" charset="0"/>
              </a:rPr>
              <a:t> job: </a:t>
            </a:r>
            <a:r>
              <a:rPr lang="it-IT" b="1" dirty="0" err="1" smtClean="0">
                <a:latin typeface="Garamond" pitchFamily="18" charset="0"/>
              </a:rPr>
              <a:t>to</a:t>
            </a:r>
            <a:r>
              <a:rPr lang="it-IT" b="1" dirty="0" smtClean="0">
                <a:latin typeface="Garamond" pitchFamily="18" charset="0"/>
              </a:rPr>
              <a:t> </a:t>
            </a:r>
            <a:r>
              <a:rPr lang="it-IT" b="1" dirty="0" err="1" smtClean="0">
                <a:latin typeface="Garamond" pitchFamily="18" charset="0"/>
              </a:rPr>
              <a:t>understand</a:t>
            </a:r>
            <a:r>
              <a:rPr lang="it-IT" b="1" dirty="0" smtClean="0">
                <a:latin typeface="Garamond" pitchFamily="18" charset="0"/>
              </a:rPr>
              <a:t> </a:t>
            </a:r>
            <a:r>
              <a:rPr lang="it-IT" b="1" dirty="0" err="1" smtClean="0">
                <a:latin typeface="Garamond" pitchFamily="18" charset="0"/>
              </a:rPr>
              <a:t>such</a:t>
            </a:r>
            <a:r>
              <a:rPr lang="it-IT" b="1" dirty="0" smtClean="0">
                <a:latin typeface="Garamond" pitchFamily="18" charset="0"/>
              </a:rPr>
              <a:t> </a:t>
            </a:r>
            <a:r>
              <a:rPr lang="it-IT" b="1" dirty="0" err="1" smtClean="0">
                <a:latin typeface="Garamond" pitchFamily="18" charset="0"/>
              </a:rPr>
              <a:t>an</a:t>
            </a:r>
            <a:r>
              <a:rPr lang="it-IT" b="1" dirty="0" smtClean="0">
                <a:latin typeface="Garamond" pitchFamily="18" charset="0"/>
              </a:rPr>
              <a:t> </a:t>
            </a:r>
            <a:r>
              <a:rPr lang="it-IT" b="1" dirty="0" err="1" smtClean="0">
                <a:latin typeface="Garamond" pitchFamily="18" charset="0"/>
              </a:rPr>
              <a:t>instruction</a:t>
            </a:r>
            <a:endParaRPr lang="en-US" b="1" dirty="0" smtClean="0">
              <a:latin typeface="Garamond" pitchFamily="18" charset="0"/>
            </a:endParaRPr>
          </a:p>
          <a:p>
            <a:pPr>
              <a:buNone/>
            </a:pPr>
            <a:endParaRPr lang="it-IT" b="1"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395536" y="1196752"/>
            <a:ext cx="8229600" cy="4389120"/>
          </a:xfrm>
        </p:spPr>
        <p:txBody>
          <a:bodyPr>
            <a:normAutofit/>
          </a:bodyPr>
          <a:lstStyle/>
          <a:p>
            <a:r>
              <a:rPr lang="en-US" dirty="0" smtClean="0">
                <a:latin typeface="Garamond" pitchFamily="18" charset="0"/>
              </a:rPr>
              <a:t>“scaffolding” (Croft 2001: 238; originally in </a:t>
            </a:r>
            <a:r>
              <a:rPr lang="en-US" dirty="0" err="1" smtClean="0">
                <a:latin typeface="Garamond" pitchFamily="18" charset="0"/>
              </a:rPr>
              <a:t>Langacker</a:t>
            </a:r>
            <a:r>
              <a:rPr lang="en-US" dirty="0" smtClean="0">
                <a:latin typeface="Garamond" pitchFamily="18" charset="0"/>
              </a:rPr>
              <a:t> 1987: 452, 461), or “glue” of a text (</a:t>
            </a:r>
            <a:r>
              <a:rPr lang="it-IT" dirty="0" smtClean="0">
                <a:latin typeface="Garamond" pitchFamily="18" charset="0"/>
              </a:rPr>
              <a:t>von </a:t>
            </a:r>
            <a:r>
              <a:rPr lang="it-IT" dirty="0" err="1" smtClean="0">
                <a:latin typeface="Garamond" pitchFamily="18" charset="0"/>
              </a:rPr>
              <a:t>Fintel</a:t>
            </a:r>
            <a:r>
              <a:rPr lang="it-IT" dirty="0" smtClean="0">
                <a:latin typeface="Garamond" pitchFamily="18" charset="0"/>
              </a:rPr>
              <a:t>, </a:t>
            </a:r>
            <a:r>
              <a:rPr lang="it-IT" dirty="0" err="1" smtClean="0">
                <a:latin typeface="Garamond" pitchFamily="18" charset="0"/>
              </a:rPr>
              <a:t>Matthewson</a:t>
            </a:r>
            <a:r>
              <a:rPr lang="it-IT" dirty="0" smtClean="0">
                <a:latin typeface="Garamond" pitchFamily="18" charset="0"/>
              </a:rPr>
              <a:t> 1997)</a:t>
            </a:r>
            <a:endParaRPr lang="en-US" dirty="0" smtClean="0">
              <a:latin typeface="Garamond" pitchFamily="18" charset="0"/>
            </a:endParaRPr>
          </a:p>
          <a:p>
            <a:r>
              <a:rPr lang="en-US" dirty="0" smtClean="0">
                <a:latin typeface="Garamond" pitchFamily="18" charset="0"/>
              </a:rPr>
              <a:t>if concepts are the “bricks” of the textual building, procedural items can be seen as the “glue”, the “mortar”, that makes these textual bricks stick together: crucial role</a:t>
            </a:r>
          </a:p>
          <a:p>
            <a:pPr>
              <a:buNone/>
            </a:pPr>
            <a:r>
              <a:rPr lang="en-US" dirty="0" smtClean="0">
                <a:latin typeface="Garamond" pitchFamily="18" charset="0"/>
              </a:rPr>
              <a:t>	components of the scaffolding include: the degree to which a situation applies (i.e. degree modifiers, such as </a:t>
            </a:r>
            <a:r>
              <a:rPr lang="en-US" i="1" dirty="0" smtClean="0">
                <a:latin typeface="Garamond" pitchFamily="18" charset="0"/>
              </a:rPr>
              <a:t>very</a:t>
            </a:r>
            <a:r>
              <a:rPr lang="en-US" dirty="0" smtClean="0">
                <a:latin typeface="Garamond" pitchFamily="18" charset="0"/>
              </a:rPr>
              <a:t>),</a:t>
            </a:r>
            <a:r>
              <a:rPr lang="en-US" i="1" dirty="0" smtClean="0">
                <a:latin typeface="Garamond" pitchFamily="18" charset="0"/>
              </a:rPr>
              <a:t> </a:t>
            </a:r>
            <a:r>
              <a:rPr lang="en-US" dirty="0" smtClean="0">
                <a:latin typeface="Garamond" pitchFamily="18" charset="0"/>
              </a:rPr>
              <a:t>scalar focus particles, such as </a:t>
            </a:r>
            <a:r>
              <a:rPr lang="en-US" i="1" dirty="0" smtClean="0">
                <a:latin typeface="Garamond" pitchFamily="18" charset="0"/>
              </a:rPr>
              <a:t>even; </a:t>
            </a:r>
            <a:r>
              <a:rPr lang="en-US" dirty="0" smtClean="0">
                <a:latin typeface="Garamond" pitchFamily="18" charset="0"/>
              </a:rPr>
              <a:t>information structure, i.e. topic, focus; </a:t>
            </a:r>
            <a:r>
              <a:rPr lang="en-US" b="1" dirty="0" smtClean="0">
                <a:latin typeface="Garamond" pitchFamily="18" charset="0"/>
              </a:rPr>
              <a:t>how utterances are connected to each other: </a:t>
            </a:r>
            <a:r>
              <a:rPr lang="en-US" dirty="0" smtClean="0">
                <a:latin typeface="Garamond" pitchFamily="18" charset="0"/>
              </a:rPr>
              <a:t>connectives, discourse markers (</a:t>
            </a:r>
            <a:r>
              <a:rPr lang="en-US" i="1" dirty="0" smtClean="0">
                <a:latin typeface="Garamond" pitchFamily="18" charset="0"/>
              </a:rPr>
              <a:t>anyway, so long as)</a:t>
            </a:r>
          </a:p>
          <a:p>
            <a:pPr>
              <a:buNone/>
            </a:pPr>
            <a:endParaRPr lang="en-US" dirty="0" smtClean="0">
              <a:latin typeface="Garamond" pitchFamily="18" charset="0"/>
            </a:endParaRPr>
          </a:p>
          <a:p>
            <a:pPr>
              <a:buNone/>
            </a:pPr>
            <a:endParaRPr lang="en-US" dirty="0" smtClean="0">
              <a:latin typeface="Garamond" pitchFamily="18" charset="0"/>
            </a:endParaRPr>
          </a:p>
          <a:p>
            <a:pPr>
              <a:buNone/>
            </a:pP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a:xfrm>
            <a:off x="457200" y="1340768"/>
            <a:ext cx="8229600" cy="4983832"/>
          </a:xfrm>
        </p:spPr>
        <p:txBody>
          <a:bodyPr/>
          <a:lstStyle/>
          <a:p>
            <a:r>
              <a:rPr lang="en-US" dirty="0" smtClean="0">
                <a:latin typeface="Garamond" pitchFamily="18" charset="0"/>
              </a:rPr>
              <a:t>although their meaning contribution mainly procedural in nature (truth-conditions) yet variation in cline from conceptual to </a:t>
            </a:r>
            <a:r>
              <a:rPr lang="en-US" dirty="0" smtClean="0">
                <a:latin typeface="Garamond" pitchFamily="18" charset="0"/>
              </a:rPr>
              <a:t>procedural: connectives </a:t>
            </a:r>
            <a:r>
              <a:rPr lang="en-US" dirty="0" smtClean="0">
                <a:latin typeface="Garamond" pitchFamily="18" charset="0"/>
              </a:rPr>
              <a:t>such as ‘in the event’, ‘on condition that’ – legal language - vs DMs </a:t>
            </a:r>
            <a:r>
              <a:rPr lang="en-US" dirty="0" smtClean="0">
                <a:latin typeface="Garamond" pitchFamily="18" charset="0"/>
              </a:rPr>
              <a:t>Sp. ‘</a:t>
            </a:r>
            <a:r>
              <a:rPr lang="en-US" dirty="0" err="1" smtClean="0">
                <a:latin typeface="Garamond" pitchFamily="18" charset="0"/>
              </a:rPr>
              <a:t>bien</a:t>
            </a:r>
            <a:r>
              <a:rPr lang="en-US" dirty="0" smtClean="0">
                <a:latin typeface="Garamond" pitchFamily="18" charset="0"/>
              </a:rPr>
              <a:t>’, ‘vale’ </a:t>
            </a:r>
            <a:r>
              <a:rPr lang="en-US" dirty="0" smtClean="0">
                <a:latin typeface="Garamond" pitchFamily="18" charset="0"/>
              </a:rPr>
              <a:t>- </a:t>
            </a:r>
            <a:r>
              <a:rPr lang="en-US" dirty="0" err="1" smtClean="0">
                <a:latin typeface="Garamond" pitchFamily="18" charset="0"/>
              </a:rPr>
              <a:t>diamesic</a:t>
            </a:r>
            <a:r>
              <a:rPr lang="en-US" dirty="0" smtClean="0">
                <a:latin typeface="Garamond" pitchFamily="18" charset="0"/>
              </a:rPr>
              <a:t> </a:t>
            </a:r>
            <a:r>
              <a:rPr lang="en-US" dirty="0" smtClean="0">
                <a:latin typeface="Garamond" pitchFamily="18" charset="0"/>
              </a:rPr>
              <a:t>variation)</a:t>
            </a:r>
          </a:p>
          <a:p>
            <a:r>
              <a:rPr lang="en-US" b="1" dirty="0" smtClean="0">
                <a:latin typeface="Garamond" pitchFamily="18" charset="0"/>
              </a:rPr>
              <a:t>scope </a:t>
            </a:r>
            <a:r>
              <a:rPr lang="en-US" dirty="0" smtClean="0">
                <a:latin typeface="Garamond" pitchFamily="18" charset="0"/>
              </a:rPr>
              <a:t>and </a:t>
            </a:r>
            <a:r>
              <a:rPr lang="en-US" b="1" dirty="0" smtClean="0">
                <a:latin typeface="Garamond" pitchFamily="18" charset="0"/>
              </a:rPr>
              <a:t>nature of entities </a:t>
            </a:r>
            <a:r>
              <a:rPr lang="en-US" dirty="0" smtClean="0">
                <a:latin typeface="Garamond" pitchFamily="18" charset="0"/>
              </a:rPr>
              <a:t>over which such expressions bear (propositions, speech acts, etc): connectives typically express a </a:t>
            </a:r>
            <a:r>
              <a:rPr lang="en-US" dirty="0" err="1" smtClean="0">
                <a:latin typeface="Garamond" pitchFamily="18" charset="0"/>
              </a:rPr>
              <a:t>logico</a:t>
            </a:r>
            <a:r>
              <a:rPr lang="en-US" dirty="0" smtClean="0">
                <a:latin typeface="Garamond" pitchFamily="18" charset="0"/>
              </a:rPr>
              <a:t>-semantic </a:t>
            </a:r>
            <a:r>
              <a:rPr lang="en-US" dirty="0" smtClean="0">
                <a:latin typeface="Garamond" pitchFamily="18" charset="0"/>
              </a:rPr>
              <a:t>relationship between </a:t>
            </a:r>
            <a:r>
              <a:rPr lang="en-US" u="sng" dirty="0" smtClean="0">
                <a:latin typeface="Garamond" pitchFamily="18" charset="0"/>
              </a:rPr>
              <a:t>propositions</a:t>
            </a:r>
            <a:r>
              <a:rPr lang="en-US" dirty="0" smtClean="0">
                <a:latin typeface="Garamond" pitchFamily="18" charset="0"/>
              </a:rPr>
              <a:t>, i.e. semantic entities – states of affairs (CAUSE, CONDITION, etc</a:t>
            </a:r>
            <a:r>
              <a:rPr lang="en-US" dirty="0" smtClean="0">
                <a:latin typeface="Garamond" pitchFamily="18" charset="0"/>
              </a:rPr>
              <a:t>.), DMs – </a:t>
            </a:r>
            <a:r>
              <a:rPr lang="en-US" i="1" dirty="0" smtClean="0">
                <a:latin typeface="Garamond" pitchFamily="18" charset="0"/>
              </a:rPr>
              <a:t>well </a:t>
            </a:r>
            <a:r>
              <a:rPr lang="en-US" dirty="0" smtClean="0">
                <a:latin typeface="Garamond" pitchFamily="18" charset="0"/>
              </a:rPr>
              <a:t>- act on higher </a:t>
            </a:r>
            <a:r>
              <a:rPr lang="en-US" u="sng" dirty="0" smtClean="0">
                <a:latin typeface="Garamond" pitchFamily="18" charset="0"/>
              </a:rPr>
              <a:t>units of talk</a:t>
            </a:r>
            <a:r>
              <a:rPr lang="en-US" dirty="0" smtClean="0">
                <a:latin typeface="Garamond" pitchFamily="18" charset="0"/>
              </a:rPr>
              <a:t> (interventions, turns, etc.) </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latin typeface="Garamond" pitchFamily="18" charset="0"/>
              </a:rPr>
              <a:t>Comparative </a:t>
            </a:r>
            <a:r>
              <a:rPr lang="it-IT" dirty="0" err="1" smtClean="0">
                <a:latin typeface="Garamond" pitchFamily="18" charset="0"/>
              </a:rPr>
              <a:t>method</a:t>
            </a:r>
            <a:endParaRPr lang="it-IT" dirty="0">
              <a:latin typeface="Garamond" pitchFamily="18" charset="0"/>
            </a:endParaRPr>
          </a:p>
        </p:txBody>
      </p:sp>
      <p:sp>
        <p:nvSpPr>
          <p:cNvPr id="3" name="Segnaposto contenuto 2"/>
          <p:cNvSpPr>
            <a:spLocks noGrp="1"/>
          </p:cNvSpPr>
          <p:nvPr>
            <p:ph idx="1"/>
          </p:nvPr>
        </p:nvSpPr>
        <p:spPr/>
        <p:txBody>
          <a:bodyPr/>
          <a:lstStyle/>
          <a:p>
            <a:r>
              <a:rPr lang="en-US" dirty="0" smtClean="0">
                <a:latin typeface="Garamond" pitchFamily="18" charset="0"/>
              </a:rPr>
              <a:t>systematic use of such method: relative innovation in other disciplines (law: conflict ‘national’, constitutional </a:t>
            </a:r>
            <a:r>
              <a:rPr lang="en-US" dirty="0" err="1" smtClean="0">
                <a:latin typeface="Garamond" pitchFamily="18" charset="0"/>
              </a:rPr>
              <a:t>vs</a:t>
            </a:r>
            <a:r>
              <a:rPr lang="en-US" dirty="0" smtClean="0">
                <a:latin typeface="Garamond" pitchFamily="18" charset="0"/>
              </a:rPr>
              <a:t> ‘cross-national’, comparative law)</a:t>
            </a:r>
          </a:p>
          <a:p>
            <a:r>
              <a:rPr lang="en-US" dirty="0" smtClean="0">
                <a:latin typeface="Garamond" pitchFamily="18" charset="0"/>
              </a:rPr>
              <a:t>comparative linguistics (philology): branch of historical linguistics concerned with comparing languages to establish their relatedness</a:t>
            </a:r>
          </a:p>
          <a:p>
            <a:r>
              <a:rPr lang="en-US" dirty="0" smtClean="0">
                <a:latin typeface="Garamond" pitchFamily="18" charset="0"/>
              </a:rPr>
              <a:t>reflection on contrastive linguistics as relevant for our purposes relatively recent </a:t>
            </a:r>
            <a:endParaRPr lang="it-IT" dirty="0">
              <a:latin typeface="Garamond"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241</TotalTime>
  <Words>2121</Words>
  <Application>Microsoft Office PowerPoint</Application>
  <PresentationFormat>Presentazione su schermo (4:3)</PresentationFormat>
  <Paragraphs>169</Paragraphs>
  <Slides>39</Slides>
  <Notes>4</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39</vt:i4>
      </vt:variant>
    </vt:vector>
  </HeadingPairs>
  <TitlesOfParts>
    <vt:vector size="46" baseType="lpstr">
      <vt:lpstr>Calibri</vt:lpstr>
      <vt:lpstr>Constantia</vt:lpstr>
      <vt:lpstr>Garamond</vt:lpstr>
      <vt:lpstr>HGP明朝E</vt:lpstr>
      <vt:lpstr>Wingdings</vt:lpstr>
      <vt:lpstr>Wingdings 2</vt:lpstr>
      <vt:lpstr>Equinozio</vt:lpstr>
      <vt:lpstr>Cross-linguistic variation of DRDs</vt:lpstr>
      <vt:lpstr>Structure</vt:lpstr>
      <vt:lpstr>Discourse relational devices</vt:lpstr>
      <vt:lpstr>Presentazione standard di PowerPoint</vt:lpstr>
      <vt:lpstr>Presentazione standard di PowerPoint</vt:lpstr>
      <vt:lpstr>procedural</vt:lpstr>
      <vt:lpstr>Presentazione standard di PowerPoint</vt:lpstr>
      <vt:lpstr>Presentazione standard di PowerPoint</vt:lpstr>
      <vt:lpstr>Comparative method</vt:lpstr>
      <vt:lpstr>Basic tenets in contrastive analysis</vt:lpstr>
      <vt:lpstr>Presentazione standard di PowerPoint</vt:lpstr>
      <vt:lpstr>Kalisz (1981)</vt:lpstr>
      <vt:lpstr>Presentazione standard di PowerPoint</vt:lpstr>
      <vt:lpstr>Presentazione standard di PowerPoint</vt:lpstr>
      <vt:lpstr>“new era” in contrastive linguistics</vt:lpstr>
      <vt:lpstr>Basic ‘ingredients’ for a sound contrastive analysis of DRDs</vt:lpstr>
      <vt:lpstr>Presentazione standard di PowerPoint</vt:lpstr>
      <vt:lpstr> Case-studies: Italian qualora vs English whenever </vt:lpstr>
      <vt:lpstr>Lexical semantics: arbitrariness</vt:lpstr>
      <vt:lpstr>“at any time”</vt:lpstr>
      <vt:lpstr>Intensionality</vt:lpstr>
      <vt:lpstr>Case-studies: Italian anzi</vt:lpstr>
      <vt:lpstr> EurParl (http://www.statmt.org/europarl/)</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NEG p, q</vt:lpstr>
      <vt:lpstr>SCOPE</vt:lpstr>
      <vt:lpstr>Presentazione standard di PowerPoint</vt:lpstr>
      <vt:lpstr>Presentazione standard di PowerPoint</vt:lpstr>
      <vt:lpstr>2 parameters: cross-linguistic relevance</vt:lpstr>
      <vt:lpstr>Methodology</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Cross-linguistic variation of DRDs</dc:title>
  <dc:creator>Proprietario</dc:creator>
  <cp:lastModifiedBy>visconti</cp:lastModifiedBy>
  <cp:revision>172</cp:revision>
  <dcterms:created xsi:type="dcterms:W3CDTF">2016-01-18T09:10:12Z</dcterms:created>
  <dcterms:modified xsi:type="dcterms:W3CDTF">2016-01-19T11:24:38Z</dcterms:modified>
</cp:coreProperties>
</file>